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6"/>
  </p:sldMasterIdLst>
  <p:notesMasterIdLst>
    <p:notesMasterId r:id="rId9"/>
  </p:notesMasterIdLst>
  <p:sldIdLst>
    <p:sldId id="257" r:id="rId7"/>
    <p:sldId id="258" r:id="rId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5pPr>
    <a:lvl6pPr marL="22860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6pPr>
    <a:lvl7pPr marL="27432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7pPr>
    <a:lvl8pPr marL="32004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8pPr>
    <a:lvl9pPr marL="36576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79" autoAdjust="0"/>
    <p:restoredTop sz="82643" autoAdjust="0"/>
  </p:normalViewPr>
  <p:slideViewPr>
    <p:cSldViewPr snapToGrid="0">
      <p:cViewPr varScale="1">
        <p:scale>
          <a:sx n="98" d="100"/>
          <a:sy n="98" d="100"/>
        </p:scale>
        <p:origin x="816" y="5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0F4C64F-8D10-46AA-B9EF-45403B611F5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fld id="{692DC008-F620-4257-AC7F-9CC12FA0959C}" type="slidenum">
              <a:rPr lang="en-US" altLang="en-US"/>
              <a:pPr eaLnBrk="1" hangingPunct="1"/>
              <a:t>1</a:t>
            </a:fld>
            <a:endParaRPr lang="en-US" altLang="en-US"/>
          </a:p>
        </p:txBody>
      </p:sp>
      <p:sp>
        <p:nvSpPr>
          <p:cNvPr id="5123" name="Rectangle 2"/>
          <p:cNvSpPr>
            <a:spLocks noGrp="1" noRot="1" noChangeAspect="1" noChangeArrowheads="1" noTextEdit="1"/>
          </p:cNvSpPr>
          <p:nvPr>
            <p:ph type="sldImg"/>
          </p:nvPr>
        </p:nvSpPr>
        <p:spPr>
          <a:xfrm>
            <a:off x="381000" y="685800"/>
            <a:ext cx="6096000" cy="342900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POINT OF CONTACT: </a:t>
            </a:r>
          </a:p>
          <a:p>
            <a:pPr eaLnBrk="1" hangingPunct="1"/>
            <a:r>
              <a:rPr lang="en-US" altLang="en-US" dirty="0" smtClean="0">
                <a:latin typeface="Arial" panose="020B0604020202020204" pitchFamily="34" charset="0"/>
              </a:rPr>
              <a:t>Your name</a:t>
            </a:r>
          </a:p>
          <a:p>
            <a:pPr eaLnBrk="1" hangingPunct="1"/>
            <a:r>
              <a:rPr lang="en-US" altLang="en-US" dirty="0" smtClean="0">
                <a:latin typeface="Arial" panose="020B0604020202020204" pitchFamily="34" charset="0"/>
              </a:rPr>
              <a:t>Your affiliation</a:t>
            </a:r>
          </a:p>
          <a:p>
            <a:pPr eaLnBrk="1" hangingPunct="1"/>
            <a:r>
              <a:rPr lang="en-US" altLang="en-US" dirty="0" smtClean="0">
                <a:latin typeface="Arial" panose="020B0604020202020204" pitchFamily="34" charset="0"/>
              </a:rPr>
              <a:t>Physical address</a:t>
            </a:r>
          </a:p>
          <a:p>
            <a:pPr eaLnBrk="1" hangingPunct="1"/>
            <a:r>
              <a:rPr lang="en-US" altLang="en-US" dirty="0" smtClean="0">
                <a:latin typeface="Arial" panose="020B0604020202020204" pitchFamily="34" charset="0"/>
              </a:rPr>
              <a:t>Phone</a:t>
            </a:r>
            <a:r>
              <a:rPr lang="en-US" altLang="en-US" baseline="0" dirty="0" smtClean="0">
                <a:latin typeface="Arial" panose="020B0604020202020204" pitchFamily="34" charset="0"/>
              </a:rPr>
              <a:t> number</a:t>
            </a:r>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Email</a:t>
            </a:r>
          </a:p>
          <a:p>
            <a:pPr eaLnBrk="1" hangingPunct="1"/>
            <a:r>
              <a:rPr lang="en-US" altLang="en-US" dirty="0" smtClean="0">
                <a:latin typeface="Arial" panose="020B0604020202020204" pitchFamily="34" charset="0"/>
              </a:rPr>
              <a:t>Website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BF87584E-D14F-4529-BE5F-39CC9DA8C95A}" type="slidenum">
              <a:rPr lang="en-US" altLang="en-US"/>
              <a:pPr/>
              <a:t>‹#›</a:t>
            </a:fld>
            <a:endParaRPr lang="en-US" altLang="en-US"/>
          </a:p>
        </p:txBody>
      </p:sp>
    </p:spTree>
    <p:extLst>
      <p:ext uri="{BB962C8B-B14F-4D97-AF65-F5344CB8AC3E}">
        <p14:creationId xmlns:p14="http://schemas.microsoft.com/office/powerpoint/2010/main" val="402738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E6CEBFB4-5E26-43AC-AF09-E011A2CF2326}" type="slidenum">
              <a:rPr lang="en-US" altLang="en-US"/>
              <a:pPr/>
              <a:t>‹#›</a:t>
            </a:fld>
            <a:endParaRPr lang="en-US" altLang="en-US"/>
          </a:p>
        </p:txBody>
      </p:sp>
    </p:spTree>
    <p:extLst>
      <p:ext uri="{BB962C8B-B14F-4D97-AF65-F5344CB8AC3E}">
        <p14:creationId xmlns:p14="http://schemas.microsoft.com/office/powerpoint/2010/main" val="2385707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836680BA-C5D8-45F8-8B41-BD624BE45552}" type="slidenum">
              <a:rPr lang="en-US" altLang="en-US"/>
              <a:pPr/>
              <a:t>‹#›</a:t>
            </a:fld>
            <a:endParaRPr lang="en-US" altLang="en-US"/>
          </a:p>
        </p:txBody>
      </p:sp>
    </p:spTree>
    <p:extLst>
      <p:ext uri="{BB962C8B-B14F-4D97-AF65-F5344CB8AC3E}">
        <p14:creationId xmlns:p14="http://schemas.microsoft.com/office/powerpoint/2010/main" val="214590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6865"/>
            <a:ext cx="10972800" cy="1143000"/>
          </a:xfrm>
          <a:prstGeom prst="rect">
            <a:avLst/>
          </a:prstGeom>
        </p:spPr>
        <p:txBody>
          <a:bodyPr/>
          <a:lstStyle>
            <a:lvl1pPr>
              <a:defRPr sz="2400">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AF766771-02A5-4F61-8A14-3ECB993F7BBB}" type="slidenum">
              <a:rPr lang="en-US" altLang="en-US"/>
              <a:pPr/>
              <a:t>‹#›</a:t>
            </a:fld>
            <a:endParaRPr lang="en-US" altLang="en-US"/>
          </a:p>
        </p:txBody>
      </p:sp>
    </p:spTree>
    <p:extLst>
      <p:ext uri="{BB962C8B-B14F-4D97-AF65-F5344CB8AC3E}">
        <p14:creationId xmlns:p14="http://schemas.microsoft.com/office/powerpoint/2010/main" val="275177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162199AA-3AC9-4D49-8146-E510AFA6A918}" type="slidenum">
              <a:rPr lang="en-US" altLang="en-US"/>
              <a:pPr/>
              <a:t>‹#›</a:t>
            </a:fld>
            <a:endParaRPr lang="en-US" altLang="en-US"/>
          </a:p>
        </p:txBody>
      </p:sp>
    </p:spTree>
    <p:extLst>
      <p:ext uri="{BB962C8B-B14F-4D97-AF65-F5344CB8AC3E}">
        <p14:creationId xmlns:p14="http://schemas.microsoft.com/office/powerpoint/2010/main" val="63686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F75012A2-9EE7-405A-9A87-2C2DD951E575}" type="slidenum">
              <a:rPr lang="en-US" altLang="en-US"/>
              <a:pPr/>
              <a:t>‹#›</a:t>
            </a:fld>
            <a:endParaRPr lang="en-US" altLang="en-US"/>
          </a:p>
        </p:txBody>
      </p:sp>
    </p:spTree>
    <p:extLst>
      <p:ext uri="{BB962C8B-B14F-4D97-AF65-F5344CB8AC3E}">
        <p14:creationId xmlns:p14="http://schemas.microsoft.com/office/powerpoint/2010/main" val="168987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4053338D-9322-4252-A6A3-96BF3540658E}" type="slidenum">
              <a:rPr lang="en-US" altLang="en-US"/>
              <a:pPr/>
              <a:t>‹#›</a:t>
            </a:fld>
            <a:endParaRPr lang="en-US" altLang="en-US"/>
          </a:p>
        </p:txBody>
      </p:sp>
    </p:spTree>
    <p:extLst>
      <p:ext uri="{BB962C8B-B14F-4D97-AF65-F5344CB8AC3E}">
        <p14:creationId xmlns:p14="http://schemas.microsoft.com/office/powerpoint/2010/main" val="45350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6809C2C1-CA3F-4EF1-9CEC-859E151E987D}" type="slidenum">
              <a:rPr lang="en-US" altLang="en-US"/>
              <a:pPr/>
              <a:t>‹#›</a:t>
            </a:fld>
            <a:endParaRPr lang="en-US" altLang="en-US"/>
          </a:p>
        </p:txBody>
      </p:sp>
    </p:spTree>
    <p:extLst>
      <p:ext uri="{BB962C8B-B14F-4D97-AF65-F5344CB8AC3E}">
        <p14:creationId xmlns:p14="http://schemas.microsoft.com/office/powerpoint/2010/main" val="3902900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CDF7EAF5-F3FF-4027-9FCA-30152D514B26}" type="slidenum">
              <a:rPr lang="en-US" altLang="en-US"/>
              <a:pPr/>
              <a:t>‹#›</a:t>
            </a:fld>
            <a:endParaRPr lang="en-US" altLang="en-US"/>
          </a:p>
        </p:txBody>
      </p:sp>
    </p:spTree>
    <p:extLst>
      <p:ext uri="{BB962C8B-B14F-4D97-AF65-F5344CB8AC3E}">
        <p14:creationId xmlns:p14="http://schemas.microsoft.com/office/powerpoint/2010/main" val="401857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5F55C2BC-84D9-435C-A5CD-27EFE0BCE97B}" type="slidenum">
              <a:rPr lang="en-US" altLang="en-US"/>
              <a:pPr/>
              <a:t>‹#›</a:t>
            </a:fld>
            <a:endParaRPr lang="en-US" altLang="en-US"/>
          </a:p>
        </p:txBody>
      </p:sp>
    </p:spTree>
    <p:extLst>
      <p:ext uri="{BB962C8B-B14F-4D97-AF65-F5344CB8AC3E}">
        <p14:creationId xmlns:p14="http://schemas.microsoft.com/office/powerpoint/2010/main" val="390563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sldNum" sz="quarter" idx="10"/>
          </p:nvPr>
        </p:nvSpPr>
        <p:spPr>
          <a:xfrm>
            <a:off x="10668000" y="6286500"/>
            <a:ext cx="1371600" cy="342900"/>
          </a:xfrm>
          <a:prstGeom prst="rect">
            <a:avLst/>
          </a:prstGeom>
          <a:ln/>
        </p:spPr>
        <p:txBody>
          <a:bodyPr/>
          <a:lstStyle>
            <a:lvl1pPr>
              <a:defRPr/>
            </a:lvl1pPr>
          </a:lstStyle>
          <a:p>
            <a:fld id="{DD6A66C1-BBEF-4F2D-A643-FB813AE66FF5}" type="slidenum">
              <a:rPr lang="en-US" altLang="en-US"/>
              <a:pPr/>
              <a:t>‹#›</a:t>
            </a:fld>
            <a:endParaRPr lang="en-US" altLang="en-US"/>
          </a:p>
        </p:txBody>
      </p:sp>
    </p:spTree>
    <p:extLst>
      <p:ext uri="{BB962C8B-B14F-4D97-AF65-F5344CB8AC3E}">
        <p14:creationId xmlns:p14="http://schemas.microsoft.com/office/powerpoint/2010/main" val="246079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12" name="Rectangle 16"/>
          <p:cNvSpPr>
            <a:spLocks noChangeArrowheads="1"/>
          </p:cNvSpPr>
          <p:nvPr userDrawn="1"/>
        </p:nvSpPr>
        <p:spPr bwMode="auto">
          <a:xfrm>
            <a:off x="152400" y="6286500"/>
            <a:ext cx="2438400" cy="342900"/>
          </a:xfrm>
          <a:prstGeom prst="rect">
            <a:avLst/>
          </a:prstGeom>
          <a:noFill/>
          <a:ln w="9525">
            <a:noFill/>
            <a:miter lim="800000"/>
            <a:headEnd/>
            <a:tailEnd/>
          </a:ln>
          <a:effectLst/>
        </p:spPr>
        <p:txBody>
          <a:bodyPr/>
          <a:lstStyle/>
          <a:p>
            <a:pPr>
              <a:defRPr/>
            </a:pPr>
            <a:endParaRPr lang="en-US" sz="1000" dirty="0">
              <a:latin typeface="Times New Roman" pitchFamily="18" charset="0"/>
            </a:endParaRPr>
          </a:p>
        </p:txBody>
      </p:sp>
      <p:sp>
        <p:nvSpPr>
          <p:cNvPr id="4113" name="Rectangle 17"/>
          <p:cNvSpPr>
            <a:spLocks noChangeArrowheads="1"/>
          </p:cNvSpPr>
          <p:nvPr userDrawn="1"/>
        </p:nvSpPr>
        <p:spPr bwMode="auto">
          <a:xfrm>
            <a:off x="4419600" y="6286500"/>
            <a:ext cx="3352800" cy="342900"/>
          </a:xfrm>
          <a:prstGeom prst="rect">
            <a:avLst/>
          </a:prstGeom>
          <a:noFill/>
          <a:ln w="9525">
            <a:noFill/>
            <a:miter lim="800000"/>
            <a:headEnd/>
            <a:tailEnd/>
          </a:ln>
          <a:effectLst/>
        </p:spPr>
        <p:txBody>
          <a:bodyPr/>
          <a:lstStyle/>
          <a:p>
            <a:pPr algn="ctr">
              <a:defRPr/>
            </a:pPr>
            <a:endParaRPr lang="en-US" sz="1000" dirty="0">
              <a:latin typeface="Times New Roman" pitchFamily="18" charset="0"/>
            </a:endParaRPr>
          </a:p>
        </p:txBody>
      </p:sp>
      <p:sp>
        <p:nvSpPr>
          <p:cNvPr id="4144" name="Line 7"/>
          <p:cNvSpPr>
            <a:spLocks noChangeShapeType="1"/>
          </p:cNvSpPr>
          <p:nvPr userDrawn="1"/>
        </p:nvSpPr>
        <p:spPr bwMode="auto">
          <a:xfrm>
            <a:off x="304800" y="3781425"/>
            <a:ext cx="11582400" cy="0"/>
          </a:xfrm>
          <a:prstGeom prst="line">
            <a:avLst/>
          </a:prstGeom>
          <a:noFill/>
          <a:ln w="38100">
            <a:solidFill>
              <a:srgbClr val="0C2D83"/>
            </a:solidFill>
            <a:round/>
            <a:headEnd/>
            <a:tailEnd/>
          </a:ln>
          <a:effectLst/>
        </p:spPr>
        <p:txBody>
          <a:bodyPr wrap="none" anchor="ctr"/>
          <a:lstStyle/>
          <a:p>
            <a:pPr lvl="0" algn="ctr" eaLnBrk="0" hangingPunct="0"/>
            <a:endParaRPr lang="en-US" sz="1400" dirty="0">
              <a:solidFill>
                <a:srgbClr val="000000"/>
              </a:solidFill>
            </a:endParaRPr>
          </a:p>
        </p:txBody>
      </p:sp>
      <p:sp>
        <p:nvSpPr>
          <p:cNvPr id="4145" name="Line 8"/>
          <p:cNvSpPr>
            <a:spLocks noChangeShapeType="1"/>
          </p:cNvSpPr>
          <p:nvPr userDrawn="1"/>
        </p:nvSpPr>
        <p:spPr bwMode="auto">
          <a:xfrm rot="16200000" flipH="1">
            <a:off x="3534574" y="3756997"/>
            <a:ext cx="5122454" cy="35611"/>
          </a:xfrm>
          <a:prstGeom prst="line">
            <a:avLst/>
          </a:prstGeom>
          <a:noFill/>
          <a:ln w="38100">
            <a:solidFill>
              <a:srgbClr val="0C2D83"/>
            </a:solidFill>
            <a:round/>
            <a:headEnd/>
            <a:tailEnd/>
          </a:ln>
          <a:effectLst/>
        </p:spPr>
        <p:txBody>
          <a:bodyPr wrap="none" anchor="ctr"/>
          <a:lstStyle/>
          <a:p>
            <a:pPr lvl="0" algn="ctr" eaLnBrk="0" hangingPunct="0"/>
            <a:endParaRPr lang="en-US" sz="1400" dirty="0">
              <a:solidFill>
                <a:srgbClr val="000000"/>
              </a:solidFill>
            </a:endParaRPr>
          </a:p>
        </p:txBody>
      </p:sp>
      <p:sp>
        <p:nvSpPr>
          <p:cNvPr id="9" name="Line 1035"/>
          <p:cNvSpPr>
            <a:spLocks noChangeShapeType="1"/>
          </p:cNvSpPr>
          <p:nvPr userDrawn="1"/>
        </p:nvSpPr>
        <p:spPr bwMode="auto">
          <a:xfrm>
            <a:off x="508000" y="651622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400" dirty="0">
              <a:solidFill>
                <a:srgbClr val="000000"/>
              </a:solidFill>
            </a:endParaRPr>
          </a:p>
        </p:txBody>
      </p:sp>
      <p:sp>
        <p:nvSpPr>
          <p:cNvPr id="10" name="Line 1036"/>
          <p:cNvSpPr>
            <a:spLocks noChangeShapeType="1"/>
          </p:cNvSpPr>
          <p:nvPr userDrawn="1"/>
        </p:nvSpPr>
        <p:spPr bwMode="auto">
          <a:xfrm>
            <a:off x="508000" y="1138201"/>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4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2200" b="1">
          <a:solidFill>
            <a:schemeClr val="tx1"/>
          </a:solidFill>
          <a:latin typeface="+mj-lt"/>
          <a:ea typeface="+mj-ea"/>
          <a:cs typeface="+mj-cs"/>
        </a:defRPr>
      </a:lvl1pPr>
      <a:lvl2pPr algn="ctr" rtl="0" eaLnBrk="0" fontAlgn="base" hangingPunct="0">
        <a:spcBef>
          <a:spcPct val="0"/>
        </a:spcBef>
        <a:spcAft>
          <a:spcPct val="0"/>
        </a:spcAft>
        <a:defRPr sz="22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22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22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22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22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22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22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2200" b="1">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i="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i="1">
          <a:solidFill>
            <a:srgbClr val="000066"/>
          </a:solidFill>
          <a:latin typeface="+mn-lt"/>
          <a:cs typeface="+mn-cs"/>
        </a:defRPr>
      </a:lvl2pPr>
      <a:lvl3pPr marL="1143000" indent="-228600" algn="l" rtl="0" eaLnBrk="0" fontAlgn="base" hangingPunct="0">
        <a:spcBef>
          <a:spcPct val="20000"/>
        </a:spcBef>
        <a:spcAft>
          <a:spcPct val="0"/>
        </a:spcAft>
        <a:buChar char="•"/>
        <a:defRPr sz="2400" i="1">
          <a:solidFill>
            <a:srgbClr val="000066"/>
          </a:solidFill>
          <a:latin typeface="+mn-lt"/>
          <a:cs typeface="+mn-cs"/>
        </a:defRPr>
      </a:lvl3pPr>
      <a:lvl4pPr marL="1600200" indent="-228600" algn="l" rtl="0" eaLnBrk="0" fontAlgn="base" hangingPunct="0">
        <a:spcBef>
          <a:spcPct val="20000"/>
        </a:spcBef>
        <a:spcAft>
          <a:spcPct val="0"/>
        </a:spcAft>
        <a:buChar char="–"/>
        <a:defRPr sz="2000" i="1">
          <a:solidFill>
            <a:srgbClr val="000066"/>
          </a:solidFill>
          <a:latin typeface="+mn-lt"/>
          <a:cs typeface="+mn-cs"/>
        </a:defRPr>
      </a:lvl4pPr>
      <a:lvl5pPr marL="2057400" indent="-228600" algn="l" rtl="0" eaLnBrk="0" fontAlgn="base" hangingPunct="0">
        <a:spcBef>
          <a:spcPct val="20000"/>
        </a:spcBef>
        <a:spcAft>
          <a:spcPct val="0"/>
        </a:spcAft>
        <a:buChar char="»"/>
        <a:defRPr sz="2000" i="1">
          <a:solidFill>
            <a:srgbClr val="000066"/>
          </a:solidFill>
          <a:latin typeface="+mn-lt"/>
          <a:cs typeface="+mn-cs"/>
        </a:defRPr>
      </a:lvl5pPr>
      <a:lvl6pPr marL="2514600" indent="-228600" algn="l" rtl="0" fontAlgn="base">
        <a:spcBef>
          <a:spcPct val="20000"/>
        </a:spcBef>
        <a:spcAft>
          <a:spcPct val="0"/>
        </a:spcAft>
        <a:buChar char="»"/>
        <a:defRPr sz="2000" i="1">
          <a:solidFill>
            <a:srgbClr val="000066"/>
          </a:solidFill>
          <a:latin typeface="+mn-lt"/>
          <a:cs typeface="+mn-cs"/>
        </a:defRPr>
      </a:lvl6pPr>
      <a:lvl7pPr marL="2971800" indent="-228600" algn="l" rtl="0" fontAlgn="base">
        <a:spcBef>
          <a:spcPct val="20000"/>
        </a:spcBef>
        <a:spcAft>
          <a:spcPct val="0"/>
        </a:spcAft>
        <a:buChar char="»"/>
        <a:defRPr sz="2000" i="1">
          <a:solidFill>
            <a:srgbClr val="000066"/>
          </a:solidFill>
          <a:latin typeface="+mn-lt"/>
          <a:cs typeface="+mn-cs"/>
        </a:defRPr>
      </a:lvl7pPr>
      <a:lvl8pPr marL="3429000" indent="-228600" algn="l" rtl="0" fontAlgn="base">
        <a:spcBef>
          <a:spcPct val="20000"/>
        </a:spcBef>
        <a:spcAft>
          <a:spcPct val="0"/>
        </a:spcAft>
        <a:buChar char="»"/>
        <a:defRPr sz="2000" i="1">
          <a:solidFill>
            <a:srgbClr val="000066"/>
          </a:solidFill>
          <a:latin typeface="+mn-lt"/>
          <a:cs typeface="+mn-cs"/>
        </a:defRPr>
      </a:lvl8pPr>
      <a:lvl9pPr marL="3886200" indent="-228600" algn="l" rtl="0" fontAlgn="base">
        <a:spcBef>
          <a:spcPct val="20000"/>
        </a:spcBef>
        <a:spcAft>
          <a:spcPct val="0"/>
        </a:spcAft>
        <a:buChar char="»"/>
        <a:defRPr sz="2000" i="1">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2209800" y="292100"/>
            <a:ext cx="7772400" cy="571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Your Idea</a:t>
            </a:r>
          </a:p>
        </p:txBody>
      </p:sp>
      <p:sp>
        <p:nvSpPr>
          <p:cNvPr id="2052" name="Rectangle 6"/>
          <p:cNvSpPr>
            <a:spLocks noChangeArrowheads="1"/>
          </p:cNvSpPr>
          <p:nvPr/>
        </p:nvSpPr>
        <p:spPr bwMode="auto">
          <a:xfrm>
            <a:off x="319067" y="1155700"/>
            <a:ext cx="5716608"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marL="117475" indent="-117475"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a:lnSpc>
                <a:spcPct val="150000"/>
              </a:lnSpc>
            </a:pPr>
            <a:r>
              <a:rPr lang="en-US" altLang="en-US" sz="1400" b="1" u="sng" dirty="0" smtClean="0"/>
              <a:t>PROBLEM </a:t>
            </a:r>
            <a:r>
              <a:rPr lang="en-US" altLang="en-US" sz="1400" b="1" u="sng" dirty="0"/>
              <a:t>STATEMENT</a:t>
            </a:r>
            <a:r>
              <a:rPr lang="en-US" altLang="en-US" sz="1400" b="1" dirty="0"/>
              <a:t>:</a:t>
            </a:r>
            <a:r>
              <a:rPr lang="en-US" altLang="en-US" sz="1400" dirty="0"/>
              <a:t> Use either one of the </a:t>
            </a:r>
            <a:r>
              <a:rPr lang="en-US" altLang="en-US" sz="1400" dirty="0" smtClean="0"/>
              <a:t>workshop theme exemplar </a:t>
            </a:r>
            <a:r>
              <a:rPr lang="en-US" altLang="en-US" sz="1400" dirty="0"/>
              <a:t>problems or </a:t>
            </a:r>
            <a:r>
              <a:rPr lang="en-US" altLang="en-US" sz="1400" dirty="0" smtClean="0"/>
              <a:t>define your </a:t>
            </a:r>
            <a:r>
              <a:rPr lang="en-US" altLang="en-US" sz="1400" dirty="0"/>
              <a:t>own </a:t>
            </a:r>
            <a:r>
              <a:rPr lang="en-US" altLang="en-US" sz="1400" dirty="0" smtClean="0"/>
              <a:t>theme-based problem</a:t>
            </a:r>
            <a:endParaRPr lang="en-US" altLang="en-US" sz="1400" b="1" u="sng" dirty="0"/>
          </a:p>
          <a:p>
            <a:pPr>
              <a:lnSpc>
                <a:spcPct val="150000"/>
              </a:lnSpc>
            </a:pPr>
            <a:r>
              <a:rPr lang="en-US" altLang="en-US" sz="1400" b="1" u="sng" dirty="0" smtClean="0"/>
              <a:t>DESCRIPTION</a:t>
            </a:r>
            <a:r>
              <a:rPr lang="en-US" altLang="en-US" sz="1400" b="1" dirty="0"/>
              <a:t>:  </a:t>
            </a:r>
            <a:r>
              <a:rPr lang="en-US" altLang="en-US" sz="1400" dirty="0" smtClean="0"/>
              <a:t>Description of idea</a:t>
            </a:r>
            <a:endParaRPr lang="en-US" altLang="en-US" sz="1400" dirty="0"/>
          </a:p>
          <a:p>
            <a:endParaRPr lang="en-US" altLang="en-US" sz="1400" dirty="0"/>
          </a:p>
          <a:p>
            <a:endParaRPr lang="en-US" altLang="en-US" sz="1400" b="1" dirty="0"/>
          </a:p>
        </p:txBody>
      </p:sp>
      <p:sp>
        <p:nvSpPr>
          <p:cNvPr id="2053" name="Rectangle 3"/>
          <p:cNvSpPr>
            <a:spLocks noChangeArrowheads="1"/>
          </p:cNvSpPr>
          <p:nvPr/>
        </p:nvSpPr>
        <p:spPr bwMode="auto">
          <a:xfrm>
            <a:off x="319067" y="3784600"/>
            <a:ext cx="571343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tIns="91440" bIns="91440"/>
          <a:lstStyle>
            <a:lvl1pPr marL="117475" indent="-117475"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algn="ctr" eaLnBrk="1" hangingPunct="1">
              <a:lnSpc>
                <a:spcPct val="150000"/>
              </a:lnSpc>
            </a:pPr>
            <a:r>
              <a:rPr lang="en-US" altLang="en-US" sz="1400" b="1" dirty="0" smtClean="0"/>
              <a:t>ADDITIONAL </a:t>
            </a:r>
            <a:r>
              <a:rPr lang="en-US" altLang="en-US" sz="1400" b="1" dirty="0" smtClean="0"/>
              <a:t>DETAILS</a:t>
            </a:r>
            <a:endParaRPr lang="en-US" altLang="en-US" sz="1400" dirty="0"/>
          </a:p>
          <a:p>
            <a:pPr>
              <a:lnSpc>
                <a:spcPct val="150000"/>
              </a:lnSpc>
              <a:buFont typeface="Arial" panose="020B0604020202020204" pitchFamily="34" charset="0"/>
              <a:buChar char="•"/>
            </a:pPr>
            <a:r>
              <a:rPr lang="en-US" altLang="en-US" sz="1400" dirty="0" smtClean="0"/>
              <a:t>Additional detail 1</a:t>
            </a:r>
            <a:endParaRPr lang="en-US" altLang="en-US" sz="1400" dirty="0"/>
          </a:p>
          <a:p>
            <a:pPr>
              <a:lnSpc>
                <a:spcPct val="150000"/>
              </a:lnSpc>
              <a:buFont typeface="Arial" panose="020B0604020202020204" pitchFamily="34" charset="0"/>
              <a:buChar char="•"/>
            </a:pPr>
            <a:r>
              <a:rPr lang="en-US" altLang="en-US" sz="1400" dirty="0" smtClean="0"/>
              <a:t>Additional detail 2</a:t>
            </a:r>
            <a:endParaRPr lang="en-US" altLang="en-US" sz="1400" dirty="0"/>
          </a:p>
          <a:p>
            <a:pPr>
              <a:lnSpc>
                <a:spcPct val="150000"/>
              </a:lnSpc>
              <a:buFont typeface="Arial" panose="020B0604020202020204" pitchFamily="34" charset="0"/>
              <a:buChar char="•"/>
            </a:pPr>
            <a:r>
              <a:rPr lang="en-US" altLang="en-US" sz="1400" dirty="0" smtClean="0"/>
              <a:t>And so on</a:t>
            </a:r>
            <a:endParaRPr lang="en-US" altLang="en-US" sz="1400" dirty="0"/>
          </a:p>
        </p:txBody>
      </p:sp>
      <p:sp>
        <p:nvSpPr>
          <p:cNvPr id="9" name="Text Box 8"/>
          <p:cNvSpPr txBox="1">
            <a:spLocks noChangeArrowheads="1"/>
          </p:cNvSpPr>
          <p:nvPr/>
        </p:nvSpPr>
        <p:spPr bwMode="auto">
          <a:xfrm>
            <a:off x="7622730" y="4407359"/>
            <a:ext cx="308133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ea typeface="ＭＳ Ｐゴシック" panose="020B0600070205080204" pitchFamily="34" charset="-128"/>
              </a:defRPr>
            </a:lvl1pPr>
            <a:lvl2pPr marL="742950" indent="-285750">
              <a:defRPr sz="3200">
                <a:solidFill>
                  <a:schemeClr val="tx1"/>
                </a:solidFill>
                <a:latin typeface="Arial" panose="020B0604020202020204" pitchFamily="34" charset="0"/>
                <a:ea typeface="ＭＳ Ｐゴシック" panose="020B0600070205080204" pitchFamily="34" charset="-128"/>
              </a:defRPr>
            </a:lvl2pPr>
            <a:lvl3pPr marL="1143000" indent="-228600">
              <a:defRPr sz="3200">
                <a:solidFill>
                  <a:schemeClr val="tx1"/>
                </a:solidFill>
                <a:latin typeface="Arial" panose="020B0604020202020204" pitchFamily="34" charset="0"/>
                <a:ea typeface="ＭＳ Ｐゴシック" panose="020B0600070205080204" pitchFamily="34" charset="-128"/>
              </a:defRPr>
            </a:lvl3pPr>
            <a:lvl4pPr marL="1600200" indent="-228600">
              <a:defRPr sz="3200">
                <a:solidFill>
                  <a:schemeClr val="tx1"/>
                </a:solidFill>
                <a:latin typeface="Arial" panose="020B0604020202020204" pitchFamily="34" charset="0"/>
                <a:ea typeface="ＭＳ Ｐゴシック" panose="020B0600070205080204" pitchFamily="34" charset="-128"/>
              </a:defRPr>
            </a:lvl4pPr>
            <a:lvl5pPr marL="2057400" indent="-228600">
              <a:defRPr sz="3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1800" dirty="0"/>
              <a:t>Picture or Graphic that illustrates the research </a:t>
            </a:r>
            <a:r>
              <a:rPr lang="en-US" altLang="en-US" sz="1800" dirty="0" smtClean="0"/>
              <a:t>idea or </a:t>
            </a:r>
            <a:r>
              <a:rPr lang="en-US" altLang="en-US" sz="1800" dirty="0"/>
              <a:t>concept</a:t>
            </a:r>
          </a:p>
        </p:txBody>
      </p:sp>
      <p:sp>
        <p:nvSpPr>
          <p:cNvPr id="10" name="Rectangle 6"/>
          <p:cNvSpPr>
            <a:spLocks noChangeArrowheads="1"/>
          </p:cNvSpPr>
          <p:nvPr/>
        </p:nvSpPr>
        <p:spPr bwMode="auto">
          <a:xfrm>
            <a:off x="6358647" y="1155700"/>
            <a:ext cx="5716608"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marL="117475" indent="-117475"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a:lnSpc>
                <a:spcPct val="150000"/>
              </a:lnSpc>
            </a:pPr>
            <a:r>
              <a:rPr lang="en-US" altLang="en-US" sz="1400" b="1" u="sng" dirty="0" smtClean="0"/>
              <a:t>NAME</a:t>
            </a:r>
            <a:r>
              <a:rPr lang="en-US" altLang="en-US" sz="1400" b="1" dirty="0" smtClean="0"/>
              <a:t>:  </a:t>
            </a:r>
            <a:r>
              <a:rPr lang="en-US" altLang="en-US" sz="1400" dirty="0" smtClean="0"/>
              <a:t>Your </a:t>
            </a:r>
            <a:r>
              <a:rPr lang="en-US" altLang="en-US" sz="1400" dirty="0" smtClean="0"/>
              <a:t>name</a:t>
            </a:r>
            <a:endParaRPr lang="en-US" altLang="en-US" sz="1400" dirty="0"/>
          </a:p>
          <a:p>
            <a:pPr>
              <a:lnSpc>
                <a:spcPct val="150000"/>
              </a:lnSpc>
            </a:pPr>
            <a:r>
              <a:rPr lang="en-US" altLang="en-US" sz="1400" b="1" u="sng" dirty="0" smtClean="0"/>
              <a:t>AFFILIATION</a:t>
            </a:r>
            <a:r>
              <a:rPr lang="en-US" altLang="en-US" sz="1400" b="1" dirty="0" smtClean="0"/>
              <a:t>:</a:t>
            </a:r>
            <a:r>
              <a:rPr lang="en-US" altLang="en-US" sz="1400" dirty="0" smtClean="0"/>
              <a:t> Your </a:t>
            </a:r>
            <a:r>
              <a:rPr lang="en-US" altLang="en-US" sz="1400" dirty="0" smtClean="0"/>
              <a:t>university/company</a:t>
            </a:r>
            <a:endParaRPr lang="en-US" altLang="en-US" sz="1400" dirty="0"/>
          </a:p>
          <a:p>
            <a:pPr>
              <a:lnSpc>
                <a:spcPct val="150000"/>
              </a:lnSpc>
            </a:pPr>
            <a:r>
              <a:rPr lang="en-US" altLang="en-US" sz="1400" b="1" u="sng" dirty="0" smtClean="0"/>
              <a:t>WORKSHOP </a:t>
            </a:r>
            <a:r>
              <a:rPr lang="en-US" altLang="en-US" sz="1400" b="1" u="sng" dirty="0"/>
              <a:t>THEME(S):</a:t>
            </a:r>
            <a:r>
              <a:rPr lang="en-US" altLang="en-US" sz="1400" b="1" dirty="0"/>
              <a:t> </a:t>
            </a:r>
            <a:r>
              <a:rPr lang="en-US" altLang="en-US" sz="1400" dirty="0"/>
              <a:t>One (or more) of the 5 Air Force core missions or Airmen </a:t>
            </a:r>
            <a:r>
              <a:rPr lang="en-US" altLang="en-US" sz="1400" b="1" dirty="0"/>
              <a:t> </a:t>
            </a:r>
            <a:endParaRPr lang="en-US" altLang="en-US" sz="1400" dirty="0"/>
          </a:p>
          <a:p>
            <a:pPr>
              <a:lnSpc>
                <a:spcPct val="150000"/>
              </a:lnSpc>
            </a:pPr>
            <a:r>
              <a:rPr lang="en-US" altLang="en-US" sz="1400" b="1" u="sng" dirty="0" smtClean="0"/>
              <a:t>KEYWORDS</a:t>
            </a:r>
            <a:r>
              <a:rPr lang="en-US" altLang="en-US" sz="1400" b="1" dirty="0" smtClean="0"/>
              <a:t>: </a:t>
            </a:r>
            <a:r>
              <a:rPr lang="en-US" altLang="en-US" sz="1400" dirty="0"/>
              <a:t>Idea </a:t>
            </a:r>
            <a:r>
              <a:rPr lang="en-US" altLang="en-US" sz="1400" dirty="0" smtClean="0"/>
              <a:t>keyword1; keyword2</a:t>
            </a:r>
            <a:r>
              <a:rPr lang="en-US" altLang="en-US" sz="1400" dirty="0"/>
              <a:t>;</a:t>
            </a:r>
            <a:r>
              <a:rPr lang="en-US" altLang="en-US" sz="1400" dirty="0" smtClean="0"/>
              <a:t> keyword3; </a:t>
            </a:r>
            <a:r>
              <a:rPr lang="en-US" altLang="en-US" sz="1400" dirty="0" err="1" smtClean="0"/>
              <a:t>etc</a:t>
            </a:r>
            <a:endParaRPr lang="en-US" altLang="en-US" sz="1400" dirty="0"/>
          </a:p>
        </p:txBody>
      </p:sp>
      <p:sp>
        <p:nvSpPr>
          <p:cNvPr id="7" name="Oval 12"/>
          <p:cNvSpPr>
            <a:spLocks noChangeArrowheads="1"/>
          </p:cNvSpPr>
          <p:nvPr/>
        </p:nvSpPr>
        <p:spPr bwMode="auto">
          <a:xfrm>
            <a:off x="10478683" y="73025"/>
            <a:ext cx="1235075" cy="1009650"/>
          </a:xfrm>
          <a:prstGeom prst="ellipse">
            <a:avLst/>
          </a:prstGeom>
          <a:solidFill>
            <a:schemeClr val="accent1"/>
          </a:solidFill>
          <a:ln w="9525">
            <a:solidFill>
              <a:schemeClr val="tx1"/>
            </a:solidFill>
            <a:round/>
            <a:headEnd/>
            <a:tailEnd/>
          </a:ln>
        </p:spPr>
        <p:txBody>
          <a:bodyPr wrap="none" anchor="ctr"/>
          <a:lstStyle>
            <a:lvl1pPr>
              <a:defRPr sz="3200">
                <a:solidFill>
                  <a:schemeClr val="tx1"/>
                </a:solidFill>
                <a:latin typeface="Arial" panose="020B0604020202020204" pitchFamily="34" charset="0"/>
                <a:ea typeface="ＭＳ Ｐゴシック" panose="020B0600070205080204" pitchFamily="34" charset="-128"/>
              </a:defRPr>
            </a:lvl1pPr>
            <a:lvl2pPr marL="742950" indent="-285750">
              <a:defRPr sz="3200">
                <a:solidFill>
                  <a:schemeClr val="tx1"/>
                </a:solidFill>
                <a:latin typeface="Arial" panose="020B0604020202020204" pitchFamily="34" charset="0"/>
                <a:ea typeface="ＭＳ Ｐゴシック" panose="020B0600070205080204" pitchFamily="34" charset="-128"/>
              </a:defRPr>
            </a:lvl2pPr>
            <a:lvl3pPr marL="1143000" indent="-228600">
              <a:defRPr sz="3200">
                <a:solidFill>
                  <a:schemeClr val="tx1"/>
                </a:solidFill>
                <a:latin typeface="Arial" panose="020B0604020202020204" pitchFamily="34" charset="0"/>
                <a:ea typeface="ＭＳ Ｐゴシック" panose="020B0600070205080204" pitchFamily="34" charset="-128"/>
              </a:defRPr>
            </a:lvl3pPr>
            <a:lvl4pPr marL="1600200" indent="-228600">
              <a:defRPr sz="3200">
                <a:solidFill>
                  <a:schemeClr val="tx1"/>
                </a:solidFill>
                <a:latin typeface="Arial" panose="020B0604020202020204" pitchFamily="34" charset="0"/>
                <a:ea typeface="ＭＳ Ｐゴシック" panose="020B0600070205080204" pitchFamily="34" charset="-128"/>
              </a:defRPr>
            </a:lvl4pPr>
            <a:lvl5pPr marL="2057400" indent="-228600">
              <a:defRPr sz="3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a:r>
              <a:rPr lang="en-US" altLang="en-US" sz="1200" dirty="0"/>
              <a:t>Your </a:t>
            </a:r>
            <a:r>
              <a:rPr lang="en-US" altLang="en-US" sz="1200" dirty="0" smtClean="0"/>
              <a:t>affiliation </a:t>
            </a:r>
          </a:p>
          <a:p>
            <a:pPr algn="ctr"/>
            <a:r>
              <a:rPr lang="en-US" altLang="en-US" sz="1200" dirty="0" smtClean="0"/>
              <a:t>logo </a:t>
            </a:r>
            <a:r>
              <a:rPr lang="en-US" altLang="en-US" sz="1200" dirty="0"/>
              <a:t>here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Guidance</a:t>
            </a:r>
          </a:p>
        </p:txBody>
      </p:sp>
      <p:sp>
        <p:nvSpPr>
          <p:cNvPr id="3075" name="Rectangle 4"/>
          <p:cNvSpPr>
            <a:spLocks noChangeArrowheads="1"/>
          </p:cNvSpPr>
          <p:nvPr/>
        </p:nvSpPr>
        <p:spPr bwMode="auto">
          <a:xfrm>
            <a:off x="1457493" y="2084118"/>
            <a:ext cx="6727250" cy="830997"/>
          </a:xfrm>
          <a:prstGeom prst="rect">
            <a:avLst/>
          </a:prstGeom>
          <a:noFill/>
          <a:ln w="9525">
            <a:noFill/>
            <a:miter lim="800000"/>
            <a:headEnd/>
            <a:tailEnd/>
          </a:ln>
        </p:spPr>
        <p:txBody>
          <a:bodyPr wrap="square" numCol="2">
            <a:spAutoFit/>
          </a:bodyPr>
          <a:lstStyle/>
          <a:p>
            <a:pPr>
              <a:defRPr/>
            </a:pPr>
            <a:r>
              <a:rPr lang="en-US" sz="1200" dirty="0">
                <a:latin typeface="Arial" charset="0"/>
              </a:rPr>
              <a:t>To reduce file sizes:</a:t>
            </a:r>
          </a:p>
          <a:p>
            <a:pPr>
              <a:buFontTx/>
              <a:buChar char="•"/>
              <a:defRPr/>
            </a:pPr>
            <a:r>
              <a:rPr lang="en-US" sz="1200" dirty="0">
                <a:latin typeface="Arial" charset="0"/>
              </a:rPr>
              <a:t> double click an image</a:t>
            </a:r>
          </a:p>
          <a:p>
            <a:pPr>
              <a:buFontTx/>
              <a:buChar char="•"/>
              <a:defRPr/>
            </a:pPr>
            <a:r>
              <a:rPr lang="en-US" sz="1200" dirty="0">
                <a:latin typeface="Arial" charset="0"/>
              </a:rPr>
              <a:t> click on the "picture" tab</a:t>
            </a:r>
          </a:p>
          <a:p>
            <a:pPr>
              <a:buFontTx/>
              <a:buChar char="•"/>
              <a:defRPr/>
            </a:pPr>
            <a:r>
              <a:rPr lang="en-US" sz="1200" dirty="0">
                <a:latin typeface="Arial" charset="0"/>
              </a:rPr>
              <a:t> click the "compress button“</a:t>
            </a:r>
          </a:p>
          <a:p>
            <a:pPr>
              <a:buFontTx/>
              <a:buChar char="•"/>
              <a:defRPr/>
            </a:pPr>
            <a:endParaRPr lang="en-US" sz="1200" dirty="0">
              <a:latin typeface="Arial" charset="0"/>
            </a:endParaRPr>
          </a:p>
          <a:p>
            <a:pPr>
              <a:buFontTx/>
              <a:buChar char="•"/>
              <a:defRPr/>
            </a:pPr>
            <a:r>
              <a:rPr lang="en-US" sz="1200" dirty="0">
                <a:latin typeface="Arial" charset="0"/>
              </a:rPr>
              <a:t> click the "all pictures in document bubble"</a:t>
            </a:r>
          </a:p>
          <a:p>
            <a:pPr>
              <a:buFontTx/>
              <a:buChar char="•"/>
              <a:defRPr/>
            </a:pPr>
            <a:r>
              <a:rPr lang="en-US" sz="1200" dirty="0">
                <a:latin typeface="Arial" charset="0"/>
              </a:rPr>
              <a:t> click the "web/screen" bubble</a:t>
            </a:r>
          </a:p>
        </p:txBody>
      </p:sp>
      <p:sp>
        <p:nvSpPr>
          <p:cNvPr id="3076" name="Rectangle 5"/>
          <p:cNvSpPr>
            <a:spLocks noChangeArrowheads="1"/>
          </p:cNvSpPr>
          <p:nvPr/>
        </p:nvSpPr>
        <p:spPr bwMode="auto">
          <a:xfrm>
            <a:off x="417287" y="700089"/>
            <a:ext cx="1130750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r>
              <a:rPr lang="en-US" altLang="en-US" sz="1200" dirty="0"/>
              <a:t>Quad charts are analogous to an “elevator speech”- you </a:t>
            </a:r>
            <a:r>
              <a:rPr lang="en-US" altLang="en-US" sz="1200" dirty="0" smtClean="0"/>
              <a:t>will have </a:t>
            </a:r>
            <a:r>
              <a:rPr lang="en-US" altLang="en-US" sz="1200" dirty="0"/>
              <a:t>minimal time to briefly inform </a:t>
            </a:r>
            <a:r>
              <a:rPr lang="en-US" altLang="en-US" sz="1200" dirty="0" smtClean="0"/>
              <a:t>the participants </a:t>
            </a:r>
            <a:r>
              <a:rPr lang="en-US" altLang="en-US" sz="1200" dirty="0"/>
              <a:t>about the merits of your </a:t>
            </a:r>
            <a:r>
              <a:rPr lang="en-US" altLang="en-US" sz="1200" dirty="0" smtClean="0"/>
              <a:t>idea </a:t>
            </a:r>
            <a:r>
              <a:rPr lang="en-US" altLang="en-US" sz="1200" dirty="0"/>
              <a:t>and create interest.  </a:t>
            </a:r>
            <a:r>
              <a:rPr lang="en-US" altLang="en-US" sz="1200" dirty="0" smtClean="0"/>
              <a:t>If your idea is scored highly by your fellow participants, </a:t>
            </a:r>
            <a:r>
              <a:rPr lang="en-US" altLang="en-US" sz="1200" dirty="0"/>
              <a:t>you will be afforded </a:t>
            </a:r>
            <a:r>
              <a:rPr lang="en-US" altLang="en-US" sz="1200" dirty="0" smtClean="0"/>
              <a:t>additional time to discuss with them.  This will allow you the </a:t>
            </a:r>
            <a:r>
              <a:rPr lang="en-US" altLang="en-US" sz="1200" dirty="0"/>
              <a:t>opportunity to use technical </a:t>
            </a:r>
            <a:r>
              <a:rPr lang="en-US" altLang="en-US" sz="1200" dirty="0" smtClean="0"/>
              <a:t>jargon, go </a:t>
            </a:r>
            <a:r>
              <a:rPr lang="en-US" altLang="en-US" sz="1200" dirty="0"/>
              <a:t>into greater </a:t>
            </a:r>
            <a:r>
              <a:rPr lang="en-US" altLang="en-US" sz="1200" dirty="0" smtClean="0"/>
              <a:t>detail, and collaborate with the participants to refine, modify, and/or combine with other presented ideas to make it even stronger.</a:t>
            </a:r>
          </a:p>
          <a:p>
            <a:pPr eaLnBrk="1" hangingPunct="1"/>
            <a:endParaRPr lang="en-US" altLang="en-US" sz="1200" dirty="0"/>
          </a:p>
          <a:p>
            <a:pPr eaLnBrk="1" hangingPunct="1"/>
            <a:r>
              <a:rPr lang="en-US" altLang="en-US" sz="1200" dirty="0"/>
              <a:t>Please create </a:t>
            </a:r>
            <a:r>
              <a:rPr lang="en-US" altLang="en-US" sz="1200" dirty="0" smtClean="0"/>
              <a:t>one to three slides, each with a different idea that </a:t>
            </a:r>
            <a:r>
              <a:rPr lang="en-US" altLang="en-US" sz="1200" dirty="0"/>
              <a:t>you think has application </a:t>
            </a:r>
            <a:r>
              <a:rPr lang="en-US" altLang="en-US" sz="1200" dirty="0" smtClean="0"/>
              <a:t>to Air Force S&amp;T research.  </a:t>
            </a:r>
            <a:r>
              <a:rPr lang="en-US" altLang="en-US" sz="1200" dirty="0"/>
              <a:t>Each slide </a:t>
            </a:r>
            <a:r>
              <a:rPr lang="en-US" altLang="en-US" sz="1200" dirty="0" smtClean="0"/>
              <a:t>should </a:t>
            </a:r>
            <a:r>
              <a:rPr lang="en-US" altLang="en-US" sz="1200" dirty="0"/>
              <a:t>be less than 500 kb (1/2 Meg) and must be in PowerPoint format using the master slide template provided in this file. File naming convention is </a:t>
            </a:r>
            <a:r>
              <a:rPr lang="en-US" altLang="en-US" sz="1200" dirty="0" smtClean="0"/>
              <a:t>“YOUR LAST NAME, FIRST &amp; MIDDLE INITIAL, YOUR IDEA.ppt”.  Except for the chart title, “Arial 14 point font” should be used throughout the quad chart</a:t>
            </a:r>
            <a:endParaRPr lang="en-US" altLang="en-US" sz="1200" dirty="0"/>
          </a:p>
        </p:txBody>
      </p:sp>
      <p:sp>
        <p:nvSpPr>
          <p:cNvPr id="3077" name="Rectangle 4"/>
          <p:cNvSpPr>
            <a:spLocks noChangeArrowheads="1"/>
          </p:cNvSpPr>
          <p:nvPr/>
        </p:nvSpPr>
        <p:spPr bwMode="auto">
          <a:xfrm>
            <a:off x="505837" y="2973552"/>
            <a:ext cx="11486421"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r>
              <a:rPr lang="en-US" altLang="en-US" sz="1200" dirty="0" smtClean="0"/>
              <a:t>Science and Technology Theme(s): Idea has applicability to one of more of the following core missions/airmen</a:t>
            </a:r>
          </a:p>
          <a:p>
            <a:pPr eaLnBrk="1" hangingPunct="1"/>
            <a:r>
              <a:rPr lang="en-US" altLang="en-US" sz="1200" dirty="0" smtClean="0"/>
              <a:t>	Air, Space and Cyberspace Superiority</a:t>
            </a:r>
          </a:p>
          <a:p>
            <a:pPr eaLnBrk="1" hangingPunct="1"/>
            <a:r>
              <a:rPr lang="en-US" altLang="en-US" sz="1200" dirty="0"/>
              <a:t>	</a:t>
            </a:r>
            <a:r>
              <a:rPr lang="en-US" altLang="en-US" sz="1200" dirty="0" smtClean="0"/>
              <a:t>Global Integrated Intelligence, Surveillance, and Reconnaissance (ISR)</a:t>
            </a:r>
          </a:p>
          <a:p>
            <a:pPr eaLnBrk="1" hangingPunct="1"/>
            <a:r>
              <a:rPr lang="en-US" altLang="en-US" sz="1200" dirty="0"/>
              <a:t>	</a:t>
            </a:r>
            <a:r>
              <a:rPr lang="en-US" altLang="en-US" sz="1200" dirty="0" smtClean="0"/>
              <a:t>Global Precision Strike</a:t>
            </a:r>
          </a:p>
          <a:p>
            <a:pPr eaLnBrk="1" hangingPunct="1"/>
            <a:r>
              <a:rPr lang="en-US" altLang="en-US" sz="1200" dirty="0"/>
              <a:t>	</a:t>
            </a:r>
            <a:r>
              <a:rPr lang="en-US" altLang="en-US" sz="1200" dirty="0" smtClean="0"/>
              <a:t>Rapid Global Mobility</a:t>
            </a:r>
          </a:p>
          <a:p>
            <a:pPr eaLnBrk="1" hangingPunct="1"/>
            <a:r>
              <a:rPr lang="en-US" altLang="en-US" sz="1200" dirty="0"/>
              <a:t>	</a:t>
            </a:r>
            <a:r>
              <a:rPr lang="en-US" altLang="en-US" sz="1200" dirty="0" smtClean="0"/>
              <a:t>Command and Control</a:t>
            </a:r>
          </a:p>
          <a:p>
            <a:pPr eaLnBrk="1" hangingPunct="1"/>
            <a:r>
              <a:rPr lang="en-US" altLang="en-US" sz="1200" dirty="0"/>
              <a:t>	</a:t>
            </a:r>
            <a:r>
              <a:rPr lang="en-US" altLang="en-US" sz="1200" dirty="0" smtClean="0"/>
              <a:t>Enhancing the Performance of Airmen</a:t>
            </a:r>
          </a:p>
          <a:p>
            <a:pPr eaLnBrk="1" hangingPunct="1"/>
            <a:r>
              <a:rPr lang="en-US" altLang="en-US" sz="1200" dirty="0"/>
              <a:t>	</a:t>
            </a:r>
            <a:endParaRPr lang="en-US" altLang="en-US" sz="1200" dirty="0" smtClean="0"/>
          </a:p>
          <a:p>
            <a:pPr eaLnBrk="1" hangingPunct="1"/>
            <a:r>
              <a:rPr lang="en-US" altLang="en-US" sz="1200" dirty="0" smtClean="0"/>
              <a:t>Problem Statement: Describe the problem that your idea addresses.  You may use one of the exemplar problems provided with each S&amp;T theme, or define your own problem related to one (or more) of the themes.  </a:t>
            </a:r>
          </a:p>
          <a:p>
            <a:pPr eaLnBrk="1" hangingPunct="1"/>
            <a:endParaRPr lang="en-US" altLang="en-US" sz="1200" dirty="0"/>
          </a:p>
          <a:p>
            <a:pPr eaLnBrk="1" hangingPunct="1"/>
            <a:r>
              <a:rPr lang="en-US" altLang="en-US" sz="1200" dirty="0" smtClean="0"/>
              <a:t>Keywords: Please suggest 5–10 keywords which can be used for describing the content of the research idea. They are equivalent to terms in an index in a printed work and distinguish the most important ideas, names, and concepts in your research idea.  Each keyword should be kept short, one word where possible (though two and three word specialist terms are also acceptable where necessary). Keywords should not be too generalized.</a:t>
            </a:r>
          </a:p>
          <a:p>
            <a:pPr eaLnBrk="1" hangingPunct="1"/>
            <a:endParaRPr lang="en-US" altLang="en-US" sz="1200" dirty="0"/>
          </a:p>
          <a:p>
            <a:pPr eaLnBrk="1" hangingPunct="1"/>
            <a:r>
              <a:rPr lang="en-US" altLang="en-US" sz="1200" dirty="0"/>
              <a:t>Lastly, using PowerPoint's “View, Notes Page” option will allow you to include </a:t>
            </a:r>
            <a:r>
              <a:rPr lang="en-US" altLang="en-US" sz="1200" dirty="0" smtClean="0"/>
              <a:t>additional contact </a:t>
            </a:r>
            <a:r>
              <a:rPr lang="en-US" altLang="en-US" sz="1200" dirty="0"/>
              <a:t>information.</a:t>
            </a:r>
          </a:p>
          <a:p>
            <a:pPr eaLnBrk="1" hangingPunct="1"/>
            <a:endParaRPr lang="en-US" altLang="en-US" sz="1200" dirty="0"/>
          </a:p>
          <a:p>
            <a:pPr eaLnBrk="1" hangingPunct="1"/>
            <a:endParaRPr lang="en-US"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nate Update 21 Mar Rev2">
  <a:themeElements>
    <a:clrScheme name="Senate Update 21 Mar Rev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nate Update 21 Mar Rev2">
      <a:majorFont>
        <a:latin typeface="Times New Roman"/>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enate Update 21 Mar Rev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nate Update 21 Mar Rev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nate Update 21 Mar Rev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nate Update 21 Mar Rev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nate Update 21 Mar Rev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nate Update 21 Mar Rev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nate Update 21 Mar Rev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297631FCF55134AA0CEE38E9173A809" ma:contentTypeVersion="4" ma:contentTypeDescription="Create a new document." ma:contentTypeScope="" ma:versionID="2855af3f7de3b09c1aae441123e5548d">
  <xsd:schema xmlns:xsd="http://www.w3.org/2001/XMLSchema" xmlns:xs="http://www.w3.org/2001/XMLSchema" xmlns:p="http://schemas.microsoft.com/office/2006/metadata/properties" xmlns:ns1="http://schemas.microsoft.com/sharepoint/v3" xmlns:ns2="10891607-79da-4045-a234-ce8a2d7aef32" targetNamespace="http://schemas.microsoft.com/office/2006/metadata/properties" ma:root="true" ma:fieldsID="17b808dfe5acee36152dea943ea9e9d7" ns1:_="" ns2:_="">
    <xsd:import namespace="http://schemas.microsoft.com/sharepoint/v3"/>
    <xsd:import namespace="10891607-79da-4045-a234-ce8a2d7aef32"/>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891607-79da-4045-a234-ce8a2d7aef32"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77FD11F-78BB-4DBC-8409-82906CA16023}">
  <ds:schemaRefs>
    <ds:schemaRef ds:uri="http://schemas.microsoft.com/sharepoint/v3/contenttype/forms"/>
  </ds:schemaRefs>
</ds:datastoreItem>
</file>

<file path=customXml/itemProps2.xml><?xml version="1.0" encoding="utf-8"?>
<ds:datastoreItem xmlns:ds="http://schemas.openxmlformats.org/officeDocument/2006/customXml" ds:itemID="{058F943D-21EA-4568-ABEF-CCF22D6AE695}">
  <ds:schemaRefs>
    <ds:schemaRef ds:uri="http://schemas.microsoft.com/office/2006/metadata/longProperties"/>
  </ds:schemaRefs>
</ds:datastoreItem>
</file>

<file path=customXml/itemProps3.xml><?xml version="1.0" encoding="utf-8"?>
<ds:datastoreItem xmlns:ds="http://schemas.openxmlformats.org/officeDocument/2006/customXml" ds:itemID="{5200779E-84C8-4C64-9CB7-74DDD7919F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0891607-79da-4045-a234-ce8a2d7aef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B718EA2-0E77-44F4-87C9-BF0997959468}">
  <ds:schemaRefs>
    <ds:schemaRef ds:uri="http://schemas.microsoft.com/sharepoint/events"/>
  </ds:schemaRefs>
</ds:datastoreItem>
</file>

<file path=customXml/itemProps5.xml><?xml version="1.0" encoding="utf-8"?>
<ds:datastoreItem xmlns:ds="http://schemas.openxmlformats.org/officeDocument/2006/customXml" ds:itemID="{DAEF40CB-A4F4-4962-BAD0-96D47EB59C3B}">
  <ds:schemaRef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10891607-79da-4045-a234-ce8a2d7aef32"/>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778</TotalTime>
  <Words>337</Words>
  <Application>Microsoft Office PowerPoint</Application>
  <PresentationFormat>Widescreen</PresentationFormat>
  <Paragraphs>46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ＭＳ Ｐゴシック</vt:lpstr>
      <vt:lpstr>Arial</vt:lpstr>
      <vt:lpstr>Times New Roman</vt:lpstr>
      <vt:lpstr>Senate Update 21 Mar Rev2</vt:lpstr>
      <vt:lpstr>Your Idea</vt:lpstr>
      <vt:lpstr>Guidance</vt:lpstr>
    </vt:vector>
  </TitlesOfParts>
  <Company>NECC N9</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Quad Chart Template</dc:title>
  <dc:creator>John Mark Serre</dc:creator>
  <cp:lastModifiedBy>Forsyth, Eric</cp:lastModifiedBy>
  <cp:revision>59</cp:revision>
  <dcterms:created xsi:type="dcterms:W3CDTF">2007-01-29T21:03:36Z</dcterms:created>
  <dcterms:modified xsi:type="dcterms:W3CDTF">2018-03-05T14:33:50Z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Mary Popejoy</vt:lpwstr>
  </property>
  <property fmtid="{D5CDD505-2E9C-101B-9397-08002B2CF9AE}" pid="3" name="xd_Signature">
    <vt:lpwstr/>
  </property>
  <property fmtid="{D5CDD505-2E9C-101B-9397-08002B2CF9AE}" pid="4" name="display_urn:schemas-microsoft-com:office:office#Author">
    <vt:lpwstr>Mary Popejoy</vt:lpwstr>
  </property>
  <property fmtid="{D5CDD505-2E9C-101B-9397-08002B2CF9AE}" pid="5" name="TemplateUrl">
    <vt:lpwstr/>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display_urn">
    <vt:lpwstr>Loeding, Kristen CPO USN</vt:lpwstr>
  </property>
  <property fmtid="{D5CDD505-2E9C-101B-9397-08002B2CF9AE}" pid="10" name="Order">
    <vt:lpwstr>4000.00000000000</vt:lpwstr>
  </property>
  <property fmtid="{D5CDD505-2E9C-101B-9397-08002B2CF9AE}" pid="11" name="ContentTypeId">
    <vt:lpwstr>0x0101001A4198B2D8667441B68AB020B72DE778</vt:lpwstr>
  </property>
  <property fmtid="{D5CDD505-2E9C-101B-9397-08002B2CF9AE}" pid="12" name="_dlc_DocId">
    <vt:lpwstr>QSP7A4ZMP2AR-160217639-40</vt:lpwstr>
  </property>
  <property fmtid="{D5CDD505-2E9C-101B-9397-08002B2CF9AE}" pid="13" name="_dlc_DocIdItemGuid">
    <vt:lpwstr>dc8150b4-1aa9-4ee2-a931-8d6b0dafe7ca</vt:lpwstr>
  </property>
  <property fmtid="{D5CDD505-2E9C-101B-9397-08002B2CF9AE}" pid="14" name="_dlc_DocIdUrl">
    <vt:lpwstr>http://open-web-1b-z1/NECC/_layouts/DocIdRedir.aspx?ID=QSP7A4ZMP2AR-160217639-40, QSP7A4ZMP2AR-160217639-40</vt:lpwstr>
  </property>
</Properties>
</file>