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9"/>
  </p:notesMasterIdLst>
  <p:sldIdLst>
    <p:sldId id="295" r:id="rId2"/>
    <p:sldId id="303" r:id="rId3"/>
    <p:sldId id="304" r:id="rId4"/>
    <p:sldId id="305" r:id="rId5"/>
    <p:sldId id="306" r:id="rId6"/>
    <p:sldId id="308" r:id="rId7"/>
    <p:sldId id="301" r:id="rId8"/>
  </p:sldIdLst>
  <p:sldSz cx="10080625" cy="7559675"/>
  <p:notesSz cx="7010400" cy="9296400"/>
  <p:custDataLst>
    <p:tags r:id="rId10"/>
  </p:custDataLst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4" d="100"/>
          <a:sy n="104" d="100"/>
        </p:scale>
        <p:origin x="-1008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62"/>
        <p:guide pos="194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2688" y="706438"/>
            <a:ext cx="4643437" cy="348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01613" y="4414911"/>
            <a:ext cx="5607175" cy="4181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41276" cy="46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967692" y="0"/>
            <a:ext cx="3041276" cy="46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8831287"/>
            <a:ext cx="3041276" cy="46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967692" y="8831287"/>
            <a:ext cx="3041276" cy="46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5C688E2-4FF6-4E72-AB23-287346D8A7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EE7CB6-26E5-49D5-872D-BA606CCD7592}" type="slidenum">
              <a:rPr lang="en-US"/>
              <a:pPr/>
              <a:t>1</a:t>
            </a:fld>
            <a:endParaRPr lang="en-US"/>
          </a:p>
        </p:txBody>
      </p:sp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1100" y="706438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1613" y="4414910"/>
            <a:ext cx="5608607" cy="418308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698500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3164" tIns="46581" rIns="93164" bIns="46581"/>
          <a:lstStyle/>
          <a:p>
            <a:r>
              <a:rPr lang="en-US" smtClean="0"/>
              <a:t>Oldest city’s oldest bascule bridge – the Bridge of Lions in St. Augustine, Florida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345" y="4416099"/>
            <a:ext cx="5607711" cy="41824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698500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3164" tIns="46581" rIns="93164" bIns="46581"/>
          <a:lstStyle/>
          <a:p>
            <a:r>
              <a:rPr lang="en-US" smtClean="0"/>
              <a:t>THG picture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698500"/>
            <a:ext cx="46482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345" y="4416099"/>
            <a:ext cx="5607711" cy="41824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698500"/>
            <a:ext cx="46482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345" y="4416099"/>
            <a:ext cx="5607711" cy="41824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59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0080624" cy="5660861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1"/>
            <a:ext cx="8904552" cy="1844561"/>
          </a:xfrm>
        </p:spPr>
        <p:txBody>
          <a:bodyPr vert="horz" lIns="100794" tIns="0" rIns="50397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33" tIns="0" rIns="50397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3DEA-45F9-4A7E-977F-B9C70586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65303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AD29-070C-4680-9D49-FCE18AB54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0080625" cy="286879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868796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vert="horz" lIns="100794" tIns="0" rIns="100794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71" tIns="0" rIns="50397" bIns="0" anchor="t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9E6B-578F-4994-9F29-CBCF13EF8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6"/>
            <a:ext cx="4452276" cy="5096901"/>
          </a:xfrm>
        </p:spPr>
        <p:txBody>
          <a:bodyPr lIns="100794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6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909C-8629-4F97-88D4-D74D25761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4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4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19551-DEF1-4F81-A759-F3C2EB98DD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E955-79FB-4EEF-B151-E04DE9CDB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DFD7-2010-4620-8163-0F6E25EE9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vert="horz" lIns="80635" rIns="50397" bIns="0" rtlCol="0" anchor="b">
            <a:normAutofit/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4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0" y="1907025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C1EB-7CF2-415E-8B9A-4467D63F9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148252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2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4" y="1636726"/>
            <a:ext cx="6887321" cy="5922949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451" y="1290185"/>
            <a:ext cx="2782253" cy="2217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8252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2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6768" y="1290185"/>
            <a:ext cx="5725795" cy="221750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93530" y="1290185"/>
            <a:ext cx="809034" cy="221750"/>
          </a:xfrm>
        </p:spPr>
        <p:txBody>
          <a:bodyPr/>
          <a:lstStyle/>
          <a:p>
            <a:fld id="{E6F47618-B86B-40E3-A20C-DE0EE2E3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A80AA-078E-4975-8FDB-9CA5795DB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7274851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7328614" y="0"/>
            <a:ext cx="277217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0"/>
            <a:ext cx="2100130" cy="6450223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6"/>
            <a:ext cx="6636411" cy="645022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1075" y="7029968"/>
            <a:ext cx="4229369" cy="4024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4609-8B85-4783-B279-D8604B30A0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58280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0080624" cy="15804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379064"/>
          </a:xfrm>
          <a:prstGeom prst="rect">
            <a:avLst/>
          </a:prstGeom>
        </p:spPr>
        <p:txBody>
          <a:bodyPr vert="horz" lIns="100794" tIns="50397" rIns="50397" bIns="50397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56820"/>
            <a:ext cx="9072563" cy="5098877"/>
          </a:xfrm>
          <a:prstGeom prst="rect">
            <a:avLst/>
          </a:prstGeom>
        </p:spPr>
        <p:txBody>
          <a:bodyPr vert="horz" lIns="60477" tIns="100794" rIns="100794" bIns="50397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139692"/>
            <a:ext cx="2352146" cy="302387"/>
          </a:xfrm>
          <a:prstGeom prst="rect">
            <a:avLst/>
          </a:prstGeom>
        </p:spPr>
        <p:txBody>
          <a:bodyPr vert="horz" lIns="120953" tIns="50397" rIns="50397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1074" y="7139692"/>
            <a:ext cx="6071878" cy="302387"/>
          </a:xfrm>
          <a:prstGeom prst="rect">
            <a:avLst/>
          </a:prstGeom>
        </p:spPr>
        <p:txBody>
          <a:bodyPr vert="horz" lIns="50397" tIns="50397" rIns="50397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4777" y="7139692"/>
            <a:ext cx="809034" cy="302387"/>
          </a:xfrm>
          <a:prstGeom prst="rect">
            <a:avLst/>
          </a:prstGeom>
        </p:spPr>
        <p:txBody>
          <a:bodyPr vert="horz" lIns="100794" tIns="50397" rIns="100794" bIns="0" rtlCol="0" anchor="b"/>
          <a:lstStyle>
            <a:lvl1pPr algn="r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212A10-1BE2-42C8-867B-F93F3AA5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83813" indent="-35278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354" indent="-302383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658" indent="-251986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564" indent="-201589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2391" indent="-201589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2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794139" indent="-201589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634" indent="-201589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381" indent="-201589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file:///C:\Tom2001\Bridge%20pictures\lionsexisting\partraisedelev.jpg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5" Type="http://schemas.openxmlformats.org/officeDocument/2006/relationships/image" Target="../media/image2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239712" y="427037"/>
            <a:ext cx="9299575" cy="1905000"/>
          </a:xfrm>
          <a:ln/>
        </p:spPr>
        <p:txBody>
          <a:bodyPr tIns="28224">
            <a:normAutofit fontScale="90000"/>
          </a:bodyPr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000" dirty="0" err="1"/>
              <a:t>EML</a:t>
            </a:r>
            <a:r>
              <a:rPr lang="en-US" sz="4000" dirty="0"/>
              <a:t> </a:t>
            </a:r>
            <a:r>
              <a:rPr lang="en-US" sz="4000" dirty="0" smtClean="0"/>
              <a:t>3035              Programming Concepts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solidFill>
                  <a:schemeClr val="tx1"/>
                </a:solidFill>
              </a:rPr>
              <a:t>An Engineering Problem</a:t>
            </a:r>
            <a:endParaRPr lang="en-US" sz="3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519112" y="6370638"/>
            <a:ext cx="9070975" cy="893762"/>
          </a:xfrm>
          <a:ln/>
        </p:spPr>
        <p:txBody>
          <a:bodyPr>
            <a:normAutofit fontScale="55000" lnSpcReduction="20000"/>
          </a:bodyPr>
          <a:lstStyle/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Autar </a:t>
            </a:r>
            <a:r>
              <a:rPr lang="en-US" dirty="0"/>
              <a:t>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University of South Florida, Tampa, FL 33620</a:t>
            </a:r>
          </a:p>
        </p:txBody>
      </p:sp>
      <p:pic>
        <p:nvPicPr>
          <p:cNvPr id="4" name="Picture 8" descr="hills3"/>
          <p:cNvPicPr>
            <a:picLocks noChangeAspect="1" noChangeArrowheads="1"/>
          </p:cNvPicPr>
          <p:nvPr/>
        </p:nvPicPr>
        <p:blipFill>
          <a:blip r:embed="rId4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2" y="2408237"/>
            <a:ext cx="4419600" cy="385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9121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http://mathforcollege.com/nm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F4C085-F412-4EC4-80DA-F5422DC2E90D}" type="slidenum">
              <a:rPr lang="en-US"/>
              <a:pPr>
                <a:defRPr/>
              </a:pPr>
              <a:t>2</a:t>
            </a:fld>
            <a:endParaRPr lang="en-US"/>
          </a:p>
        </p:txBody>
      </p:sp>
      <p:pic>
        <p:nvPicPr>
          <p:cNvPr id="262146" name="Picture 2" descr="file:///C:/Tom2001/Bridge%20pictures/lionsexisting/partraisedelev.jpg"/>
          <p:cNvPicPr>
            <a:picLocks noChangeAspect="1" noChangeArrowheads="1"/>
          </p:cNvPicPr>
          <p:nvPr/>
        </p:nvPicPr>
        <p:blipFill>
          <a:blip r:embed="rId4" r:link="rId5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162" y="2351899"/>
            <a:ext cx="6552406" cy="428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>
          <a:xfrm>
            <a:off x="1344083" y="587975"/>
            <a:ext cx="8339268" cy="9239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00" dirty="0">
                <a:solidFill>
                  <a:srgbClr val="FFC000"/>
                </a:solidFill>
              </a:rPr>
              <a:t>Example of Solving an Engineering Problem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70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http://mathforcollege.com/nm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6E31A2-1129-4D66-AAFF-926469885BCD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2184136" y="419982"/>
            <a:ext cx="7392458" cy="1259946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C000"/>
                </a:solidFill>
              </a:rPr>
              <a:t>Bascule Bridge </a:t>
            </a:r>
            <a:r>
              <a:rPr lang="en-US" dirty="0" err="1" smtClean="0">
                <a:solidFill>
                  <a:srgbClr val="FFC000"/>
                </a:solidFill>
              </a:rPr>
              <a:t>THG</a:t>
            </a:r>
            <a:endParaRPr lang="en-US" dirty="0" smtClean="0">
              <a:solidFill>
                <a:srgbClr val="FFC000"/>
              </a:solidFill>
            </a:endParaRPr>
          </a:p>
        </p:txBody>
      </p:sp>
      <p:pic>
        <p:nvPicPr>
          <p:cNvPr id="28677" name="Picture 3" descr="hills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252016" y="1679928"/>
            <a:ext cx="9324578" cy="386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Line 4"/>
          <p:cNvSpPr>
            <a:spLocks noChangeShapeType="1"/>
          </p:cNvSpPr>
          <p:nvPr/>
        </p:nvSpPr>
        <p:spPr bwMode="auto">
          <a:xfrm flipH="1">
            <a:off x="3444214" y="1091953"/>
            <a:ext cx="924057" cy="125994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00794" tIns="50397" rIns="100794" bIns="50397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374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http://mathforcollege.com/nm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F83E15-A6C9-404B-833E-E3E880254AC5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29700" name="Picture 2" descr="hills17b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420026" y="1570037"/>
            <a:ext cx="5880365" cy="426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3" descr="hills3"/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431" y="1355317"/>
            <a:ext cx="3108193" cy="271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 Box 4"/>
          <p:cNvSpPr txBox="1">
            <a:spLocks noChangeArrowheads="1"/>
          </p:cNvSpPr>
          <p:nvPr/>
        </p:nvSpPr>
        <p:spPr bwMode="auto">
          <a:xfrm>
            <a:off x="6251751" y="4477821"/>
            <a:ext cx="1301871" cy="38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Arial" charset="0"/>
              </a:rPr>
              <a:t>Trunnion</a:t>
            </a:r>
            <a:endParaRPr lang="en-US" sz="2000" b="1" dirty="0">
              <a:latin typeface="Arial" charset="0"/>
            </a:endParaRPr>
          </a:p>
        </p:txBody>
      </p:sp>
      <p:sp>
        <p:nvSpPr>
          <p:cNvPr id="29703" name="Text Box 5"/>
          <p:cNvSpPr txBox="1">
            <a:spLocks noChangeArrowheads="1"/>
          </p:cNvSpPr>
          <p:nvPr/>
        </p:nvSpPr>
        <p:spPr bwMode="auto">
          <a:xfrm>
            <a:off x="4774055" y="2328974"/>
            <a:ext cx="703694" cy="38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Arial" charset="0"/>
              </a:rPr>
              <a:t>Hub</a:t>
            </a:r>
          </a:p>
        </p:txBody>
      </p:sp>
      <p:sp>
        <p:nvSpPr>
          <p:cNvPr id="29704" name="Text Box 6"/>
          <p:cNvSpPr txBox="1">
            <a:spLocks noChangeArrowheads="1"/>
          </p:cNvSpPr>
          <p:nvPr/>
        </p:nvSpPr>
        <p:spPr bwMode="auto">
          <a:xfrm>
            <a:off x="6416988" y="5343799"/>
            <a:ext cx="971396" cy="38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Arial" charset="0"/>
              </a:rPr>
              <a:t>Girder</a:t>
            </a:r>
          </a:p>
        </p:txBody>
      </p:sp>
      <p:sp>
        <p:nvSpPr>
          <p:cNvPr id="29705" name="Line 7"/>
          <p:cNvSpPr>
            <a:spLocks noChangeShapeType="1"/>
          </p:cNvSpPr>
          <p:nvPr/>
        </p:nvSpPr>
        <p:spPr bwMode="auto">
          <a:xfrm flipH="1">
            <a:off x="2868082" y="2484437"/>
            <a:ext cx="1943629" cy="81743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29706" name="Line 8"/>
          <p:cNvSpPr>
            <a:spLocks noChangeShapeType="1"/>
          </p:cNvSpPr>
          <p:nvPr/>
        </p:nvSpPr>
        <p:spPr bwMode="auto">
          <a:xfrm flipH="1" flipV="1">
            <a:off x="3807751" y="3805850"/>
            <a:ext cx="2604161" cy="67197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29707" name="Line 9"/>
          <p:cNvSpPr>
            <a:spLocks noChangeShapeType="1"/>
          </p:cNvSpPr>
          <p:nvPr/>
        </p:nvSpPr>
        <p:spPr bwMode="auto">
          <a:xfrm flipH="1" flipV="1">
            <a:off x="3744911" y="4587831"/>
            <a:ext cx="2672076" cy="86840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29708" name="Text Box 10"/>
          <p:cNvSpPr txBox="1">
            <a:spLocks noChangeArrowheads="1"/>
          </p:cNvSpPr>
          <p:nvPr/>
        </p:nvSpPr>
        <p:spPr bwMode="auto">
          <a:xfrm>
            <a:off x="420026" y="335986"/>
            <a:ext cx="7308453" cy="80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800" b="1" dirty="0">
                <a:solidFill>
                  <a:srgbClr val="FFC000"/>
                </a:solidFill>
                <a:latin typeface="+mj-lt"/>
              </a:rPr>
              <a:t>Bascule Bridge </a:t>
            </a:r>
            <a:r>
              <a:rPr lang="en-US" sz="4800" b="1" dirty="0" err="1">
                <a:solidFill>
                  <a:srgbClr val="FFC000"/>
                </a:solidFill>
                <a:latin typeface="+mj-lt"/>
              </a:rPr>
              <a:t>THG</a:t>
            </a:r>
            <a:endParaRPr lang="en-US" sz="4800" b="1" dirty="0">
              <a:solidFill>
                <a:srgbClr val="FFC0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369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http://mathforcollege.com/nm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5CD6F-5E1D-43B9-B1B3-B2EDC0BCBA86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31" y="167993"/>
            <a:ext cx="6888427" cy="125994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Trunnion-Hub-Girder Assembly Procedure</a:t>
            </a:r>
          </a:p>
        </p:txBody>
      </p:sp>
      <p:pic>
        <p:nvPicPr>
          <p:cNvPr id="30725" name="Picture 3" descr="july20-ap1-step2-cop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956308" y="1763925"/>
            <a:ext cx="3685729" cy="2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4" descr="july20-three-free-component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-504031" y="1679928"/>
            <a:ext cx="3678728" cy="25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5" descr="july20-ap1-step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352146" y="1763924"/>
            <a:ext cx="3307705" cy="211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6" descr="july20-complete-th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7140442" y="1763924"/>
            <a:ext cx="3466966" cy="240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Rectangle 7"/>
          <p:cNvSpPr>
            <a:spLocks noChangeArrowheads="1"/>
          </p:cNvSpPr>
          <p:nvPr/>
        </p:nvSpPr>
        <p:spPr bwMode="auto">
          <a:xfrm>
            <a:off x="2940182" y="4283816"/>
            <a:ext cx="7140443" cy="2149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/>
          <a:p>
            <a:pPr lvl="1" algn="l" eaLnBrk="0" hangingPunct="0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</a:pPr>
            <a:r>
              <a:rPr kumimoji="1" lang="en-US" sz="2200" b="1">
                <a:solidFill>
                  <a:srgbClr val="000000"/>
                </a:solidFill>
              </a:rPr>
              <a:t>Step1.</a:t>
            </a:r>
            <a:r>
              <a:rPr kumimoji="1" lang="en-US" sz="2200">
                <a:solidFill>
                  <a:srgbClr val="000000"/>
                </a:solidFill>
              </a:rPr>
              <a:t>	Trunnion immersed in dry-ice/alcohol</a:t>
            </a:r>
          </a:p>
          <a:p>
            <a:pPr lvl="1" algn="l" eaLnBrk="0" hangingPunct="0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</a:pPr>
            <a:r>
              <a:rPr kumimoji="1" lang="en-US" sz="2200" b="1">
                <a:solidFill>
                  <a:srgbClr val="000000"/>
                </a:solidFill>
              </a:rPr>
              <a:t>Step2.</a:t>
            </a:r>
            <a:r>
              <a:rPr kumimoji="1" lang="en-US" sz="2200">
                <a:solidFill>
                  <a:srgbClr val="000000"/>
                </a:solidFill>
              </a:rPr>
              <a:t>	Trunnion warm-up in hub</a:t>
            </a:r>
          </a:p>
          <a:p>
            <a:pPr lvl="1" algn="l" eaLnBrk="0" hangingPunct="0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</a:pPr>
            <a:r>
              <a:rPr kumimoji="1" lang="en-US" sz="2200" b="1">
                <a:solidFill>
                  <a:srgbClr val="000000"/>
                </a:solidFill>
              </a:rPr>
              <a:t>Step3.</a:t>
            </a:r>
            <a:r>
              <a:rPr kumimoji="1" lang="en-US" sz="2200">
                <a:solidFill>
                  <a:srgbClr val="000000"/>
                </a:solidFill>
              </a:rPr>
              <a:t>	Trunnion-Hub immersed in </a:t>
            </a:r>
          </a:p>
          <a:p>
            <a:pPr lvl="1" algn="l" eaLnBrk="0" hangingPunct="0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</a:pPr>
            <a:r>
              <a:rPr kumimoji="1" lang="en-US" sz="2200">
                <a:solidFill>
                  <a:srgbClr val="000000"/>
                </a:solidFill>
              </a:rPr>
              <a:t>                     dry-ice/alcohol</a:t>
            </a:r>
          </a:p>
          <a:p>
            <a:pPr lvl="1" algn="l" eaLnBrk="0" hangingPunct="0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</a:pPr>
            <a:r>
              <a:rPr kumimoji="1" lang="en-US" sz="2200" b="1">
                <a:solidFill>
                  <a:srgbClr val="000000"/>
                </a:solidFill>
              </a:rPr>
              <a:t>Step4.</a:t>
            </a:r>
            <a:r>
              <a:rPr kumimoji="1" lang="en-US" sz="2200">
                <a:solidFill>
                  <a:srgbClr val="000000"/>
                </a:solidFill>
              </a:rPr>
              <a:t>	Trunnion-Hub warm-up into girder</a:t>
            </a:r>
          </a:p>
        </p:txBody>
      </p:sp>
      <p:pic>
        <p:nvPicPr>
          <p:cNvPr id="30730" name="Picture 8" descr="hills3"/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505" y="1"/>
            <a:ext cx="1932120" cy="168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8475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http://mathforcollege.com/nm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5CD6F-5E1D-43B9-B1B3-B2EDC0BCBA86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31" y="167993"/>
            <a:ext cx="6888427" cy="1259946"/>
          </a:xfrm>
        </p:spPr>
        <p:txBody>
          <a:bodyPr>
            <a:normAutofit/>
          </a:bodyPr>
          <a:lstStyle/>
          <a:p>
            <a:r>
              <a:rPr lang="en-US" dirty="0"/>
              <a:t>Problem</a:t>
            </a:r>
            <a:endParaRPr lang="en-US" dirty="0" smtClean="0"/>
          </a:p>
        </p:txBody>
      </p:sp>
      <p:pic>
        <p:nvPicPr>
          <p:cNvPr id="11" name="Picture 4" descr="july20-ap1-step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5542607" y="2435895"/>
            <a:ext cx="3307705" cy="211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hills3"/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719" y="1822950"/>
            <a:ext cx="3108193" cy="271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63512" y="5207776"/>
            <a:ext cx="9665097" cy="713969"/>
          </a:xfrm>
          <a:prstGeom prst="rect">
            <a:avLst/>
          </a:prstGeom>
        </p:spPr>
        <p:txBody>
          <a:bodyPr/>
          <a:lstStyle>
            <a:lvl1pPr marL="483813" indent="-35278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6354" indent="-30238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8658" indent="-251986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0564" indent="-20158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2391" indent="-201589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4139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5886" indent="-201589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7634" indent="-20158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381" indent="-20158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31033" indent="0">
              <a:buNone/>
            </a:pPr>
            <a:r>
              <a:rPr lang="en-US" b="1" dirty="0" smtClean="0"/>
              <a:t>After Cooling, the </a:t>
            </a:r>
            <a:r>
              <a:rPr lang="en-US" b="1" dirty="0" err="1" smtClean="0"/>
              <a:t>Trunnion</a:t>
            </a:r>
            <a:r>
              <a:rPr lang="en-US" b="1" dirty="0" smtClean="0"/>
              <a:t> Got Stuck in Hub</a:t>
            </a:r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43992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554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29961d6d-57a9-42b9-8522-bc9494cbc116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586</TotalTime>
  <Words>90</Words>
  <Application>Microsoft Office PowerPoint</Application>
  <PresentationFormat>Custom</PresentationFormat>
  <Paragraphs>33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Module</vt:lpstr>
      <vt:lpstr>EML 3035              Programming Concepts   An Engineering Problem</vt:lpstr>
      <vt:lpstr>Example of Solving an Engineering Problem</vt:lpstr>
      <vt:lpstr>Bascule Bridge THG</vt:lpstr>
      <vt:lpstr>PowerPoint Presentation</vt:lpstr>
      <vt:lpstr>Trunnion-Hub-Girder Assembly Procedure</vt:lpstr>
      <vt:lpstr>Problem</vt:lpstr>
      <vt:lpstr>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Kaw, Autar</cp:lastModifiedBy>
  <cp:revision>89</cp:revision>
  <cp:lastPrinted>2012-09-19T16:59:11Z</cp:lastPrinted>
  <dcterms:created xsi:type="dcterms:W3CDTF">2012-04-04T07:21:56Z</dcterms:created>
  <dcterms:modified xsi:type="dcterms:W3CDTF">2012-09-21T11:50:17Z</dcterms:modified>
</cp:coreProperties>
</file>