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ppt/tags/tag38.xml" ContentType="application/vnd.openxmlformats-officedocument.presentationml.tags+xml"/>
  <Override PartName="/ppt/notesSlides/notesSlide37.xml" ContentType="application/vnd.openxmlformats-officedocument.presentationml.notesSlide+xml"/>
  <Override PartName="/ppt/tags/tag39.xml" ContentType="application/vnd.openxmlformats-officedocument.presentationml.tags+xml"/>
  <Override PartName="/ppt/notesSlides/notesSlide38.xml" ContentType="application/vnd.openxmlformats-officedocument.presentationml.notesSlide+xml"/>
  <Override PartName="/ppt/tags/tag40.xml" ContentType="application/vnd.openxmlformats-officedocument.presentationml.tags+xml"/>
  <Override PartName="/ppt/notesSlides/notesSlide39.xml" ContentType="application/vnd.openxmlformats-officedocument.presentationml.notesSlide+xml"/>
  <Override PartName="/ppt/tags/tag41.xml" ContentType="application/vnd.openxmlformats-officedocument.presentationml.tags+xml"/>
  <Override PartName="/ppt/notesSlides/notesSlide40.xml" ContentType="application/vnd.openxmlformats-officedocument.presentationml.notesSlide+xml"/>
  <Override PartName="/ppt/tags/tag42.xml" ContentType="application/vnd.openxmlformats-officedocument.presentationml.tags+xml"/>
  <Override PartName="/ppt/notesSlides/notesSlide41.xml" ContentType="application/vnd.openxmlformats-officedocument.presentationml.notesSlide+xml"/>
  <Override PartName="/ppt/tags/tag43.xml" ContentType="application/vnd.openxmlformats-officedocument.presentationml.tags+xml"/>
  <Override PartName="/ppt/notesSlides/notesSlide42.xml" ContentType="application/vnd.openxmlformats-officedocument.presentationml.notesSlide+xml"/>
  <Override PartName="/ppt/tags/tag44.xml" ContentType="application/vnd.openxmlformats-officedocument.presentationml.tags+xml"/>
  <Override PartName="/ppt/notesSlides/notesSlide43.xml" ContentType="application/vnd.openxmlformats-officedocument.presentationml.notesSlide+xml"/>
  <Override PartName="/ppt/tags/tag45.xml" ContentType="application/vnd.openxmlformats-officedocument.presentationml.tags+xml"/>
  <Override PartName="/ppt/notesSlides/notesSlide44.xml" ContentType="application/vnd.openxmlformats-officedocument.presentationml.notesSlide+xml"/>
  <Override PartName="/ppt/tags/tag46.xml" ContentType="application/vnd.openxmlformats-officedocument.presentationml.tags+xml"/>
  <Override PartName="/ppt/notesSlides/notesSlide45.xml" ContentType="application/vnd.openxmlformats-officedocument.presentationml.notesSlide+xml"/>
  <Override PartName="/ppt/tags/tag47.xml" ContentType="application/vnd.openxmlformats-officedocument.presentationml.tags+xml"/>
  <Override PartName="/ppt/notesSlides/notesSlide46.xml" ContentType="application/vnd.openxmlformats-officedocument.presentationml.notesSlide+xml"/>
  <Override PartName="/ppt/tags/tag48.xml" ContentType="application/vnd.openxmlformats-officedocument.presentationml.tags+xml"/>
  <Override PartName="/ppt/notesSlides/notesSlide47.xml" ContentType="application/vnd.openxmlformats-officedocument.presentationml.notesSlide+xml"/>
  <Override PartName="/ppt/tags/tag49.xml" ContentType="application/vnd.openxmlformats-officedocument.presentationml.tags+xml"/>
  <Override PartName="/ppt/notesSlides/notesSlide48.xml" ContentType="application/vnd.openxmlformats-officedocument.presentationml.notesSlide+xml"/>
  <Override PartName="/ppt/tags/tag50.xml" ContentType="application/vnd.openxmlformats-officedocument.presentationml.tags+xml"/>
  <Override PartName="/ppt/notesSlides/notesSlide49.xml" ContentType="application/vnd.openxmlformats-officedocument.presentationml.notesSlide+xml"/>
  <Override PartName="/ppt/tags/tag51.xml" ContentType="application/vnd.openxmlformats-officedocument.presentationml.tags+xml"/>
  <Override PartName="/ppt/notesSlides/notesSlide50.xml" ContentType="application/vnd.openxmlformats-officedocument.presentationml.notesSlide+xml"/>
  <Override PartName="/ppt/tags/tag52.xml" ContentType="application/vnd.openxmlformats-officedocument.presentationml.tags+xml"/>
  <Override PartName="/ppt/notesSlides/notesSlide51.xml" ContentType="application/vnd.openxmlformats-officedocument.presentationml.notesSlide+xml"/>
  <Override PartName="/ppt/tags/tag53.xml" ContentType="application/vnd.openxmlformats-officedocument.presentationml.tags+xml"/>
  <Override PartName="/ppt/notesSlides/notesSlide52.xml" ContentType="application/vnd.openxmlformats-officedocument.presentationml.notesSlide+xml"/>
  <Override PartName="/ppt/tags/tag54.xml" ContentType="application/vnd.openxmlformats-officedocument.presentationml.tags+xml"/>
  <Override PartName="/ppt/notesSlides/notesSlide53.xml" ContentType="application/vnd.openxmlformats-officedocument.presentationml.notesSlide+xml"/>
  <Override PartName="/ppt/tags/tag55.xml" ContentType="application/vnd.openxmlformats-officedocument.presentationml.tags+xml"/>
  <Override PartName="/ppt/notesSlides/notesSlide54.xml" ContentType="application/vnd.openxmlformats-officedocument.presentationml.notesSlide+xml"/>
  <Override PartName="/ppt/tags/tag56.xml" ContentType="application/vnd.openxmlformats-officedocument.presentationml.tags+xml"/>
  <Override PartName="/ppt/notesSlides/notesSlide55.xml" ContentType="application/vnd.openxmlformats-officedocument.presentationml.notesSlide+xml"/>
  <Override PartName="/ppt/tags/tag57.xml" ContentType="application/vnd.openxmlformats-officedocument.presentationml.tags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tags/tag58.xml" ContentType="application/vnd.openxmlformats-officedocument.presentationml.tags+xml"/>
  <Override PartName="/ppt/notesSlides/notesSlide58.xml" ContentType="application/vnd.openxmlformats-officedocument.presentationml.notesSlide+xml"/>
  <Override PartName="/ppt/tags/tag59.xml" ContentType="application/vnd.openxmlformats-officedocument.presentationml.tags+xml"/>
  <Override PartName="/ppt/notesSlides/notesSlide59.xml" ContentType="application/vnd.openxmlformats-officedocument.presentationml.notesSlide+xml"/>
  <Override PartName="/ppt/tags/tag60.xml" ContentType="application/vnd.openxmlformats-officedocument.presentationml.tags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62"/>
  </p:notesMasterIdLst>
  <p:handoutMasterIdLst>
    <p:handoutMasterId r:id="rId63"/>
  </p:handoutMasterIdLst>
  <p:sldIdLst>
    <p:sldId id="319" r:id="rId2"/>
    <p:sldId id="320" r:id="rId3"/>
    <p:sldId id="321" r:id="rId4"/>
    <p:sldId id="322" r:id="rId5"/>
    <p:sldId id="323" r:id="rId6"/>
    <p:sldId id="263" r:id="rId7"/>
    <p:sldId id="256" r:id="rId8"/>
    <p:sldId id="257" r:id="rId9"/>
    <p:sldId id="258" r:id="rId10"/>
    <p:sldId id="262" r:id="rId11"/>
    <p:sldId id="324" r:id="rId12"/>
    <p:sldId id="325" r:id="rId13"/>
    <p:sldId id="270" r:id="rId14"/>
    <p:sldId id="271" r:id="rId15"/>
    <p:sldId id="272" r:id="rId16"/>
    <p:sldId id="264" r:id="rId17"/>
    <p:sldId id="265" r:id="rId18"/>
    <p:sldId id="278" r:id="rId19"/>
    <p:sldId id="279" r:id="rId20"/>
    <p:sldId id="280" r:id="rId21"/>
    <p:sldId id="281" r:id="rId22"/>
    <p:sldId id="330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331" r:id="rId34"/>
    <p:sldId id="332" r:id="rId35"/>
    <p:sldId id="333" r:id="rId36"/>
    <p:sldId id="334" r:id="rId37"/>
    <p:sldId id="294" r:id="rId38"/>
    <p:sldId id="308" r:id="rId39"/>
    <p:sldId id="292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35" r:id="rId48"/>
    <p:sldId id="327" r:id="rId49"/>
    <p:sldId id="329" r:id="rId50"/>
    <p:sldId id="336" r:id="rId51"/>
    <p:sldId id="337" r:id="rId52"/>
    <p:sldId id="338" r:id="rId53"/>
    <p:sldId id="339" r:id="rId54"/>
    <p:sldId id="340" r:id="rId55"/>
    <p:sldId id="341" r:id="rId56"/>
    <p:sldId id="342" r:id="rId57"/>
    <p:sldId id="343" r:id="rId58"/>
    <p:sldId id="344" r:id="rId59"/>
    <p:sldId id="326" r:id="rId60"/>
    <p:sldId id="316" r:id="rId61"/>
  </p:sldIdLst>
  <p:sldSz cx="10080625" cy="7559675"/>
  <p:notesSz cx="9601200" cy="7315200"/>
  <p:custDataLst>
    <p:tags r:id="rId64"/>
  </p:custDataLst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094" userDrawn="1">
          <p15:clr>
            <a:srgbClr val="A4A3A4"/>
          </p15:clr>
        </p15:guide>
        <p15:guide id="2" pos="266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1224" y="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094"/>
        <p:guide pos="26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E08DE2D-4364-9594-B756-57063BF1A0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ED23DC-6CA3-ABDF-4BEC-D6643C4A25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43818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 smtClean="0"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fld id="{453B2EA1-2F47-4F67-9235-50B8C654D56B}" type="datetimeFigureOut">
              <a:rPr lang="en-US"/>
              <a:pPr>
                <a:defRPr/>
              </a:pPr>
              <a:t>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B78110-9486-FEF5-91DF-AF6D6A80F69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5FC43A-B31D-FEFE-8431-A90F39FFAE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438180" y="6948715"/>
            <a:ext cx="4160937" cy="36648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fld id="{81851BEE-B0F1-4484-B378-B93BEDEF95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3A17547B-A73A-457A-855F-7851281A0DC9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71800" y="555625"/>
            <a:ext cx="3656013" cy="274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BC7EA2AF-0EB6-4247-CD8F-090E9769A311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960538" y="3473752"/>
            <a:ext cx="7680127" cy="3291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BEC849D-D1B1-038A-AC0F-D8AE6715FB54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4165105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86764" algn="l"/>
                <a:tab pos="1373528" algn="l"/>
                <a:tab pos="2060292" algn="l"/>
                <a:tab pos="274705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3237BA2-1AFB-EA1A-8AE8-57D1EAB2811A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434013" y="0"/>
            <a:ext cx="4165105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86764" algn="l"/>
                <a:tab pos="1373528" algn="l"/>
                <a:tab pos="2060292" algn="l"/>
                <a:tab pos="274705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4326815F-CCB4-FEB2-65EC-7D3C541127C1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6948715"/>
            <a:ext cx="4165105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86764" algn="l"/>
                <a:tab pos="1373528" algn="l"/>
                <a:tab pos="2060292" algn="l"/>
                <a:tab pos="274705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62D922B4-95C7-5784-BFA9-181BA2DB8CD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5434013" y="6948715"/>
            <a:ext cx="4165105" cy="36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685800" algn="l"/>
                <a:tab pos="1373188" algn="l"/>
                <a:tab pos="2058988" algn="l"/>
                <a:tab pos="2746375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F8BCE984-5053-4728-8D79-D22BD72790D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5D1929D-EFBC-D3CF-465F-9C4CFCE394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9188E83-BAD5-FC38-E1E6-A8B8B670EE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EFCEBF6-DB9C-6C64-CFEB-23D60BE685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A9229E41-D065-4B2E-64FE-24CC9CB7F5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504E82E-AA63-1919-6591-DCE43E7A1D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F3965A13-CE5C-0196-0459-5FC6DF5CFA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BF8A07C-233B-68D3-0C2A-E11D975CD9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02B2058F-598F-4161-6EB6-535388E3DF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20A9F8D8-7029-5793-D1E1-58C4D702AC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084FF9F4-8C9E-735A-9DAD-046BD724ED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6BB6D4C-4332-49FC-6C3A-39F3708115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EB7C244-9D97-D158-BFB3-FB18D02F14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D6AF9688-8D21-4552-603C-B2B6D69D2F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F9FEB672-2A7D-707F-8A1D-CED77B6C84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81411" y="3474963"/>
            <a:ext cx="7038380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DA23BC8D-02EA-49CA-F99C-7D64B5FE2F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EE21D344-40CB-2B77-9583-F7F0D88104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F21A1E4E-EDDB-CC55-5ADD-7FE1A1C96D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FDAB0BD-3D9C-806B-93C3-52C5C1BD9F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00048268-E0A8-8EFB-5CF4-B49C2625C0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313C1D6B-5831-D636-F316-34DDC2D3F9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A1C6A91F-C5E3-282B-2340-3B1D880119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BCA9DDF0-03A6-C376-C4F4-D2AF6885B8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957634C3-3CA5-AA46-842D-784C022399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26EB6EAB-EF1B-40CE-4AD3-57EC82E955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85A1C757-332B-AA3D-340E-CCCFA197BE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F6B55B4D-8B5F-88ED-31C2-61FBD03F00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B455B3C3-5233-7596-DCB9-4A52CF060D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4303AF23-E551-1F4D-4259-37BC6CE26C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269F1752-9E46-7532-63DB-A48BD51236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6220B2D0-D1CD-3524-886E-71D9938076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0D77A55F-10F7-8622-3BB7-371A8FAB26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B724958B-0850-53A2-E637-13C6E1B21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09060B9E-A874-1D8F-E1A3-46881B4AD3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A2E23212-A526-D3B1-6BD1-5774CFE7A8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D2EE45CD-8AD1-E595-FF08-692D47A87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A82B4299-F966-EA32-EC4C-EBD98B5DE2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109CE789-B12B-722B-6FEC-312B81029E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03BFAA57-7319-2A72-0332-AFEB6FC5A5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7E19DB89-58A6-E129-B6F1-4A2F81F560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34D29BA5-52C5-48ED-CC2A-4EC28F154E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5DCEE342-6D86-EAD9-722B-905BA5E6D8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BAED6729-C4EA-01A1-E21B-989684FC71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78258E41-BC18-1B1A-61EE-98A92C6CB9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7688"/>
            <a:ext cx="3657600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46E6F4A2-AEEA-4334-A288-DDBE9ED8F66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51" tIns="47425" rIns="94851" bIns="47425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19B4E349-0ABB-55C3-F516-D7C047781F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2E1308F1-024A-075A-2CD3-D20D2791E9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CE233312-6B88-6EC1-A61B-ADBBA04D18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62614219-BCCC-D1DE-62BD-B6381B7341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B0857910-8FBB-BD05-DA5D-F9788EDF19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75F4BE24-FCB7-8471-9F0A-5632F411B3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05F6D57D-EF6C-12A4-1574-647FD0C7D2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4CF23347-D379-7653-CA9B-3BF4ABC8D7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6B4510FD-1668-A1E4-4ED1-EDE3153378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714CF874-B1C0-DDF0-2CAA-C6C304ABC6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DFDA3C38-2FB2-093C-7DFD-45003EA0B1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AEE7394D-1A3E-4402-3532-6D08D357FA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FACD6F1C-80C7-5123-E8F2-C167C7253B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A2F95CE5-6A5A-47F9-A070-7FFDDB8B1F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AADA2382-F8B9-202D-75CE-4E00AB37BD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41BC5FAA-3EBB-411D-51E8-EFB516B9DC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81411" y="3474963"/>
            <a:ext cx="7038380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6653" tIns="48327" rIns="96653" bIns="48327"/>
          <a:lstStyle/>
          <a:p>
            <a:pPr>
              <a:spcBef>
                <a:spcPct val="0"/>
              </a:spcBef>
            </a:pPr>
            <a:endParaRPr lang="en-US" altLang="en-US" sz="25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80C94529-02B8-477A-7823-9CA92007BB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E4B9F1DB-DD70-FE55-C49C-380DFF8320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A52BAD66-E185-9B6E-1ACB-49F37A402D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67322A38-F01C-148F-23E3-A4C26CB8F7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81A2F3C1-0885-0F62-7A1C-86FE9A190D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E75793BF-2178-67BB-0B4B-C1D1A00E9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3ED64158-BD5E-9324-10D0-095144CBD5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FB2FD76C-6E03-0039-CD1F-3C18D94DAA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684E6433-5222-2F4E-EFB2-7898D4AAA4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1B456BF8-21F4-A9A2-F09B-741C8D55F9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0B8ECFB9-7AB4-F9B8-C28E-E6EDA34885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A5286C6C-B4F2-9DF6-5DF0-78F5A2BA7A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2995D9F3-F0BE-9AF1-AFB3-2A3735B411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DF751962-64A5-8119-CCC4-DAB48E2DF4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CE8312C9-BBBD-B6E9-117E-3057BFDF76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2131A636-0164-71E6-F818-4728EC3E40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ECD3526C-0C07-8141-A8C0-55A652AA0C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F91C0C85-58D8-440C-4F20-0B371F1E9F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16063FF6-D3A6-A927-2565-8F32A52FD5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781ADE17-234C-E99F-4D20-DB86EFEBDE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2AAAB12C-6809-052F-21FD-F80B561692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E0079E2D-15BA-94B4-7956-1437D68262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316DF59D-CFC0-D75C-B203-2BADB6339F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C0C60E50-AF92-C55C-9768-91BBC17AC1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C84E926C-3732-988B-63E5-E1679DD79D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C4F31AE2-396C-3452-5176-3ED95B5B14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B8513468-2E67-F28A-20CD-81B22A70F2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3E70613D-8B1B-51DB-7BC6-04735EF750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81411" y="3474963"/>
            <a:ext cx="7038380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6653" tIns="48327" rIns="96653" bIns="48327"/>
          <a:lstStyle/>
          <a:p>
            <a:pPr>
              <a:spcBef>
                <a:spcPct val="0"/>
              </a:spcBef>
            </a:pPr>
            <a:endParaRPr lang="en-US" altLang="en-US" sz="250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4A2F76F8-D41B-C58B-4116-0AB0BEBF96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12B0F994-10CF-7C2B-B8FA-C3272BCF1E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AF95515A-CB1E-2D03-5CBA-FE65EB85D0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70E89A94-084D-568C-41E8-720E3CA2CC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431FF961-0A07-E29D-AD25-01C6B9EBAA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0F7DA511-4736-6070-BA3D-46ABA3A07D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>
            <a:extLst>
              <a:ext uri="{FF2B5EF4-FFF2-40B4-BE49-F238E27FC236}">
                <a16:creationId xmlns:a16="http://schemas.microsoft.com/office/drawing/2014/main" id="{DA3E5A70-7CB1-0195-5983-9EE49FFE06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7688"/>
            <a:ext cx="3657600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>
            <a:extLst>
              <a:ext uri="{FF2B5EF4-FFF2-40B4-BE49-F238E27FC236}">
                <a16:creationId xmlns:a16="http://schemas.microsoft.com/office/drawing/2014/main" id="{DDA45674-9645-6636-2A41-9205DBB0101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E4DA37BD-70CD-67E3-15ED-17986C0494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2EF36A47-08F6-E16C-A7BC-1F1EB2199A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0AD4A08F-B60B-F94A-8CCC-AB3C7F13E6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82B5F5F4-16E8-8CF3-26C7-7D4B2E5BF4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79DD38B0-4865-D647-F366-20B575DADC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B698C517-A925-1CC7-9004-9ACF75EECB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9923AED5-B3B3-EB7C-1AD1-0FC3D95588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7E214994-1D6E-718A-8E81-4690412616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32C16411-311E-48E6-EC68-60EF0E87A5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3F39ACE9-4300-38E2-2AAF-6307367B79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2D8D4E50-682D-DBFB-A70D-3951F00FBC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905CE8D2-1BD4-70D0-4BC7-8FF9E80690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85725DB1-2CC7-2120-EB18-AFEB7ADC56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091F41BB-AC39-122E-D198-A661EAC82F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AC49059D-C7B0-7D13-748C-0C0764284C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Rectangle 3">
            <a:extLst>
              <a:ext uri="{FF2B5EF4-FFF2-40B4-BE49-F238E27FC236}">
                <a16:creationId xmlns:a16="http://schemas.microsoft.com/office/drawing/2014/main" id="{7487E562-9C2E-320E-DEF0-F9E4FEE339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>
            <a:extLst>
              <a:ext uri="{FF2B5EF4-FFF2-40B4-BE49-F238E27FC236}">
                <a16:creationId xmlns:a16="http://schemas.microsoft.com/office/drawing/2014/main" id="{48A06675-86A2-2AD4-2B5D-174E9D48F8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7688"/>
            <a:ext cx="3657600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>
            <a:extLst>
              <a:ext uri="{FF2B5EF4-FFF2-40B4-BE49-F238E27FC236}">
                <a16:creationId xmlns:a16="http://schemas.microsoft.com/office/drawing/2014/main" id="{2EFFB572-F091-1012-0B95-05ECD01A3E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51" tIns="47425" rIns="94851" bIns="47425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D6E2988A-FA5C-CD31-D3EB-9208617DA3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F4242772-5DF6-5CAA-8B6B-10EC79E5E5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>
              <a:ext uri="{FF2B5EF4-FFF2-40B4-BE49-F238E27FC236}">
                <a16:creationId xmlns:a16="http://schemas.microsoft.com/office/drawing/2014/main" id="{990D89FA-DA59-A834-9CF2-D63C41D0D0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0206" y="547915"/>
            <a:ext cx="6300788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7E4AADC0-C2B1-8A6C-CDDE-B295B9A2D3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8E150C62-1013-4E3B-FF51-9F122259DA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1800" y="549275"/>
            <a:ext cx="3657600" cy="27432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EEDBD8FE-783A-13DD-DBA1-8B8BEAA712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60538" y="3474963"/>
            <a:ext cx="7680127" cy="3291114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E06573-10AA-A3AE-591D-C520E8C0802D}"/>
              </a:ext>
            </a:extLst>
          </p:cNvPr>
          <p:cNvSpPr/>
          <p:nvPr/>
        </p:nvSpPr>
        <p:spPr bwMode="ltGray">
          <a:xfrm>
            <a:off x="0" y="0"/>
            <a:ext cx="10080625" cy="566102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505315-1D9D-34B1-8C50-F3C4399DE8AD}"/>
              </a:ext>
            </a:extLst>
          </p:cNvPr>
          <p:cNvSpPr/>
          <p:nvPr/>
        </p:nvSpPr>
        <p:spPr bwMode="invGray">
          <a:xfrm>
            <a:off x="0" y="5653088"/>
            <a:ext cx="10080625" cy="508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3699201"/>
            <a:ext cx="8904552" cy="1844561"/>
          </a:xfrm>
        </p:spPr>
        <p:txBody>
          <a:bodyPr tIns="0" bIns="0" anchor="t"/>
          <a:lstStyle>
            <a:lvl1pPr algn="l">
              <a:defRPr sz="52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047" y="2015913"/>
            <a:ext cx="8904552" cy="1653049"/>
          </a:xfrm>
        </p:spPr>
        <p:txBody>
          <a:bodyPr lIns="131033" tIns="0" rIns="50397" bIns="0" anchor="b"/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F347DE1-01CB-31BD-894E-291E359AE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56B3F8D-9702-05F3-8415-61AB73341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AA8B5D3-C516-674E-236B-194D00763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D05D3C-052D-401B-ACB6-AD1E699833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45544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171352"/>
            <a:ext cx="9072563" cy="13809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67E10-A429-8D41-001D-ACB0EA53B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27130-83D9-F6E0-D791-689014BA0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C8E0C-8EE0-EAC9-1F93-69FC309C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522E57-4C0B-463B-B9BE-5675802CA4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8274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B24A84-FD86-6212-9361-E34361128FC8}"/>
              </a:ext>
            </a:extLst>
          </p:cNvPr>
          <p:cNvSpPr/>
          <p:nvPr/>
        </p:nvSpPr>
        <p:spPr bwMode="ltGray">
          <a:xfrm>
            <a:off x="0" y="0"/>
            <a:ext cx="10080625" cy="28686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ADA1C8-2BCB-AE40-DDF3-97D555D054F4}"/>
              </a:ext>
            </a:extLst>
          </p:cNvPr>
          <p:cNvSpPr/>
          <p:nvPr/>
        </p:nvSpPr>
        <p:spPr bwMode="invGray">
          <a:xfrm>
            <a:off x="0" y="2868613"/>
            <a:ext cx="10080625" cy="508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611" y="131035"/>
            <a:ext cx="8833988" cy="1804242"/>
          </a:xfrm>
        </p:spPr>
        <p:txBody>
          <a:bodyPr tIns="0" rIns="100794" bIns="0" anchor="b"/>
          <a:lstStyle>
            <a:lvl1pPr algn="l">
              <a:defRPr sz="52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531" y="2015913"/>
            <a:ext cx="8844068" cy="755968"/>
          </a:xfrm>
        </p:spPr>
        <p:txBody>
          <a:bodyPr lIns="161271" tIns="0" rIns="50397" bIns="0"/>
          <a:lstStyle>
            <a:lvl1pPr marL="0" indent="0">
              <a:buNone/>
              <a:defRPr sz="2200">
                <a:solidFill>
                  <a:srgbClr val="FFFFFF"/>
                </a:solidFill>
              </a:defRPr>
            </a:lvl1pPr>
            <a:lvl2pPr marL="50397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48F68C8-3275-CA18-2665-53B81BCD6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C9404C8-F035-0FDB-74EA-08880CC1D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1B87C2E-08E7-CEB9-6C7A-9000BFA0D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60E4898-9A8E-44A2-B646-335AAAE9F7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33656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955436"/>
            <a:ext cx="4452276" cy="5096901"/>
          </a:xfrm>
        </p:spPr>
        <p:txBody>
          <a:bodyPr lIns="100794"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955436"/>
            <a:ext cx="4452276" cy="509690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9AE3B1C-A4A6-C7A4-8C01-266156B99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CA3F88D-3A70-1284-377E-F3E4528EC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DD9EF3C-DCC8-9064-A512-5D2540E25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334A85-881F-4DFC-9411-77BF76DCAB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95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872819"/>
            <a:ext cx="4454027" cy="788546"/>
          </a:xfrm>
        </p:spPr>
        <p:txBody>
          <a:bodyPr lIns="161271" anchor="ctr"/>
          <a:lstStyle>
            <a:lvl1pPr marL="0" indent="0">
              <a:buNone/>
              <a:defRPr sz="2500" b="1" cap="all" baseline="0"/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700134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872819"/>
            <a:ext cx="4455776" cy="788546"/>
          </a:xfrm>
        </p:spPr>
        <p:txBody>
          <a:bodyPr lIns="161271" anchor="ctr"/>
          <a:lstStyle>
            <a:lvl1pPr marL="0" indent="0">
              <a:buNone/>
              <a:defRPr sz="2500" b="1" cap="all" baseline="0"/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700134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1A9977C-F7DA-608D-BD4B-14AA0F58D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2E53358-B047-1AD2-13E5-49A747170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BC53DF6-481F-EA8E-6A1D-1370A124D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7C46C8-9E6A-4F66-B71B-9FE414109D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6323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B34E45-B2F5-0707-AED8-08BD2D39B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63F8BE3-A281-7570-0263-5994DE9B5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8588F26-1943-9A29-F5C9-A40FCDBEE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88F04-0561-4CA0-BF81-F58D334A0D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6153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220780-7D6E-D610-FFF0-40E94E7A4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330427-C939-3945-FD7C-30F2EE9B3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8FF943-7AFA-961D-B802-ED6DADA2F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8E2553-A29D-4F0A-8C97-F105C6B601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7965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B434ED6-75BD-9984-8A35-01FCE7488126}"/>
              </a:ext>
            </a:extLst>
          </p:cNvPr>
          <p:cNvSpPr/>
          <p:nvPr/>
        </p:nvSpPr>
        <p:spPr bwMode="invGray">
          <a:xfrm>
            <a:off x="3148013" y="0"/>
            <a:ext cx="50800" cy="16033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8F8F26-1AA9-88E2-0EC6-B45B2941B891}"/>
              </a:ext>
            </a:extLst>
          </p:cNvPr>
          <p:cNvSpPr/>
          <p:nvPr/>
        </p:nvSpPr>
        <p:spPr bwMode="invGray">
          <a:xfrm>
            <a:off x="3148013" y="0"/>
            <a:ext cx="50800" cy="16033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029" y="167993"/>
            <a:ext cx="2782253" cy="1078514"/>
          </a:xfrm>
        </p:spPr>
        <p:txBody>
          <a:bodyPr lIns="80635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8654" y="1921482"/>
            <a:ext cx="6527096" cy="5025326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030" y="1907025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8D8B630C-2168-CA02-8022-92CCFB578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5DCCEFB7-B484-A562-0093-470E6289F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64B2B51-6F26-7BB0-E9A9-25D26B943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14F4F2-25A2-4891-9647-3AF5CBF460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2692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7F9E0B9-A1D0-6D8D-C987-BE3037A9A38B}"/>
              </a:ext>
            </a:extLst>
          </p:cNvPr>
          <p:cNvSpPr/>
          <p:nvPr/>
        </p:nvSpPr>
        <p:spPr>
          <a:xfrm>
            <a:off x="3148013" y="0"/>
            <a:ext cx="50800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4EB0E8-2D62-25CA-451E-95D798BCCC5C}"/>
              </a:ext>
            </a:extLst>
          </p:cNvPr>
          <p:cNvSpPr/>
          <p:nvPr/>
        </p:nvSpPr>
        <p:spPr bwMode="invGray">
          <a:xfrm>
            <a:off x="3148013" y="0"/>
            <a:ext cx="50800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51" y="171352"/>
            <a:ext cx="2783803" cy="1078514"/>
          </a:xfrm>
        </p:spPr>
        <p:txBody>
          <a:bodyPr lIns="80635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1244" y="1636726"/>
            <a:ext cx="6887321" cy="5922949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503972" indent="0">
              <a:buNone/>
              <a:defRPr sz="3100"/>
            </a:lvl2pPr>
            <a:lvl3pPr marL="1007943" indent="0">
              <a:buNone/>
              <a:defRPr sz="2600"/>
            </a:lvl3pPr>
            <a:lvl4pPr marL="1511915" indent="0">
              <a:buNone/>
              <a:defRPr sz="2200"/>
            </a:lvl4pPr>
            <a:lvl5pPr marL="2015886" indent="0">
              <a:buNone/>
              <a:defRPr sz="2200"/>
            </a:lvl5pPr>
            <a:lvl6pPr marL="2519858" indent="0">
              <a:buNone/>
              <a:defRPr sz="2200"/>
            </a:lvl6pPr>
            <a:lvl7pPr marL="3023829" indent="0">
              <a:buNone/>
              <a:defRPr sz="2200"/>
            </a:lvl7pPr>
            <a:lvl8pPr marL="3527801" indent="0">
              <a:buNone/>
              <a:defRPr sz="2200"/>
            </a:lvl8pPr>
            <a:lvl9pPr marL="4031772" indent="0">
              <a:buNone/>
              <a:defRPr sz="2200"/>
            </a:lvl9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451" y="1905038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EF098A1F-A19C-A3FF-D629-D4196EE524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0975" y="1290638"/>
            <a:ext cx="2782888" cy="2206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0D97A858-03F4-966D-B426-35CBB1498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6450" y="1290638"/>
            <a:ext cx="5726113" cy="22066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822F0F2-7A25-C024-E4BA-26DCFC009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3213" y="1290638"/>
            <a:ext cx="809625" cy="220662"/>
          </a:xfrm>
        </p:spPr>
        <p:txBody>
          <a:bodyPr/>
          <a:lstStyle>
            <a:lvl1pPr>
              <a:defRPr/>
            </a:lvl1pPr>
          </a:lstStyle>
          <a:p>
            <a:fld id="{ECE0335A-FEAF-450D-8C75-FB86218ADE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55307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BDECA-06B4-FECC-E69D-95DB5595C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514B5-A783-3E2B-9F5E-D8E794B5F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3E703E-3DFC-A473-FA09-3B8B8287A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E96F93-943A-4306-AA6D-F40F4A0FEC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3011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27A496D-D005-DE05-2C46-437065B870A0}"/>
              </a:ext>
            </a:extLst>
          </p:cNvPr>
          <p:cNvSpPr/>
          <p:nvPr/>
        </p:nvSpPr>
        <p:spPr bwMode="invGray">
          <a:xfrm>
            <a:off x="7275513" y="0"/>
            <a:ext cx="49212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4B0CB6-98D1-A718-88B6-9AF6E644E197}"/>
              </a:ext>
            </a:extLst>
          </p:cNvPr>
          <p:cNvSpPr/>
          <p:nvPr/>
        </p:nvSpPr>
        <p:spPr bwMode="ltGray">
          <a:xfrm>
            <a:off x="7327900" y="0"/>
            <a:ext cx="2773363" cy="755967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6464" y="302740"/>
            <a:ext cx="2100130" cy="64502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35986"/>
            <a:ext cx="6636411" cy="64502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9332A32-F456-6A11-756E-DAB7937E6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34C4526-FAC4-2DE6-F11C-7EE5D6C39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11475" y="7029450"/>
            <a:ext cx="4229100" cy="403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53C89E0-884E-5027-C6EF-E14AED88A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684976-ED7B-4705-8F00-73195CCC8D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2336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503978"/>
            <a:ext cx="9072563" cy="151193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4031" y="2183906"/>
            <a:ext cx="4452276" cy="42838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24318" y="2183906"/>
            <a:ext cx="4452276" cy="4283816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46FE62F-B782-9891-467D-FE6DCD03C14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5DE9865-8958-8BCF-3941-8DED2A3C14E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21B56D-B6F8-4072-AF3B-955BF2B8DFB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91B413D3-313F-B3F5-C7E3-AC57D72C3EE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110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503978"/>
            <a:ext cx="9072563" cy="151193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504031" y="2183906"/>
            <a:ext cx="4452276" cy="4283816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24318" y="2183906"/>
            <a:ext cx="4452276" cy="42838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969D071-696C-8603-9C13-0E300951A4E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9D82489-1003-15A7-443B-ECA3EAA8225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1E03DD-A926-4E01-9D0D-BC951C88ACD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522817DF-33F6-FAC6-81FC-28FF5B3EDD9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78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9F261E0-87C6-E64A-84B1-85823A8FA208}"/>
              </a:ext>
            </a:extLst>
          </p:cNvPr>
          <p:cNvSpPr/>
          <p:nvPr/>
        </p:nvSpPr>
        <p:spPr bwMode="invGray">
          <a:xfrm>
            <a:off x="0" y="1582738"/>
            <a:ext cx="10080625" cy="508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453E33-C08C-EB0F-C60F-12056613B153}"/>
              </a:ext>
            </a:extLst>
          </p:cNvPr>
          <p:cNvSpPr/>
          <p:nvPr/>
        </p:nvSpPr>
        <p:spPr bwMode="ltGray">
          <a:xfrm>
            <a:off x="0" y="0"/>
            <a:ext cx="10080625" cy="158115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D5DCD3-73EE-4BB4-FAE9-98550F96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168275"/>
            <a:ext cx="9074150" cy="1379538"/>
          </a:xfrm>
          <a:prstGeom prst="rect">
            <a:avLst/>
          </a:prstGeom>
        </p:spPr>
        <p:txBody>
          <a:bodyPr vert="horz" lIns="100794" tIns="50397" rIns="50397" bIns="50397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A6AA55CC-DC94-3E32-5E57-C7626959FB4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03238" y="1957388"/>
            <a:ext cx="9074150" cy="509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0477" tIns="100794" rIns="100794" bIns="503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47AAB-C98A-0720-6711-6FF9E2D6F2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3238" y="7138988"/>
            <a:ext cx="2352675" cy="303212"/>
          </a:xfrm>
          <a:prstGeom prst="rect">
            <a:avLst/>
          </a:prstGeom>
        </p:spPr>
        <p:txBody>
          <a:bodyPr vert="horz" lIns="120953" tIns="50397" rIns="50397" bIns="0" rtlCol="0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300">
                <a:solidFill>
                  <a:schemeClr val="tx1">
                    <a:tint val="95000"/>
                  </a:schemeClr>
                </a:solidFill>
                <a:latin typeface="Arial" charset="0"/>
                <a:ea typeface="Microsoft YaHei" charset="-122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032102-415C-40A1-4391-C28B728E94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11475" y="7138988"/>
            <a:ext cx="6072188" cy="303212"/>
          </a:xfrm>
          <a:prstGeom prst="rect">
            <a:avLst/>
          </a:prstGeom>
        </p:spPr>
        <p:txBody>
          <a:bodyPr vert="horz" lIns="50397" tIns="50397" rIns="50397" bIns="0" rtlCol="0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300">
                <a:solidFill>
                  <a:schemeClr val="tx1">
                    <a:tint val="95000"/>
                  </a:schemeClr>
                </a:solidFill>
                <a:latin typeface="Arial" charset="0"/>
                <a:ea typeface="Microsoft YaHei" charset="-122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6DD33-3D31-49A4-8603-06F11BEA5E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3988" y="7138988"/>
            <a:ext cx="809625" cy="303212"/>
          </a:xfrm>
          <a:prstGeom prst="rect">
            <a:avLst/>
          </a:prstGeom>
        </p:spPr>
        <p:txBody>
          <a:bodyPr vert="horz" wrap="square" lIns="100794" tIns="50397" rIns="100794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300">
                <a:solidFill>
                  <a:srgbClr val="3F3F3F"/>
                </a:solidFill>
              </a:defRPr>
            </a:lvl1pPr>
          </a:lstStyle>
          <a:p>
            <a:fld id="{6BC2C9A7-D060-4DFA-A810-703BF89F8C8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84" r:id="rId3"/>
    <p:sldLayoutId id="2147483679" r:id="rId4"/>
    <p:sldLayoutId id="2147483680" r:id="rId5"/>
    <p:sldLayoutId id="2147483681" r:id="rId6"/>
    <p:sldLayoutId id="2147483685" r:id="rId7"/>
    <p:sldLayoutId id="2147483686" r:id="rId8"/>
    <p:sldLayoutId id="2147483687" r:id="rId9"/>
    <p:sldLayoutId id="2147483682" r:id="rId10"/>
    <p:sldLayoutId id="2147483688" r:id="rId11"/>
    <p:sldLayoutId id="2147483689" r:id="rId12"/>
    <p:sldLayoutId id="2147483690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50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9pPr>
      <a:extLst/>
    </p:titleStyle>
    <p:bodyStyle>
      <a:lvl1pPr marL="482600" indent="-352425" algn="l" rtl="0" fontAlgn="base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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01625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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098550" indent="-250825" algn="l" rtl="0" fontAlgn="base">
        <a:spcBef>
          <a:spcPct val="20000"/>
        </a:spcBef>
        <a:spcAft>
          <a:spcPct val="0"/>
        </a:spcAft>
        <a:buClr>
          <a:srgbClr val="E66C7D"/>
        </a:buClr>
        <a:buFont typeface="Arial" panose="020B0604020202020204" pitchFamily="34" charset="0"/>
        <a:buChar char="▪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200025" algn="l" rtl="0" fontAlgn="base">
        <a:spcBef>
          <a:spcPct val="20000"/>
        </a:spcBef>
        <a:spcAft>
          <a:spcPct val="0"/>
        </a:spcAft>
        <a:buClr>
          <a:srgbClr val="6BB76D"/>
        </a:buClr>
        <a:buFont typeface="Arial" panose="020B0604020202020204" pitchFamily="34" charset="0"/>
        <a:buChar char="▪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71625" indent="-200025" algn="l" rtl="0" fontAlgn="base">
        <a:spcBef>
          <a:spcPct val="20000"/>
        </a:spcBef>
        <a:spcAft>
          <a:spcPct val="0"/>
        </a:spcAft>
        <a:buClr>
          <a:srgbClr val="E88651"/>
        </a:buClr>
        <a:buFont typeface="Wingdings 3" panose="05040102010807070707" pitchFamily="18" charset="2"/>
        <a:buChar char=""/>
        <a:defRPr lang="en-US"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794139" indent="-201589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015886" indent="-201589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237634" indent="-201589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459381" indent="-201589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7.png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1.bin"/><Relationship Id="rId4" Type="http://schemas.openxmlformats.org/officeDocument/2006/relationships/hyperlink" Target="http://www.amazon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hyperlink" Target="http://video.google.com/videoplay?docid=2630873515223483162&amp;ei=YtOuSLq5LoiOrwK7p9SADQ&amp;q=videos+composite+materials&amp;hl=en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hyperlink" Target="http://technorati.com/videos/youtube.com%2Fwatch%3Fv%3DS69IjfkWbCQ" TargetMode="External"/><Relationship Id="rId5" Type="http://schemas.openxmlformats.org/officeDocument/2006/relationships/hyperlink" Target="http://videos.howstuffworks.com/nasa/2153-composite-materials-make-shuttle-stronger-video.htm" TargetMode="External"/><Relationship Id="rId4" Type="http://schemas.openxmlformats.org/officeDocument/2006/relationships/hyperlink" Target="http://www.azom.com/materials-videos.asp?cat=14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4.xml"/><Relationship Id="rId5" Type="http://schemas.openxmlformats.org/officeDocument/2006/relationships/image" Target="../media/image16.wmf"/><Relationship Id="rId4" Type="http://schemas.openxmlformats.org/officeDocument/2006/relationships/oleObject" Target="file:///\\UStoreFiles.usf.edu\kaw\public_html\compositesOCW\ppts\Excel\COMP3.xls!fig%201.2!%5bCOMP3.xls%5dfig%201.2%20Chart%201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20.wmf"/><Relationship Id="rId5" Type="http://schemas.openxmlformats.org/officeDocument/2006/relationships/image" Target="../media/image17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19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audio" Target="../media/audio1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9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4" Type="http://schemas.openxmlformats.org/officeDocument/2006/relationships/audio" Target="../media/audio1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4" Type="http://schemas.openxmlformats.org/officeDocument/2006/relationships/audio" Target="../media/audio1.wav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5" Type="http://schemas.openxmlformats.org/officeDocument/2006/relationships/image" Target="../media/image22.emf"/><Relationship Id="rId4" Type="http://schemas.openxmlformats.org/officeDocument/2006/relationships/oleObject" Target="../embeddings/oleObject10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4" Type="http://schemas.openxmlformats.org/officeDocument/2006/relationships/image" Target="../media/image2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3.xml"/><Relationship Id="rId4" Type="http://schemas.openxmlformats.org/officeDocument/2006/relationships/audio" Target="../media/audio1.wav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4.xm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11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5.xml"/><Relationship Id="rId4" Type="http://schemas.openxmlformats.org/officeDocument/2006/relationships/image" Target="../media/image2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6.xml"/><Relationship Id="rId4" Type="http://schemas.openxmlformats.org/officeDocument/2006/relationships/audio" Target="../media/audio1.wav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8.xml"/><Relationship Id="rId4" Type="http://schemas.openxmlformats.org/officeDocument/2006/relationships/image" Target="../media/image2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9.xml"/><Relationship Id="rId4" Type="http://schemas.openxmlformats.org/officeDocument/2006/relationships/image" Target="../media/image2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>
            <a:extLst>
              <a:ext uri="{FF2B5EF4-FFF2-40B4-BE49-F238E27FC236}">
                <a16:creationId xmlns:a16="http://schemas.microsoft.com/office/drawing/2014/main" id="{63DE8E0B-2D92-EF6C-3190-CF264F0E5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510" y="1763924"/>
            <a:ext cx="8987614" cy="4672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968">
                <a:latin typeface="Tahoma" panose="020B0604030504040204" pitchFamily="34" charset="0"/>
              </a:rPr>
              <a:t>Introduction to Composite Materials</a:t>
            </a:r>
            <a:br>
              <a:rPr lang="en-US" altLang="en-US" sz="3968">
                <a:latin typeface="Tahoma" panose="020B0604030504040204" pitchFamily="34" charset="0"/>
              </a:rPr>
            </a:br>
            <a:r>
              <a:rPr lang="en-US" altLang="en-US" sz="3968">
                <a:latin typeface="Tahoma" panose="020B0604030504040204" pitchFamily="34" charset="0"/>
              </a:rPr>
              <a:t>(Laminated Composite Materials)</a:t>
            </a:r>
          </a:p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br>
              <a:rPr lang="en-US" altLang="en-US" sz="4850">
                <a:latin typeface="Tahoma" panose="020B0604030504040204" pitchFamily="34" charset="0"/>
              </a:rPr>
            </a:br>
            <a:r>
              <a:rPr lang="en-US" altLang="en-US" sz="4850">
                <a:latin typeface="Tahoma" panose="020B0604030504040204" pitchFamily="34" charset="0"/>
              </a:rPr>
              <a:t>Mechanical Engineering</a:t>
            </a:r>
            <a:br>
              <a:rPr lang="en-US" altLang="en-US" sz="4850">
                <a:latin typeface="Tahoma" panose="020B0604030504040204" pitchFamily="34" charset="0"/>
              </a:rPr>
            </a:br>
            <a:br>
              <a:rPr lang="en-US" altLang="en-US" sz="4850">
                <a:latin typeface="Tahoma" panose="020B0604030504040204" pitchFamily="34" charset="0"/>
              </a:rPr>
            </a:br>
            <a:r>
              <a:rPr lang="en-US" altLang="en-US" sz="4850">
                <a:latin typeface="Tahoma" panose="020B0604030504040204" pitchFamily="34" charset="0"/>
              </a:rPr>
              <a:t>Instructor: Autar Kaw</a:t>
            </a:r>
          </a:p>
        </p:txBody>
      </p:sp>
    </p:spTree>
    <p:custDataLst>
      <p:tags r:id="rId1"/>
    </p:custData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D9611C2-F757-77A2-F691-7E395127CE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2007 Titus Racer X Exogrid</a:t>
            </a:r>
          </a:p>
        </p:txBody>
      </p:sp>
      <p:pic>
        <p:nvPicPr>
          <p:cNvPr id="6147" name="Picture 4">
            <a:extLst>
              <a:ext uri="{FF2B5EF4-FFF2-40B4-BE49-F238E27FC236}">
                <a16:creationId xmlns:a16="http://schemas.microsoft.com/office/drawing/2014/main" id="{4D25A764-1E9D-13AD-DB1D-95BF5CDDD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464" y="1847920"/>
            <a:ext cx="7643671" cy="453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CE57CD71-CA39-83FF-59D7-4E39ED4150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9"/>
              <a:t>The Full Page Ad for </a:t>
            </a:r>
            <a:br>
              <a:rPr lang="en-US" altLang="en-US" sz="4409"/>
            </a:br>
            <a:r>
              <a:rPr lang="en-US" altLang="en-US" sz="4409"/>
              <a:t> 2007 Titus Racer X Exogrid</a:t>
            </a:r>
          </a:p>
        </p:txBody>
      </p:sp>
      <p:pic>
        <p:nvPicPr>
          <p:cNvPr id="8195" name="Picture 4">
            <a:extLst>
              <a:ext uri="{FF2B5EF4-FFF2-40B4-BE49-F238E27FC236}">
                <a16:creationId xmlns:a16="http://schemas.microsoft.com/office/drawing/2014/main" id="{FC300C12-F2E1-7D7C-6B1E-46EE7AEB6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893" y="2519891"/>
            <a:ext cx="3704591" cy="5039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6504BB8-7962-4E8C-C36D-95314BE1EA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My wish</a:t>
            </a:r>
          </a:p>
        </p:txBody>
      </p:sp>
      <p:pic>
        <p:nvPicPr>
          <p:cNvPr id="10243" name="Picture 4">
            <a:extLst>
              <a:ext uri="{FF2B5EF4-FFF2-40B4-BE49-F238E27FC236}">
                <a16:creationId xmlns:a16="http://schemas.microsoft.com/office/drawing/2014/main" id="{A00FAFD6-FE4B-D09E-28D7-B8FB15FCA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446" y="2351899"/>
            <a:ext cx="6719711" cy="4861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6">
            <a:extLst>
              <a:ext uri="{FF2B5EF4-FFF2-40B4-BE49-F238E27FC236}">
                <a16:creationId xmlns:a16="http://schemas.microsoft.com/office/drawing/2014/main" id="{9C68E602-E719-E738-3355-F02897E765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are you going to learn?</a:t>
            </a:r>
          </a:p>
        </p:txBody>
      </p:sp>
      <p:sp>
        <p:nvSpPr>
          <p:cNvPr id="65539" name="Rectangle 1027">
            <a:extLst>
              <a:ext uri="{FF2B5EF4-FFF2-40B4-BE49-F238E27FC236}">
                <a16:creationId xmlns:a16="http://schemas.microsoft.com/office/drawing/2014/main" id="{DEE226FE-31C7-268F-3972-CB936C0100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3086"/>
              <a:t>What are composite materials?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3086"/>
              <a:t>How are they manufactured?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3086"/>
              <a:t>What advantages and drawbacks do composites have over metals?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3086"/>
              <a:t>Develop mathematical models to understand the mechanical response of composites to mechanical and hygrothermal loads?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3086"/>
              <a:t>Use the above mathematical models to optimally design structures made of composites.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>
            <a:extLst>
              <a:ext uri="{FF2B5EF4-FFF2-40B4-BE49-F238E27FC236}">
                <a16:creationId xmlns:a16="http://schemas.microsoft.com/office/drawing/2014/main" id="{730DED89-066A-B3F1-0643-B5D476DB5E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is a composite?</a:t>
            </a:r>
            <a:endParaRPr lang="en-US" altLang="en-US" b="1"/>
          </a:p>
        </p:txBody>
      </p:sp>
      <p:sp>
        <p:nvSpPr>
          <p:cNvPr id="14339" name="Rectangle 1027">
            <a:extLst>
              <a:ext uri="{FF2B5EF4-FFF2-40B4-BE49-F238E27FC236}">
                <a16:creationId xmlns:a16="http://schemas.microsoft.com/office/drawing/2014/main" id="{1F34D5E0-9B87-CA54-3FDC-0A80C19BEDE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4507" y="2183906"/>
            <a:ext cx="5249774" cy="4283816"/>
          </a:xfrm>
        </p:spPr>
        <p:txBody>
          <a:bodyPr/>
          <a:lstStyle/>
          <a:p>
            <a:pPr eaLnBrk="1" hangingPunct="1"/>
            <a:r>
              <a:rPr lang="en-US" altLang="en-US" sz="3086"/>
              <a:t>A composite is a structural material which consists of combining two or more constituents </a:t>
            </a:r>
          </a:p>
          <a:p>
            <a:pPr eaLnBrk="1" hangingPunct="1"/>
            <a:r>
              <a:rPr lang="en-US" altLang="en-US" sz="3086"/>
              <a:t>Examples: </a:t>
            </a:r>
          </a:p>
          <a:p>
            <a:pPr lvl="1" eaLnBrk="1" hangingPunct="1"/>
            <a:r>
              <a:rPr lang="en-US" altLang="en-US" sz="2646"/>
              <a:t>Flesh in your leg reinforced with bones</a:t>
            </a:r>
          </a:p>
          <a:p>
            <a:pPr lvl="1" eaLnBrk="1" hangingPunct="1"/>
            <a:r>
              <a:rPr lang="en-US" altLang="en-US" sz="2646"/>
              <a:t>Concrete reinforced with steel</a:t>
            </a:r>
          </a:p>
          <a:p>
            <a:pPr lvl="1" eaLnBrk="1" hangingPunct="1"/>
            <a:r>
              <a:rPr lang="en-US" altLang="en-US" sz="2646"/>
              <a:t>Epoxy reinforced with graphite fibers.</a:t>
            </a:r>
          </a:p>
        </p:txBody>
      </p:sp>
      <p:pic>
        <p:nvPicPr>
          <p:cNvPr id="14340" name="Picture 1029">
            <a:extLst>
              <a:ext uri="{FF2B5EF4-FFF2-40B4-BE49-F238E27FC236}">
                <a16:creationId xmlns:a16="http://schemas.microsoft.com/office/drawing/2014/main" id="{0D0224E2-B5F5-5BB6-D8F4-B96879B2D989}"/>
              </a:ext>
            </a:extLst>
          </p:cNvPr>
          <p:cNvPicPr>
            <a:picLocks noGrp="1" noChangeArrowheads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07767" y="2500643"/>
            <a:ext cx="3468351" cy="3767587"/>
          </a:xfrm>
          <a:noFill/>
        </p:spPr>
      </p:pic>
    </p:spTree>
    <p:custDataLst>
      <p:tags r:id="rId1"/>
    </p:custData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197D36E-F120-E74F-04BD-97E44CAAD1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08485" y="5039783"/>
            <a:ext cx="8567632" cy="2519892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/>
              <a:t>“You are no longer to supply the people with straw for making bricks; let them go and gather their own straw” - Exodus 5.7.  </a:t>
            </a:r>
          </a:p>
          <a:p>
            <a:pPr eaLnBrk="1" hangingPunct="1"/>
            <a:endParaRPr lang="en-US" altLang="en-US"/>
          </a:p>
        </p:txBody>
      </p:sp>
      <p:pic>
        <p:nvPicPr>
          <p:cNvPr id="16387" name="Picture 5">
            <a:extLst>
              <a:ext uri="{FF2B5EF4-FFF2-40B4-BE49-F238E27FC236}">
                <a16:creationId xmlns:a16="http://schemas.microsoft.com/office/drawing/2014/main" id="{4819881B-D02F-6B45-572E-19B0DE188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436" y="1007956"/>
            <a:ext cx="5842999" cy="3543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BD2FB03E-5A1D-B119-E298-6370095280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18" y="335985"/>
            <a:ext cx="9827578" cy="1847921"/>
          </a:xfrm>
        </p:spPr>
        <p:txBody>
          <a:bodyPr/>
          <a:lstStyle/>
          <a:p>
            <a:pPr eaLnBrk="1" hangingPunct="1"/>
            <a:r>
              <a:rPr lang="en-US" altLang="en-US"/>
              <a:t>Shift in Paradigm About Materials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D09EC17C-C2E9-C1B2-805F-E5AA0E71F3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60384" y="2519891"/>
            <a:ext cx="5963744" cy="3191863"/>
          </a:xfrm>
        </p:spPr>
        <p:txBody>
          <a:bodyPr/>
          <a:lstStyle/>
          <a:p>
            <a:pPr algn="r" eaLnBrk="1" hangingPunct="1">
              <a:buFont typeface="Wingdings" panose="05000000000000000000" pitchFamily="2" charset="2"/>
              <a:buNone/>
            </a:pPr>
            <a:r>
              <a:rPr lang="en-US" altLang="en-US"/>
              <a:t>“More important than any one new application is the new ‘materials’ concept itself ” </a:t>
            </a:r>
          </a:p>
          <a:p>
            <a:pPr algn="r" eaLnBrk="1" hangingPunct="1">
              <a:buFont typeface="Wingdings" panose="05000000000000000000" pitchFamily="2" charset="2"/>
              <a:buNone/>
            </a:pPr>
            <a:r>
              <a:rPr lang="en-US" altLang="en-US" sz="2205"/>
              <a:t>Peter F. Drucker</a:t>
            </a:r>
          </a:p>
          <a:p>
            <a:pPr algn="r" eaLnBrk="1" hangingPunct="1">
              <a:buFont typeface="Wingdings" panose="05000000000000000000" pitchFamily="2" charset="2"/>
              <a:buNone/>
            </a:pPr>
            <a:r>
              <a:rPr lang="en-US" altLang="en-US" sz="2205"/>
              <a:t>The </a:t>
            </a:r>
            <a:r>
              <a:rPr lang="en-US" altLang="en-US" sz="2205">
                <a:hlinkClick r:id="rId4"/>
              </a:rPr>
              <a:t>Age of Discontinuity</a:t>
            </a:r>
            <a:r>
              <a:rPr lang="en-US" altLang="en-US" sz="2205"/>
              <a:t>, 1969</a:t>
            </a:r>
          </a:p>
        </p:txBody>
      </p:sp>
      <p:graphicFrame>
        <p:nvGraphicFramePr>
          <p:cNvPr id="18436" name="Object 4">
            <a:extLst>
              <a:ext uri="{FF2B5EF4-FFF2-40B4-BE49-F238E27FC236}">
                <a16:creationId xmlns:a16="http://schemas.microsoft.com/office/drawing/2014/main" id="{4080A3E1-514D-4FFF-0FFD-1B172A1C61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6496" y="2519891"/>
          <a:ext cx="2603888" cy="319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5" imgW="943062" imgH="2287387" progId="MS_ClipArt_Gallery.2">
                  <p:embed/>
                </p:oleObj>
              </mc:Choice>
              <mc:Fallback>
                <p:oleObj name="Clip" r:id="rId5" imgW="943062" imgH="2287387" progId="MS_ClipArt_Gallery.2">
                  <p:embed/>
                  <p:pic>
                    <p:nvPicPr>
                      <p:cNvPr id="18436" name="Object 4">
                        <a:extLst>
                          <a:ext uri="{FF2B5EF4-FFF2-40B4-BE49-F238E27FC236}">
                            <a16:creationId xmlns:a16="http://schemas.microsoft.com/office/drawing/2014/main" id="{4080A3E1-514D-4FFF-0FFD-1B172A1C61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496" y="2519891"/>
                        <a:ext cx="2603888" cy="319186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274DDA6B-B5E6-49C4-3270-5689B19FDC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is this paradigm shift in materials?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490B0E48-942D-2CB8-3915-4452F9BA9E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From substance to structures</a:t>
            </a:r>
          </a:p>
          <a:p>
            <a:pPr eaLnBrk="1" hangingPunct="1"/>
            <a:r>
              <a:rPr lang="en-US" altLang="en-US"/>
              <a:t>From artisan to science</a:t>
            </a:r>
          </a:p>
          <a:p>
            <a:pPr eaLnBrk="1" hangingPunct="1"/>
            <a:r>
              <a:rPr lang="en-US" altLang="en-US"/>
              <a:t>From workshop to mathematical modeling</a:t>
            </a:r>
          </a:p>
          <a:p>
            <a:pPr eaLnBrk="1" hangingPunct="1"/>
            <a:r>
              <a:rPr lang="en-US" altLang="en-US"/>
              <a:t>From what nature provides to what man can accomplish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56FB7D88-F973-8A59-AECE-CD7912466D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18" y="335985"/>
            <a:ext cx="9659585" cy="755968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 sz="4409"/>
              <a:t>From constituents to application</a:t>
            </a:r>
            <a:endParaRPr lang="en-US" altLang="en-US"/>
          </a:p>
        </p:txBody>
      </p:sp>
      <p:pic>
        <p:nvPicPr>
          <p:cNvPr id="22531" name="Picture 4">
            <a:extLst>
              <a:ext uri="{FF2B5EF4-FFF2-40B4-BE49-F238E27FC236}">
                <a16:creationId xmlns:a16="http://schemas.microsoft.com/office/drawing/2014/main" id="{D83B477F-64F5-490B-DE98-D025AEA53EF1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lum contras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00" y="2267902"/>
            <a:ext cx="8635879" cy="4759795"/>
          </a:xfrm>
          <a:prstGeom prst="rect">
            <a:avLst/>
          </a:prstGeom>
          <a:solidFill>
            <a:schemeClr val="tx1"/>
          </a:solidFill>
          <a:ln w="9525">
            <a:solidFill>
              <a:schemeClr val="bg2"/>
            </a:solidFill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59B99F9C-B504-221B-13A3-40E718E0F2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92392" y="923960"/>
            <a:ext cx="3527848" cy="5711754"/>
          </a:xfrm>
        </p:spPr>
        <p:txBody>
          <a:bodyPr/>
          <a:lstStyle/>
          <a:p>
            <a:pPr eaLnBrk="1" hangingPunct="1"/>
            <a:r>
              <a:rPr lang="en-US" altLang="en-US" b="1"/>
              <a:t>Chapter 1</a:t>
            </a:r>
            <a:br>
              <a:rPr lang="en-US" altLang="en-US" b="1"/>
            </a:br>
            <a:r>
              <a:rPr lang="en-US" altLang="en-US" sz="3968"/>
              <a:t>Introduction to Composite Materials</a:t>
            </a:r>
          </a:p>
        </p:txBody>
      </p:sp>
      <p:pic>
        <p:nvPicPr>
          <p:cNvPr id="24579" name="Picture 4">
            <a:extLst>
              <a:ext uri="{FF2B5EF4-FFF2-40B4-BE49-F238E27FC236}">
                <a16:creationId xmlns:a16="http://schemas.microsoft.com/office/drawing/2014/main" id="{E4B6A966-DB30-4DFC-FADA-FD1506BBE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222" y="2519892"/>
            <a:ext cx="2635387" cy="250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4580" name="Picture 5">
            <a:extLst>
              <a:ext uri="{FF2B5EF4-FFF2-40B4-BE49-F238E27FC236}">
                <a16:creationId xmlns:a16="http://schemas.microsoft.com/office/drawing/2014/main" id="{9DCECCC0-60B3-1DD5-41F5-B07E10FA0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07" y="1763924"/>
            <a:ext cx="2099910" cy="3937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19F22B19-6301-C303-0281-97DBD29608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9"/>
              <a:t>Short Videos on Composite Materials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F223211F-1F5E-244C-44C1-304F8B906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hlinkClick r:id="rId4"/>
              </a:rPr>
              <a:t>Some videos of composite materials</a:t>
            </a:r>
            <a:endParaRPr lang="en-US" altLang="en-US"/>
          </a:p>
          <a:p>
            <a:pPr eaLnBrk="1" hangingPunct="1"/>
            <a:r>
              <a:rPr lang="en-US" altLang="en-US">
                <a:hlinkClick r:id="rId5"/>
              </a:rPr>
              <a:t>NASA uses composite materials in shuttle</a:t>
            </a:r>
            <a:endParaRPr lang="en-US" altLang="en-US"/>
          </a:p>
          <a:p>
            <a:pPr eaLnBrk="1" hangingPunct="1"/>
            <a:r>
              <a:rPr lang="en-US" altLang="en-US">
                <a:hlinkClick r:id="rId6"/>
              </a:rPr>
              <a:t>Composites improve efficiency</a:t>
            </a:r>
            <a:endParaRPr lang="en-US" altLang="en-US"/>
          </a:p>
          <a:p>
            <a:pPr eaLnBrk="1" hangingPunct="1"/>
            <a:r>
              <a:rPr lang="en-US" altLang="en-US">
                <a:hlinkClick r:id="rId7"/>
              </a:rPr>
              <a:t>Cloth composites</a:t>
            </a:r>
            <a:endParaRPr lang="en-US" altLang="en-US"/>
          </a:p>
        </p:txBody>
      </p:sp>
    </p:spTree>
    <p:custDataLst>
      <p:tags r:id="rId1"/>
    </p:custData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6">
            <a:extLst>
              <a:ext uri="{FF2B5EF4-FFF2-40B4-BE49-F238E27FC236}">
                <a16:creationId xmlns:a16="http://schemas.microsoft.com/office/drawing/2014/main" id="{E8FD7B5F-DB20-F70A-EBEE-C4F2926E78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9" y="3023870"/>
            <a:ext cx="10079567" cy="4535805"/>
          </a:xfrm>
        </p:spPr>
        <p:txBody>
          <a:bodyPr/>
          <a:lstStyle/>
          <a:p>
            <a:pPr eaLnBrk="1" hangingPunct="1"/>
            <a:r>
              <a:rPr lang="en-US" altLang="en-US"/>
              <a:t>What is a composite?</a:t>
            </a:r>
          </a:p>
          <a:p>
            <a:pPr eaLnBrk="1" hangingPunct="1"/>
            <a:r>
              <a:rPr lang="en-US" altLang="en-US"/>
              <a:t>What are the advantages and drawbacks of composites over monolithic materials?</a:t>
            </a:r>
          </a:p>
          <a:p>
            <a:pPr eaLnBrk="1" hangingPunct="1"/>
            <a:r>
              <a:rPr lang="en-US" altLang="en-US"/>
              <a:t>What factors influence mechanical properties of a composite</a:t>
            </a:r>
            <a:endParaRPr lang="en-US" altLang="en-US" sz="2646"/>
          </a:p>
        </p:txBody>
      </p:sp>
      <p:sp>
        <p:nvSpPr>
          <p:cNvPr id="28675" name="Rectangle 1027">
            <a:extLst>
              <a:ext uri="{FF2B5EF4-FFF2-40B4-BE49-F238E27FC236}">
                <a16:creationId xmlns:a16="http://schemas.microsoft.com/office/drawing/2014/main" id="{EF7F71E0-DD0E-F5B6-A566-5BE001E542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Chapter 1: Objectives</a:t>
            </a:r>
            <a:endParaRPr lang="en-US" altLang="en-US" b="1"/>
          </a:p>
        </p:txBody>
      </p:sp>
    </p:spTree>
    <p:custDataLst>
      <p:tags r:id="rId1"/>
    </p:custData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>
            <a:extLst>
              <a:ext uri="{FF2B5EF4-FFF2-40B4-BE49-F238E27FC236}">
                <a16:creationId xmlns:a16="http://schemas.microsoft.com/office/drawing/2014/main" id="{B829E627-F659-E63F-B10A-C0052E7B6A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9" y="2603888"/>
            <a:ext cx="10079567" cy="4535805"/>
          </a:xfrm>
        </p:spPr>
        <p:txBody>
          <a:bodyPr/>
          <a:lstStyle/>
          <a:p>
            <a:pPr eaLnBrk="1" hangingPunct="1"/>
            <a:r>
              <a:rPr lang="en-US" altLang="en-US"/>
              <a:t>How do we classify composites?</a:t>
            </a:r>
          </a:p>
          <a:p>
            <a:pPr eaLnBrk="1" hangingPunct="1"/>
            <a:r>
              <a:rPr lang="en-US" altLang="en-US"/>
              <a:t>What are the common types of fibers and matrices?</a:t>
            </a:r>
          </a:p>
          <a:p>
            <a:pPr eaLnBrk="1" hangingPunct="1"/>
            <a:r>
              <a:rPr lang="en-US" altLang="en-US"/>
              <a:t>How are composite materials manufactured?</a:t>
            </a:r>
          </a:p>
          <a:p>
            <a:pPr eaLnBrk="1" hangingPunct="1"/>
            <a:r>
              <a:rPr lang="en-US" altLang="en-US"/>
              <a:t>What are the mechanical properties of composite materials?</a:t>
            </a:r>
          </a:p>
        </p:txBody>
      </p:sp>
      <p:sp>
        <p:nvSpPr>
          <p:cNvPr id="30723" name="Rectangle 1027">
            <a:extLst>
              <a:ext uri="{FF2B5EF4-FFF2-40B4-BE49-F238E27FC236}">
                <a16:creationId xmlns:a16="http://schemas.microsoft.com/office/drawing/2014/main" id="{F96C85AC-C74F-2CF1-6D44-3640D43BA3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Chapter Objectives (continued)</a:t>
            </a:r>
            <a:endParaRPr lang="en-US" altLang="en-US" b="1"/>
          </a:p>
        </p:txBody>
      </p:sp>
    </p:spTree>
    <p:custDataLst>
      <p:tags r:id="rId1"/>
    </p:custData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EE45FAD2-BF88-0795-F285-F02CCCEDEC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Chapter Objectives (continued)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0E295066-5E6B-D88B-32CF-9B1E5D22B5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9" y="2267902"/>
            <a:ext cx="10079567" cy="4535805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Give applications of composite materials.</a:t>
            </a:r>
          </a:p>
          <a:p>
            <a:pPr eaLnBrk="1" hangingPunct="1"/>
            <a:r>
              <a:rPr lang="en-US" altLang="en-US"/>
              <a:t>How are composites recycled?</a:t>
            </a:r>
          </a:p>
          <a:p>
            <a:pPr eaLnBrk="1" hangingPunct="1"/>
            <a:r>
              <a:rPr lang="en-US" altLang="en-US"/>
              <a:t>What terminology is used for studying mechanics of composites?</a:t>
            </a:r>
          </a:p>
        </p:txBody>
      </p:sp>
    </p:spTree>
    <p:custDataLst>
      <p:tags r:id="rId1"/>
    </p:custData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A8EEE4F9-0A8C-1613-D93E-117E472A76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What is an advanced composite?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8C45B378-1127-A692-11C5-EE704179C1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Advanced composites are composite materials which were traditionally used in aerospace industries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	Examples include graphite/epoxy, Kevlar/epoxy and Boron/aluminum</a:t>
            </a:r>
          </a:p>
        </p:txBody>
      </p:sp>
    </p:spTree>
    <p:custDataLst>
      <p:tags r:id="rId1"/>
    </p:custData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92BFFCB4-FA68-1AB3-2173-8A4DDC3DBD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Examples of Natural Composites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01043D85-1D0F-4D9F-ACF2-F3C71681493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4507" y="2183906"/>
            <a:ext cx="4444809" cy="4283816"/>
          </a:xfrm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086"/>
              <a:t>Wood</a:t>
            </a:r>
          </a:p>
          <a:p>
            <a:pPr lvl="1" eaLnBrk="1" hangingPunct="1"/>
            <a:r>
              <a:rPr lang="en-US" altLang="en-US" sz="2646"/>
              <a:t>Cellulose Fibers</a:t>
            </a:r>
          </a:p>
          <a:p>
            <a:pPr lvl="1" eaLnBrk="1" hangingPunct="1"/>
            <a:r>
              <a:rPr lang="en-US" altLang="en-US" sz="2646"/>
              <a:t>Lignin Matrix</a:t>
            </a:r>
          </a:p>
          <a:p>
            <a:pPr eaLnBrk="1" hangingPunct="1"/>
            <a:r>
              <a:rPr lang="en-US" altLang="en-US" sz="3086"/>
              <a:t>Bones</a:t>
            </a:r>
          </a:p>
          <a:p>
            <a:pPr lvl="1" eaLnBrk="1" hangingPunct="1"/>
            <a:r>
              <a:rPr lang="en-US" altLang="en-US" sz="2646"/>
              <a:t>Collagen Fibers</a:t>
            </a:r>
          </a:p>
          <a:p>
            <a:pPr lvl="1" eaLnBrk="1" hangingPunct="1"/>
            <a:r>
              <a:rPr lang="en-US" altLang="en-US" sz="2646"/>
              <a:t>Mineral Matrix</a:t>
            </a:r>
          </a:p>
        </p:txBody>
      </p:sp>
      <p:pic>
        <p:nvPicPr>
          <p:cNvPr id="36868" name="Picture 5">
            <a:extLst>
              <a:ext uri="{FF2B5EF4-FFF2-40B4-BE49-F238E27FC236}">
                <a16:creationId xmlns:a16="http://schemas.microsoft.com/office/drawing/2014/main" id="{A1F7507B-2BF3-2E4A-B9B5-47DF17E10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290" y="2603887"/>
            <a:ext cx="3674842" cy="212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24140B6-E75E-B689-2601-999EA1CD85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6514" y="419981"/>
            <a:ext cx="9407596" cy="1259946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Why composites over metals?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65152107-543C-4CAD-1696-34F0854460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4507" y="2183906"/>
            <a:ext cx="6313729" cy="4283816"/>
          </a:xfrm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086"/>
              <a:t>High Strength and High Stiffness</a:t>
            </a:r>
          </a:p>
          <a:p>
            <a:pPr eaLnBrk="1" hangingPunct="1"/>
            <a:r>
              <a:rPr lang="en-US" altLang="en-US" sz="3086"/>
              <a:t>Tailored Design</a:t>
            </a:r>
          </a:p>
          <a:p>
            <a:pPr eaLnBrk="1" hangingPunct="1"/>
            <a:r>
              <a:rPr lang="en-US" altLang="en-US" sz="3086"/>
              <a:t>Fatigue Life</a:t>
            </a:r>
          </a:p>
          <a:p>
            <a:pPr eaLnBrk="1" hangingPunct="1"/>
            <a:r>
              <a:rPr lang="en-US" altLang="en-US" sz="3086"/>
              <a:t>Dimensional Stability</a:t>
            </a:r>
          </a:p>
          <a:p>
            <a:pPr eaLnBrk="1" hangingPunct="1"/>
            <a:r>
              <a:rPr lang="en-US" altLang="en-US" sz="3086"/>
              <a:t>Corrosion Resistance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3F907A4E-F18B-D2BC-A372-DA9B090870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507" y="251989"/>
            <a:ext cx="9071610" cy="1511935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Why Composites over Metals?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A45354D5-173E-FA6E-F37A-CDA8D89424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6514" y="1511934"/>
            <a:ext cx="9071610" cy="587975"/>
          </a:xfrm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b="1"/>
              <a:t>How is the mechanical advantage of composite measured?</a:t>
            </a: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  <p:graphicFrame>
        <p:nvGraphicFramePr>
          <p:cNvPr id="40964" name="Object 4">
            <a:extLst>
              <a:ext uri="{FF2B5EF4-FFF2-40B4-BE49-F238E27FC236}">
                <a16:creationId xmlns:a16="http://schemas.microsoft.com/office/drawing/2014/main" id="{8383F049-952E-3C4A-686F-E4EA5346BD16}"/>
              </a:ext>
            </a:extLst>
          </p:cNvPr>
          <p:cNvGraphicFramePr>
            <a:graphicFrameLocks/>
          </p:cNvGraphicFramePr>
          <p:nvPr/>
        </p:nvGraphicFramePr>
        <p:xfrm>
          <a:off x="3696370" y="2773631"/>
          <a:ext cx="3638094" cy="37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57408" imgH="1685886" progId="Equation.3">
                  <p:embed/>
                </p:oleObj>
              </mc:Choice>
              <mc:Fallback>
                <p:oleObj name="Equation" r:id="rId4" imgW="1657408" imgH="1685886" progId="Equation.3">
                  <p:embed/>
                  <p:pic>
                    <p:nvPicPr>
                      <p:cNvPr id="40964" name="Object 4">
                        <a:extLst>
                          <a:ext uri="{FF2B5EF4-FFF2-40B4-BE49-F238E27FC236}">
                            <a16:creationId xmlns:a16="http://schemas.microsoft.com/office/drawing/2014/main" id="{8383F049-952E-3C4A-686F-E4EA5346BD16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6370" y="2773631"/>
                        <a:ext cx="3638094" cy="37763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F240F1C4-29CF-DA8A-8A7C-1ADADCA1F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Specific Strength vs. Year</a:t>
            </a:r>
          </a:p>
        </p:txBody>
      </p:sp>
      <p:graphicFrame>
        <p:nvGraphicFramePr>
          <p:cNvPr id="43011" name="Object 0">
            <a:extLst>
              <a:ext uri="{FF2B5EF4-FFF2-40B4-BE49-F238E27FC236}">
                <a16:creationId xmlns:a16="http://schemas.microsoft.com/office/drawing/2014/main" id="{D8CA0528-6A0A-5654-47CB-E21DFABD0FB8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596460" y="1846171"/>
          <a:ext cx="7559675" cy="5442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3705225" imgH="2667203" progId="Excel.Chart.8">
                  <p:embed/>
                </p:oleObj>
              </mc:Choice>
              <mc:Fallback>
                <p:oleObj name="Chart" r:id="rId4" imgW="3705225" imgH="2667203" progId="Excel.Chart.8">
                  <p:embed/>
                  <p:pic>
                    <p:nvPicPr>
                      <p:cNvPr id="43011" name="Object 0">
                        <a:extLst>
                          <a:ext uri="{FF2B5EF4-FFF2-40B4-BE49-F238E27FC236}">
                            <a16:creationId xmlns:a16="http://schemas.microsoft.com/office/drawing/2014/main" id="{D8CA0528-6A0A-5654-47CB-E21DFABD0F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6460" y="1846171"/>
                        <a:ext cx="7559675" cy="54422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CF89B5C2-AA59-55D0-DF7B-A69E8FAC95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8521" y="671971"/>
            <a:ext cx="9407596" cy="1091953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 sz="3086"/>
              <a:t>Table 1.1. Specific modulus and strength of typical fibers, composites and bulk metals</a:t>
            </a:r>
          </a:p>
        </p:txBody>
      </p:sp>
      <p:graphicFrame>
        <p:nvGraphicFramePr>
          <p:cNvPr id="45059" name="Object 3">
            <a:extLst>
              <a:ext uri="{FF2B5EF4-FFF2-40B4-BE49-F238E27FC236}">
                <a16:creationId xmlns:a16="http://schemas.microsoft.com/office/drawing/2014/main" id="{9FDF297D-AA9F-83F1-52AF-570492670664}"/>
              </a:ext>
            </a:extLst>
          </p:cNvPr>
          <p:cNvGraphicFramePr>
            <a:graphicFrameLocks noGrp="1"/>
          </p:cNvGraphicFramePr>
          <p:nvPr>
            <p:ph type="body" idx="1"/>
          </p:nvPr>
        </p:nvGraphicFramePr>
        <p:xfrm>
          <a:off x="252519" y="2267903"/>
          <a:ext cx="9530090" cy="42190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10901089" imgH="4825333" progId="Word.Document.8">
                  <p:embed/>
                </p:oleObj>
              </mc:Choice>
              <mc:Fallback>
                <p:oleObj name="Document" r:id="rId4" imgW="10901089" imgH="4825333" progId="Word.Document.8">
                  <p:embed/>
                  <p:pic>
                    <p:nvPicPr>
                      <p:cNvPr id="45059" name="Object 3">
                        <a:extLst>
                          <a:ext uri="{FF2B5EF4-FFF2-40B4-BE49-F238E27FC236}">
                            <a16:creationId xmlns:a16="http://schemas.microsoft.com/office/drawing/2014/main" id="{9FDF297D-AA9F-83F1-52AF-570492670664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519" y="2267903"/>
                        <a:ext cx="9530090" cy="42190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DBD5ABA6-EFB8-5C58-6895-17ACA232C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Comparative Thermal Expansion Coefficients (</a:t>
            </a:r>
            <a:r>
              <a:rPr lang="el-GR" altLang="en-US"/>
              <a:t>μ</a:t>
            </a:r>
            <a:r>
              <a:rPr lang="en-US" altLang="en-US"/>
              <a:t>in/in/</a:t>
            </a:r>
            <a:r>
              <a:rPr lang="en-US" altLang="en-US" baseline="30000"/>
              <a:t>o</a:t>
            </a:r>
            <a:r>
              <a:rPr lang="en-US" altLang="en-US"/>
              <a:t>F)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D809533-4EEC-8838-215D-BC89333F926C}"/>
              </a:ext>
            </a:extLst>
          </p:cNvPr>
          <p:cNvGraphicFramePr>
            <a:graphicFrameLocks noGrp="1"/>
          </p:cNvGraphicFramePr>
          <p:nvPr/>
        </p:nvGraphicFramePr>
        <p:xfrm>
          <a:off x="1596460" y="2519891"/>
          <a:ext cx="6719712" cy="376631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39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9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99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8782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Material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Direction-x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Direction-y</a:t>
                      </a:r>
                    </a:p>
                  </a:txBody>
                  <a:tcPr marL="100796" marR="100796" marT="50398" marB="5039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782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Steel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6.5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6.5</a:t>
                      </a:r>
                    </a:p>
                  </a:txBody>
                  <a:tcPr marL="100796" marR="100796" marT="50398" marB="5039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782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Aluminum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12.8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12.8</a:t>
                      </a:r>
                    </a:p>
                  </a:txBody>
                  <a:tcPr marL="100796" marR="100796" marT="50398" marB="5039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782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Graphite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-0.02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1.1</a:t>
                      </a:r>
                    </a:p>
                  </a:txBody>
                  <a:tcPr marL="100796" marR="100796" marT="50398" marB="5039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557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Unidirectional Graphite/Epoxy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0.01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12.5</a:t>
                      </a:r>
                    </a:p>
                  </a:txBody>
                  <a:tcPr marL="100796" marR="100796" marT="50398" marB="5039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557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Cross-Ply Graphite/Epoxy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0.84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0.84</a:t>
                      </a:r>
                    </a:p>
                  </a:txBody>
                  <a:tcPr marL="100796" marR="100796" marT="50398" marB="5039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557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Quasi-Isotropic</a:t>
                      </a:r>
                    </a:p>
                    <a:p>
                      <a:r>
                        <a:rPr lang="en-US" sz="2000" dirty="0">
                          <a:latin typeface="+mj-lt"/>
                        </a:rPr>
                        <a:t>Graphite/Epoxy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0.84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0.84</a:t>
                      </a:r>
                    </a:p>
                  </a:txBody>
                  <a:tcPr marL="100796" marR="100796" marT="50398" marB="5039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092638C1-A944-517F-1264-9EF5AAA91D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8503" y="755967"/>
            <a:ext cx="9491592" cy="671971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 sz="3968"/>
              <a:t>Specific Strength vs Specific Modulus</a:t>
            </a:r>
          </a:p>
        </p:txBody>
      </p:sp>
      <p:graphicFrame>
        <p:nvGraphicFramePr>
          <p:cNvPr id="49155" name="Object 3">
            <a:extLst>
              <a:ext uri="{FF2B5EF4-FFF2-40B4-BE49-F238E27FC236}">
                <a16:creationId xmlns:a16="http://schemas.microsoft.com/office/drawing/2014/main" id="{F635D282-C882-B063-FCBF-2C2B53D7C3A5}"/>
              </a:ext>
            </a:extLst>
          </p:cNvPr>
          <p:cNvGraphicFramePr>
            <a:graphicFrameLocks noGrp="1"/>
          </p:cNvGraphicFramePr>
          <p:nvPr>
            <p:ph type="clipArt" sz="half" idx="1"/>
          </p:nvPr>
        </p:nvGraphicFramePr>
        <p:xfrm>
          <a:off x="1092482" y="1511934"/>
          <a:ext cx="7559675" cy="47037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4732020" imgH="2796540" progId="Excel.Sheet.8">
                  <p:link updateAutomatic="1"/>
                </p:oleObj>
              </mc:Choice>
              <mc:Fallback>
                <p:oleObj name="Worksheet" r:id="rId4" imgW="4732020" imgH="2796540" progId="Excel.Sheet.8">
                  <p:link updateAutomatic="1"/>
                  <p:pic>
                    <p:nvPicPr>
                      <p:cNvPr id="49155" name="Object 3">
                        <a:extLst>
                          <a:ext uri="{FF2B5EF4-FFF2-40B4-BE49-F238E27FC236}">
                            <a16:creationId xmlns:a16="http://schemas.microsoft.com/office/drawing/2014/main" id="{F635D282-C882-B063-FCBF-2C2B53D7C3A5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482" y="1511934"/>
                        <a:ext cx="7559675" cy="47037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323E5956-C744-BF3A-8D56-26F70A1A63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6496" y="251989"/>
            <a:ext cx="8567632" cy="1259946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Other Mechanical Parameters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073B484C-024D-C531-68F5-3525457675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6496" y="1343942"/>
            <a:ext cx="8735624" cy="2099910"/>
          </a:xfrm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z="2646"/>
          </a:p>
          <a:p>
            <a:pPr eaLnBrk="1" hangingPunct="1"/>
            <a:r>
              <a:rPr lang="en-US" altLang="en-US" sz="1984"/>
              <a:t>Are specific modulus and specific strength the only mechanical parameters used for measuring the relative advantage of composites over metals?  NO!!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1984"/>
          </a:p>
        </p:txBody>
      </p:sp>
      <p:graphicFrame>
        <p:nvGraphicFramePr>
          <p:cNvPr id="51204" name="Object 0">
            <a:extLst>
              <a:ext uri="{FF2B5EF4-FFF2-40B4-BE49-F238E27FC236}">
                <a16:creationId xmlns:a16="http://schemas.microsoft.com/office/drawing/2014/main" id="{EE00FE86-ECB0-E8D7-9D95-EB9BDC5D0FE4}"/>
              </a:ext>
            </a:extLst>
          </p:cNvPr>
          <p:cNvGraphicFramePr>
            <a:graphicFrameLocks/>
          </p:cNvGraphicFramePr>
          <p:nvPr/>
        </p:nvGraphicFramePr>
        <p:xfrm>
          <a:off x="1176478" y="2939873"/>
          <a:ext cx="4535805" cy="10079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36700" imgH="419100" progId="Equation.3">
                  <p:embed/>
                </p:oleObj>
              </mc:Choice>
              <mc:Fallback>
                <p:oleObj name="Equation" r:id="rId4" imgW="1536700" imgH="419100" progId="Equation.3">
                  <p:embed/>
                  <p:pic>
                    <p:nvPicPr>
                      <p:cNvPr id="51204" name="Object 0">
                        <a:extLst>
                          <a:ext uri="{FF2B5EF4-FFF2-40B4-BE49-F238E27FC236}">
                            <a16:creationId xmlns:a16="http://schemas.microsoft.com/office/drawing/2014/main" id="{EE00FE86-ECB0-E8D7-9D95-EB9BDC5D0FE4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6478" y="2939873"/>
                        <a:ext cx="4535805" cy="10079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5" name="Object 1">
            <a:extLst>
              <a:ext uri="{FF2B5EF4-FFF2-40B4-BE49-F238E27FC236}">
                <a16:creationId xmlns:a16="http://schemas.microsoft.com/office/drawing/2014/main" id="{E6D0A916-A276-2CEF-A44C-98DFA3246B9D}"/>
              </a:ext>
            </a:extLst>
          </p:cNvPr>
          <p:cNvGraphicFramePr>
            <a:graphicFrameLocks/>
          </p:cNvGraphicFramePr>
          <p:nvPr/>
        </p:nvGraphicFramePr>
        <p:xfrm>
          <a:off x="1094232" y="4229568"/>
          <a:ext cx="4534055" cy="726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213100" imgH="546100" progId="Equation.3">
                  <p:embed/>
                </p:oleObj>
              </mc:Choice>
              <mc:Fallback>
                <p:oleObj name="Equation" r:id="rId6" imgW="3213100" imgH="546100" progId="Equation.3">
                  <p:embed/>
                  <p:pic>
                    <p:nvPicPr>
                      <p:cNvPr id="51205" name="Object 1">
                        <a:extLst>
                          <a:ext uri="{FF2B5EF4-FFF2-40B4-BE49-F238E27FC236}">
                            <a16:creationId xmlns:a16="http://schemas.microsoft.com/office/drawing/2014/main" id="{E6D0A916-A276-2CEF-A44C-98DFA3246B9D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4232" y="4229568"/>
                        <a:ext cx="4534055" cy="7262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6" name="Object 2">
            <a:extLst>
              <a:ext uri="{FF2B5EF4-FFF2-40B4-BE49-F238E27FC236}">
                <a16:creationId xmlns:a16="http://schemas.microsoft.com/office/drawing/2014/main" id="{0E8EF8E7-36FF-B594-A4BA-AE4D27216F19}"/>
              </a:ext>
            </a:extLst>
          </p:cNvPr>
          <p:cNvGraphicFramePr>
            <a:graphicFrameLocks/>
          </p:cNvGraphicFramePr>
          <p:nvPr/>
        </p:nvGraphicFramePr>
        <p:xfrm>
          <a:off x="1092482" y="5039783"/>
          <a:ext cx="2855877" cy="915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80588" imgH="418918" progId="Equation.3">
                  <p:embed/>
                </p:oleObj>
              </mc:Choice>
              <mc:Fallback>
                <p:oleObj name="Equation" r:id="rId8" imgW="1180588" imgH="418918" progId="Equation.3">
                  <p:embed/>
                  <p:pic>
                    <p:nvPicPr>
                      <p:cNvPr id="51206" name="Object 2">
                        <a:extLst>
                          <a:ext uri="{FF2B5EF4-FFF2-40B4-BE49-F238E27FC236}">
                            <a16:creationId xmlns:a16="http://schemas.microsoft.com/office/drawing/2014/main" id="{0E8EF8E7-36FF-B594-A4BA-AE4D27216F19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482" y="5039783"/>
                        <a:ext cx="2855877" cy="9152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7" name="Object 3">
            <a:extLst>
              <a:ext uri="{FF2B5EF4-FFF2-40B4-BE49-F238E27FC236}">
                <a16:creationId xmlns:a16="http://schemas.microsoft.com/office/drawing/2014/main" id="{7794F84B-0DEA-7096-B343-53C50E838E56}"/>
              </a:ext>
            </a:extLst>
          </p:cNvPr>
          <p:cNvGraphicFramePr>
            <a:graphicFrameLocks/>
          </p:cNvGraphicFramePr>
          <p:nvPr/>
        </p:nvGraphicFramePr>
        <p:xfrm>
          <a:off x="1092482" y="6203484"/>
          <a:ext cx="3611845" cy="768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225800" imgH="622300" progId="Equation.3">
                  <p:embed/>
                </p:oleObj>
              </mc:Choice>
              <mc:Fallback>
                <p:oleObj name="Equation" r:id="rId10" imgW="3225800" imgH="622300" progId="Equation.3">
                  <p:embed/>
                  <p:pic>
                    <p:nvPicPr>
                      <p:cNvPr id="51207" name="Object 3">
                        <a:extLst>
                          <a:ext uri="{FF2B5EF4-FFF2-40B4-BE49-F238E27FC236}">
                            <a16:creationId xmlns:a16="http://schemas.microsoft.com/office/drawing/2014/main" id="{7794F84B-0DEA-7096-B343-53C50E838E56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482" y="6203484"/>
                        <a:ext cx="3611845" cy="7682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DD71CBBA-E1C8-18DD-D7FC-0B921D42FD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Tailored Design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7B89D136-72C2-269F-D74F-761D90895E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Engineered to meet specific demands as choices of making the material are many more as compared to metals.</a:t>
            </a:r>
          </a:p>
          <a:p>
            <a:pPr eaLnBrk="1" hangingPunct="1"/>
            <a:r>
              <a:rPr lang="en-US" altLang="en-US"/>
              <a:t>Examples of choices </a:t>
            </a:r>
          </a:p>
          <a:p>
            <a:pPr lvl="1" eaLnBrk="1" hangingPunct="1"/>
            <a:r>
              <a:rPr lang="en-US" altLang="en-US"/>
              <a:t>fiber volume fraction</a:t>
            </a:r>
          </a:p>
          <a:p>
            <a:pPr lvl="1" eaLnBrk="1" hangingPunct="1"/>
            <a:r>
              <a:rPr lang="en-US" altLang="en-US"/>
              <a:t>layer orientation</a:t>
            </a:r>
          </a:p>
          <a:p>
            <a:pPr lvl="1" eaLnBrk="1" hangingPunct="1"/>
            <a:r>
              <a:rPr lang="en-US" altLang="en-US"/>
              <a:t>type of layer</a:t>
            </a:r>
          </a:p>
          <a:p>
            <a:pPr lvl="1" eaLnBrk="1" hangingPunct="1"/>
            <a:r>
              <a:rPr lang="en-US" altLang="en-US"/>
              <a:t>layer stacking sequence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930F32FF-B20E-B8B8-30B2-F985D75066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Fatigue Life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27EE26CD-E523-F012-7920-B16F4E4AE5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Fatigue life is higher than metals such as aluminum.</a:t>
            </a:r>
          </a:p>
          <a:p>
            <a:pPr eaLnBrk="1" hangingPunct="1"/>
            <a:r>
              <a:rPr lang="en-US" altLang="en-US"/>
              <a:t>Important consideration in applications such as</a:t>
            </a:r>
          </a:p>
          <a:p>
            <a:pPr lvl="1" eaLnBrk="1" hangingPunct="1"/>
            <a:r>
              <a:rPr lang="en-US" altLang="en-US"/>
              <a:t>aircrafts</a:t>
            </a:r>
          </a:p>
          <a:p>
            <a:pPr lvl="1" eaLnBrk="1" hangingPunct="1"/>
            <a:r>
              <a:rPr lang="en-US" altLang="en-US"/>
              <a:t>bridges</a:t>
            </a:r>
          </a:p>
          <a:p>
            <a:pPr lvl="1" eaLnBrk="1" hangingPunct="1"/>
            <a:r>
              <a:rPr lang="en-US" altLang="en-US"/>
              <a:t>structures exposed to wind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B8638FF3-E9CB-1AFB-FDFD-F0014FF4BE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Dimensional Stability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127D944F-6D0A-E392-9C77-2A4AA8EA07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Temperature changes can result</a:t>
            </a:r>
          </a:p>
          <a:p>
            <a:pPr lvl="1" eaLnBrk="1" hangingPunct="1"/>
            <a:r>
              <a:rPr lang="en-US" altLang="en-US"/>
              <a:t> in overheating of components (example engines)</a:t>
            </a:r>
          </a:p>
          <a:p>
            <a:pPr lvl="1" eaLnBrk="1" hangingPunct="1"/>
            <a:r>
              <a:rPr lang="en-US" altLang="en-US"/>
              <a:t>thermal fatigue due to cyclic temperature changes (space structures)</a:t>
            </a:r>
          </a:p>
          <a:p>
            <a:pPr lvl="1" eaLnBrk="1" hangingPunct="1"/>
            <a:r>
              <a:rPr lang="en-US" altLang="en-US"/>
              <a:t>render structures inoperable (space antennas)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6AEC4CC4-16CB-2C64-B906-F35012CECF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Corrosion Resistance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2E8C207B-C809-9731-78E2-C49B072830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Polymers and ceramics matrix are corrosion resistant</a:t>
            </a:r>
          </a:p>
          <a:p>
            <a:pPr eaLnBrk="1" hangingPunct="1"/>
            <a:r>
              <a:rPr lang="en-US" altLang="en-US"/>
              <a:t>Examples include</a:t>
            </a:r>
          </a:p>
          <a:p>
            <a:pPr lvl="1" eaLnBrk="1" hangingPunct="1"/>
            <a:r>
              <a:rPr lang="en-US" altLang="en-US"/>
              <a:t>underground storage tanks</a:t>
            </a:r>
          </a:p>
          <a:p>
            <a:pPr lvl="1" eaLnBrk="1" hangingPunct="1"/>
            <a:r>
              <a:rPr lang="en-US" altLang="en-US"/>
              <a:t>doors</a:t>
            </a:r>
          </a:p>
          <a:p>
            <a:pPr lvl="1" eaLnBrk="1" hangingPunct="1"/>
            <a:r>
              <a:rPr lang="en-US" altLang="en-US"/>
              <a:t>window frames</a:t>
            </a:r>
          </a:p>
          <a:p>
            <a:pPr lvl="1" eaLnBrk="1" hangingPunct="1"/>
            <a:r>
              <a:rPr lang="en-US" altLang="en-US"/>
              <a:t>structural members of offshore drilling platforms 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B57F9A92-0421-A15E-0FB9-A499AF8071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6514" y="419982"/>
            <a:ext cx="9743581" cy="3275859"/>
          </a:xfrm>
        </p:spPr>
        <p:txBody>
          <a:bodyPr/>
          <a:lstStyle/>
          <a:p>
            <a:pPr eaLnBrk="1" hangingPunct="1"/>
            <a:r>
              <a:rPr lang="en-US" altLang="en-US"/>
              <a:t>What is most limiting factor in the use of composites in structures?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4F78A807-9AE9-D079-2E22-10570CD243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2500" y="4115823"/>
            <a:ext cx="8567632" cy="302387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4409"/>
              <a:t>Lack of engineers with the knowledge and experience to design with these materials!!!!</a:t>
            </a:r>
            <a:endParaRPr lang="en-US" alt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C109D910-38F4-5A62-F7F4-8BBC9AE675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50170" y="503978"/>
            <a:ext cx="7025947" cy="1511935"/>
          </a:xfrm>
        </p:spPr>
        <p:txBody>
          <a:bodyPr/>
          <a:lstStyle/>
          <a:p>
            <a:pPr eaLnBrk="1" hangingPunct="1"/>
            <a:r>
              <a:rPr lang="en-US" altLang="en-US"/>
              <a:t>Cost Considerations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CB15D709-AF9F-8993-61DA-47F9BCE9FB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6514" y="3023870"/>
            <a:ext cx="9323599" cy="3527848"/>
          </a:xfrm>
        </p:spPr>
        <p:txBody>
          <a:bodyPr/>
          <a:lstStyle/>
          <a:p>
            <a:pPr eaLnBrk="1" hangingPunct="1"/>
            <a:r>
              <a:rPr lang="en-US" altLang="en-US"/>
              <a:t>Composites may be more expensive per pound than conventional materials.  Then why do we use composite materials?</a:t>
            </a:r>
          </a:p>
        </p:txBody>
      </p:sp>
      <p:graphicFrame>
        <p:nvGraphicFramePr>
          <p:cNvPr id="63492" name="Object 4">
            <a:extLst>
              <a:ext uri="{FF2B5EF4-FFF2-40B4-BE49-F238E27FC236}">
                <a16:creationId xmlns:a16="http://schemas.microsoft.com/office/drawing/2014/main" id="{9735D25E-7B7B-7E8D-B80E-1C2DA720FE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8503" y="335985"/>
          <a:ext cx="2771881" cy="2519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2288188" imgH="2025680" progId="MS_ClipArt_Gallery.2">
                  <p:embed/>
                </p:oleObj>
              </mc:Choice>
              <mc:Fallback>
                <p:oleObj name="Clip" r:id="rId4" imgW="2288188" imgH="2025680" progId="MS_ClipArt_Gallery.2">
                  <p:embed/>
                  <p:pic>
                    <p:nvPicPr>
                      <p:cNvPr id="63492" name="Object 4">
                        <a:extLst>
                          <a:ext uri="{FF2B5EF4-FFF2-40B4-BE49-F238E27FC236}">
                            <a16:creationId xmlns:a16="http://schemas.microsoft.com/office/drawing/2014/main" id="{9735D25E-7B7B-7E8D-B80E-1C2DA720FE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503" y="335985"/>
                        <a:ext cx="2771881" cy="25198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7345E4D4-C900-BD0F-40ED-FD3E800810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6496" y="251989"/>
            <a:ext cx="8567632" cy="1259946"/>
          </a:xfrm>
        </p:spPr>
        <p:txBody>
          <a:bodyPr/>
          <a:lstStyle/>
          <a:p>
            <a:pPr eaLnBrk="1" hangingPunct="1"/>
            <a:r>
              <a:rPr lang="en-US" altLang="en-US"/>
              <a:t>Factors in Cost Estimate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54CBA679-B87D-A246-236C-47EBEFD0EB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6496" y="1679927"/>
            <a:ext cx="8567632" cy="5627758"/>
          </a:xfrm>
        </p:spPr>
        <p:txBody>
          <a:bodyPr/>
          <a:lstStyle/>
          <a:p>
            <a:pPr eaLnBrk="1" hangingPunct="1"/>
            <a:r>
              <a:rPr lang="en-US" altLang="en-US"/>
              <a:t>For Composite Materials</a:t>
            </a:r>
          </a:p>
          <a:p>
            <a:pPr lvl="1" eaLnBrk="1" hangingPunct="1"/>
            <a:r>
              <a:rPr lang="en-US" altLang="en-US" sz="3527"/>
              <a:t>Fewer pounds are required</a:t>
            </a:r>
          </a:p>
          <a:p>
            <a:pPr lvl="1" eaLnBrk="1" hangingPunct="1"/>
            <a:r>
              <a:rPr lang="en-US" altLang="en-US" sz="3527"/>
              <a:t>Fabrication cost may be lower</a:t>
            </a:r>
          </a:p>
          <a:p>
            <a:pPr lvl="1" eaLnBrk="1" hangingPunct="1"/>
            <a:r>
              <a:rPr lang="en-US" altLang="en-US" sz="3527"/>
              <a:t>Transportation costs are generally lower</a:t>
            </a:r>
          </a:p>
          <a:p>
            <a:pPr lvl="1" eaLnBrk="1" hangingPunct="1"/>
            <a:r>
              <a:rPr lang="en-US" altLang="en-US" sz="3527"/>
              <a:t>Less maintenance than conventional materials is required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A9C369C3-7138-8F0C-26E6-BBFAFE3C4C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Fiber Factors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839C356E-0708-E6D7-CE57-A58E36A671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968"/>
              <a:t>What fiber factors contribute to the mechanical performance of a composite?</a:t>
            </a:r>
          </a:p>
          <a:p>
            <a:pPr lvl="2" eaLnBrk="1" hangingPunct="1"/>
            <a:r>
              <a:rPr lang="en-US" altLang="en-US" sz="3968"/>
              <a:t>Length</a:t>
            </a:r>
          </a:p>
          <a:p>
            <a:pPr lvl="2" eaLnBrk="1" hangingPunct="1"/>
            <a:r>
              <a:rPr lang="en-US" altLang="en-US" sz="3968"/>
              <a:t>Orientation</a:t>
            </a:r>
          </a:p>
          <a:p>
            <a:pPr lvl="2" eaLnBrk="1" hangingPunct="1"/>
            <a:r>
              <a:rPr lang="en-US" altLang="en-US" sz="3968"/>
              <a:t>Shape</a:t>
            </a:r>
          </a:p>
          <a:p>
            <a:pPr lvl="2" eaLnBrk="1" hangingPunct="1"/>
            <a:r>
              <a:rPr lang="en-US" altLang="en-US" sz="3968"/>
              <a:t>Material</a:t>
            </a:r>
            <a:endParaRPr lang="en-US" altLang="en-US"/>
          </a:p>
        </p:txBody>
      </p:sp>
    </p:spTree>
    <p:custDataLst>
      <p:tags r:id="rId1"/>
    </p:custData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384DCE27-865F-AA01-959A-0319B8E7C5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Fiber Factor - Length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3683D251-B1CF-CF2A-3C2D-B3294B4A26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Long Fibers </a:t>
            </a:r>
          </a:p>
          <a:p>
            <a:pPr lvl="1" eaLnBrk="1" hangingPunct="1"/>
            <a:r>
              <a:rPr lang="en-US" altLang="en-US"/>
              <a:t>Easy to orient</a:t>
            </a:r>
          </a:p>
          <a:p>
            <a:pPr lvl="1" eaLnBrk="1" hangingPunct="1"/>
            <a:r>
              <a:rPr lang="en-US" altLang="en-US"/>
              <a:t>Easy to process</a:t>
            </a:r>
          </a:p>
          <a:p>
            <a:pPr lvl="1" eaLnBrk="1" hangingPunct="1"/>
            <a:r>
              <a:rPr lang="en-US" altLang="en-US"/>
              <a:t>Higher impact resistance</a:t>
            </a:r>
          </a:p>
          <a:p>
            <a:pPr lvl="1" eaLnBrk="1" hangingPunct="1"/>
            <a:r>
              <a:rPr lang="en-US" altLang="en-US"/>
              <a:t>Dimensional stability</a:t>
            </a:r>
          </a:p>
          <a:p>
            <a:pPr eaLnBrk="1" hangingPunct="1"/>
            <a:r>
              <a:rPr lang="en-US" altLang="en-US"/>
              <a:t>Short Fibers</a:t>
            </a:r>
          </a:p>
          <a:p>
            <a:pPr lvl="1" eaLnBrk="1" hangingPunct="1"/>
            <a:r>
              <a:rPr lang="en-US" altLang="en-US"/>
              <a:t>Low Cost</a:t>
            </a:r>
          </a:p>
          <a:p>
            <a:pPr lvl="1" eaLnBrk="1" hangingPunct="1"/>
            <a:r>
              <a:rPr lang="en-US" altLang="en-US"/>
              <a:t>Fast cycle time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026">
            <a:extLst>
              <a:ext uri="{FF2B5EF4-FFF2-40B4-BE49-F238E27FC236}">
                <a16:creationId xmlns:a16="http://schemas.microsoft.com/office/drawing/2014/main" id="{BC9AD648-D2AF-62C9-6615-2998DA3CEE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Fiber Factor - Orientation</a:t>
            </a:r>
          </a:p>
        </p:txBody>
      </p:sp>
      <p:sp>
        <p:nvSpPr>
          <p:cNvPr id="71683" name="Rectangle 1027">
            <a:extLst>
              <a:ext uri="{FF2B5EF4-FFF2-40B4-BE49-F238E27FC236}">
                <a16:creationId xmlns:a16="http://schemas.microsoft.com/office/drawing/2014/main" id="{FD61FB2A-D9B8-494B-3600-26E2C04408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One direction orientation</a:t>
            </a:r>
          </a:p>
          <a:p>
            <a:pPr lvl="1" eaLnBrk="1" hangingPunct="1"/>
            <a:r>
              <a:rPr lang="en-US" altLang="en-US"/>
              <a:t>High stiffness and strength in that direction</a:t>
            </a:r>
          </a:p>
          <a:p>
            <a:pPr lvl="1" eaLnBrk="1" hangingPunct="1"/>
            <a:r>
              <a:rPr lang="en-US" altLang="en-US"/>
              <a:t>Low stiffness and strength in other directions</a:t>
            </a:r>
          </a:p>
          <a:p>
            <a:pPr lvl="1" eaLnBrk="1" hangingPunct="1"/>
            <a:endParaRPr lang="en-US" altLang="en-US"/>
          </a:p>
          <a:p>
            <a:pPr eaLnBrk="1" hangingPunct="1"/>
            <a:r>
              <a:rPr lang="en-US" altLang="en-US"/>
              <a:t>Multi-direction orientation</a:t>
            </a:r>
          </a:p>
          <a:p>
            <a:pPr lvl="1" eaLnBrk="1" hangingPunct="1"/>
            <a:r>
              <a:rPr lang="en-US" altLang="en-US"/>
              <a:t>Less stiffness but more direction independent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026">
            <a:extLst>
              <a:ext uri="{FF2B5EF4-FFF2-40B4-BE49-F238E27FC236}">
                <a16:creationId xmlns:a16="http://schemas.microsoft.com/office/drawing/2014/main" id="{369B161B-9F2F-EE90-26DA-485CDE620B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Fiber Factor - Shape</a:t>
            </a:r>
          </a:p>
        </p:txBody>
      </p:sp>
      <p:sp>
        <p:nvSpPr>
          <p:cNvPr id="73731" name="Rectangle 1027">
            <a:extLst>
              <a:ext uri="{FF2B5EF4-FFF2-40B4-BE49-F238E27FC236}">
                <a16:creationId xmlns:a16="http://schemas.microsoft.com/office/drawing/2014/main" id="{8F83CB46-045F-0F07-5999-8B4F9CBEAE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Most common shape is circular</a:t>
            </a:r>
          </a:p>
          <a:p>
            <a:pPr eaLnBrk="1" hangingPunct="1"/>
            <a:r>
              <a:rPr lang="en-US" altLang="en-US"/>
              <a:t>Hexagon and square shapes give high packing factors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7F85A1FF-887A-47D4-7413-5B7A0CCEAD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Fiber Factor - Material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DE439D5D-A4DD-DFFB-E5B6-038D0BBEE8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Graphite and aramids have high strength and stiffness</a:t>
            </a:r>
          </a:p>
          <a:p>
            <a:pPr eaLnBrk="1" hangingPunct="1"/>
            <a:r>
              <a:rPr lang="en-US" altLang="en-US"/>
              <a:t>Glass has low stiffness but cost less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A853CED1-1B8C-AC55-43E9-0842B2A139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507" y="503978"/>
            <a:ext cx="9071610" cy="908212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Matrix Factors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E715113A-E73A-6BF0-BCDD-EDA9FBCB82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6514" y="1511935"/>
            <a:ext cx="9743581" cy="5459765"/>
          </a:xfrm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968" b="1"/>
              <a:t>What are the matrix factors which contribute to the mechanical performance of composites?</a:t>
            </a:r>
            <a:endParaRPr lang="en-US" altLang="en-US" b="1"/>
          </a:p>
          <a:p>
            <a:pPr lvl="1" eaLnBrk="1" hangingPunct="1"/>
            <a:r>
              <a:rPr lang="en-US" altLang="en-US" sz="3527"/>
              <a:t>Binds fibers together</a:t>
            </a:r>
          </a:p>
          <a:p>
            <a:pPr lvl="1" eaLnBrk="1" hangingPunct="1"/>
            <a:r>
              <a:rPr lang="en-US" altLang="en-US" sz="3527"/>
              <a:t>Protects fibers from environment</a:t>
            </a:r>
          </a:p>
          <a:p>
            <a:pPr lvl="1" eaLnBrk="1" hangingPunct="1"/>
            <a:r>
              <a:rPr lang="en-US" altLang="en-US" sz="3527"/>
              <a:t>Shielding from damage due to handling</a:t>
            </a:r>
          </a:p>
          <a:p>
            <a:pPr lvl="1" eaLnBrk="1" hangingPunct="1"/>
            <a:r>
              <a:rPr lang="en-US" altLang="en-US" sz="3527"/>
              <a:t>Distributing the load to fibers.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FB1C78AB-8A52-4998-9CF9-E652A4BE1B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Factors Other Than </a:t>
            </a:r>
            <a:br>
              <a:rPr lang="en-US" altLang="en-US"/>
            </a:br>
            <a:r>
              <a:rPr lang="en-US" altLang="en-US"/>
              <a:t>Fiber and Matrix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4FA2B628-2F8C-8DC1-E353-6CE6032EA9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Fiber-matrix interface </a:t>
            </a:r>
          </a:p>
          <a:p>
            <a:pPr lvl="1" eaLnBrk="1" hangingPunct="1"/>
            <a:r>
              <a:rPr lang="en-US" altLang="en-US"/>
              <a:t>Chemical bonding</a:t>
            </a:r>
          </a:p>
          <a:p>
            <a:pPr lvl="1" eaLnBrk="1" hangingPunct="1"/>
            <a:r>
              <a:rPr lang="en-US" altLang="en-US"/>
              <a:t>Mechanical bonding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BBB6A5C5-9F65-7FEA-12BA-76430EA1F3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Fiber Types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FE098399-F64E-19DD-B8E5-9BD92594E5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968"/>
              <a:t>Glass Fiber (first synthetic fiber)</a:t>
            </a:r>
          </a:p>
          <a:p>
            <a:pPr eaLnBrk="1" hangingPunct="1"/>
            <a:r>
              <a:rPr lang="en-US" altLang="en-US" sz="3968"/>
              <a:t>Boron (first advanced fiber)</a:t>
            </a:r>
          </a:p>
          <a:p>
            <a:pPr eaLnBrk="1" hangingPunct="1"/>
            <a:r>
              <a:rPr lang="en-US" altLang="en-US" sz="3968"/>
              <a:t>Carbon</a:t>
            </a:r>
          </a:p>
          <a:p>
            <a:pPr eaLnBrk="1" hangingPunct="1"/>
            <a:r>
              <a:rPr lang="en-US" altLang="en-US" sz="3968"/>
              <a:t>Silicon Carbide</a:t>
            </a:r>
            <a:r>
              <a:rPr lang="en-US" altLang="en-US"/>
              <a:t> 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F2FE8A83-4A49-0ADD-9AD2-8BED9AD4D2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Types of Matrices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341F7EFA-CADD-504F-6924-FDB170F19C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968"/>
              <a:t>Polymers</a:t>
            </a:r>
          </a:p>
          <a:p>
            <a:pPr eaLnBrk="1" hangingPunct="1"/>
            <a:r>
              <a:rPr lang="en-US" altLang="en-US" sz="3968"/>
              <a:t>Metals</a:t>
            </a:r>
          </a:p>
          <a:p>
            <a:pPr eaLnBrk="1" hangingPunct="1"/>
            <a:r>
              <a:rPr lang="en-US" altLang="en-US" sz="3968"/>
              <a:t>Ceramics</a:t>
            </a:r>
            <a:endParaRPr lang="en-US" altLang="en-US"/>
          </a:p>
        </p:txBody>
      </p:sp>
    </p:spTree>
    <p:custDataLst>
      <p:tags r:id="rId1"/>
    </p:custData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4D57D50D-F96F-4092-9560-7C11ACFE96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507" y="503978"/>
            <a:ext cx="9071610" cy="1007957"/>
          </a:xfrm>
        </p:spPr>
        <p:txBody>
          <a:bodyPr/>
          <a:lstStyle/>
          <a:p>
            <a:pPr eaLnBrk="1" hangingPunct="1"/>
            <a:r>
              <a:rPr lang="en-US" altLang="en-US"/>
              <a:t>Polymer Matrix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403AD1CD-354E-826F-FF8D-07E0D4FCAD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6496" y="2183906"/>
            <a:ext cx="8567632" cy="3897083"/>
          </a:xfrm>
        </p:spPr>
        <p:txBody>
          <a:bodyPr/>
          <a:lstStyle/>
          <a:p>
            <a:pPr eaLnBrk="1" hangingPunct="1"/>
            <a:r>
              <a:rPr lang="en-US" altLang="en-US"/>
              <a:t>Thermosets</a:t>
            </a:r>
          </a:p>
          <a:p>
            <a:pPr lvl="1" eaLnBrk="1" hangingPunct="1"/>
            <a:r>
              <a:rPr lang="en-US" altLang="en-US"/>
              <a:t>polyester</a:t>
            </a:r>
          </a:p>
          <a:p>
            <a:pPr lvl="1" eaLnBrk="1" hangingPunct="1"/>
            <a:r>
              <a:rPr lang="en-US" altLang="en-US"/>
              <a:t>epoxy</a:t>
            </a:r>
          </a:p>
          <a:p>
            <a:pPr lvl="1" eaLnBrk="1" hangingPunct="1"/>
            <a:r>
              <a:rPr lang="en-US" altLang="en-US"/>
              <a:t>polymide</a:t>
            </a:r>
          </a:p>
          <a:p>
            <a:pPr eaLnBrk="1" hangingPunct="1"/>
            <a:r>
              <a:rPr lang="en-US" altLang="en-US"/>
              <a:t>Thermoplastics</a:t>
            </a:r>
          </a:p>
          <a:p>
            <a:pPr lvl="1" eaLnBrk="1" hangingPunct="1"/>
            <a:r>
              <a:rPr lang="en-US" altLang="en-US"/>
              <a:t>polypropylene</a:t>
            </a:r>
          </a:p>
          <a:p>
            <a:pPr lvl="1" eaLnBrk="1" hangingPunct="1"/>
            <a:r>
              <a:rPr lang="en-US" altLang="en-US"/>
              <a:t>polyvinyl chloride</a:t>
            </a:r>
          </a:p>
          <a:p>
            <a:pPr lvl="1" eaLnBrk="1" hangingPunct="1"/>
            <a:r>
              <a:rPr lang="en-US" altLang="en-US"/>
              <a:t>nylon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AED54AE8-DC95-C47E-5171-B78746FCF1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Metal Matrix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FE6F46A7-5559-1EE6-5A00-4BDBDE22B0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Aluminum</a:t>
            </a:r>
          </a:p>
          <a:p>
            <a:pPr eaLnBrk="1" hangingPunct="1"/>
            <a:r>
              <a:rPr lang="en-US" altLang="en-US"/>
              <a:t>Titanium</a:t>
            </a:r>
          </a:p>
          <a:p>
            <a:pPr eaLnBrk="1" hangingPunct="1"/>
            <a:r>
              <a:rPr lang="en-US" altLang="en-US"/>
              <a:t>Copper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A82F5194-727B-EB1E-D820-F73542D609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Ceramic Matrix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38B892BF-6F43-8EDE-8B1E-55DA580A88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Carbon</a:t>
            </a:r>
          </a:p>
          <a:p>
            <a:pPr eaLnBrk="1" hangingPunct="1"/>
            <a:r>
              <a:rPr lang="en-US" altLang="en-US"/>
              <a:t>Silicon Carbide</a:t>
            </a:r>
          </a:p>
          <a:p>
            <a:pPr eaLnBrk="1" hangingPunct="1"/>
            <a:r>
              <a:rPr lang="en-US" altLang="en-US"/>
              <a:t>Calcium AluminoSilicate</a:t>
            </a:r>
          </a:p>
          <a:p>
            <a:pPr eaLnBrk="1" hangingPunct="1"/>
            <a:r>
              <a:rPr lang="en-US" altLang="en-US"/>
              <a:t>Lithium AluminoSilicate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862B4F49-16B8-C14A-79B2-82A509CD8B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9" y="419981"/>
            <a:ext cx="10079567" cy="1259946"/>
          </a:xfrm>
        </p:spPr>
        <p:txBody>
          <a:bodyPr/>
          <a:lstStyle/>
          <a:p>
            <a:pPr eaLnBrk="1" hangingPunct="1"/>
            <a:r>
              <a:rPr lang="en-US" altLang="en-US"/>
              <a:t>Why do fibers have thin diameter?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91E62282-4572-0067-1992-9D88DADE79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Less flaws</a:t>
            </a:r>
          </a:p>
          <a:p>
            <a:pPr eaLnBrk="1" hangingPunct="1"/>
            <a:r>
              <a:rPr lang="en-US" altLang="en-US"/>
              <a:t>More toughness and ductility</a:t>
            </a:r>
          </a:p>
          <a:p>
            <a:pPr eaLnBrk="1" hangingPunct="1"/>
            <a:r>
              <a:rPr lang="en-US" altLang="en-US"/>
              <a:t>Higher flexibility</a:t>
            </a:r>
          </a:p>
        </p:txBody>
      </p:sp>
      <p:sp>
        <p:nvSpPr>
          <p:cNvPr id="92164" name="Rectangle 4">
            <a:extLst>
              <a:ext uri="{FF2B5EF4-FFF2-40B4-BE49-F238E27FC236}">
                <a16:creationId xmlns:a16="http://schemas.microsoft.com/office/drawing/2014/main" id="{AD4B01E8-1472-F247-DE12-4DDBF8430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511" y="4871790"/>
            <a:ext cx="6131736" cy="167993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984">
              <a:latin typeface="Arial" panose="020B0604020202020204" pitchFamily="34" charset="0"/>
            </a:endParaRPr>
          </a:p>
        </p:txBody>
      </p:sp>
      <p:sp>
        <p:nvSpPr>
          <p:cNvPr id="92165" name="Rectangle 5">
            <a:extLst>
              <a:ext uri="{FF2B5EF4-FFF2-40B4-BE49-F238E27FC236}">
                <a16:creationId xmlns:a16="http://schemas.microsoft.com/office/drawing/2014/main" id="{46AFC9A2-BA67-2382-4957-7F05A0E7E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511" y="5795750"/>
            <a:ext cx="6131736" cy="92396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984">
              <a:latin typeface="Arial" panose="020B0604020202020204" pitchFamily="34" charset="0"/>
            </a:endParaRPr>
          </a:p>
        </p:txBody>
      </p:sp>
      <p:sp>
        <p:nvSpPr>
          <p:cNvPr id="92166" name="Text Box 6">
            <a:extLst>
              <a:ext uri="{FF2B5EF4-FFF2-40B4-BE49-F238E27FC236}">
                <a16:creationId xmlns:a16="http://schemas.microsoft.com/office/drawing/2014/main" id="{DD508FC2-65FA-7358-FAE5-0C2BB17E22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0240" y="4703797"/>
            <a:ext cx="1847921" cy="49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646" b="1">
                <a:latin typeface="Times New Roman" panose="02020603050405020304" pitchFamily="18" charset="0"/>
              </a:rPr>
              <a:t>Thin Fiber</a:t>
            </a:r>
          </a:p>
        </p:txBody>
      </p:sp>
      <p:sp>
        <p:nvSpPr>
          <p:cNvPr id="92167" name="Text Box 7">
            <a:extLst>
              <a:ext uri="{FF2B5EF4-FFF2-40B4-BE49-F238E27FC236}">
                <a16:creationId xmlns:a16="http://schemas.microsoft.com/office/drawing/2014/main" id="{F3FFAAD9-8E98-26E2-E62F-B8410F3DE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6243" y="6215732"/>
            <a:ext cx="2183906" cy="49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646" b="1">
                <a:latin typeface="Times New Roman" panose="02020603050405020304" pitchFamily="18" charset="0"/>
              </a:rPr>
              <a:t>Thick Fiber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944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944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944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56F59CDB-DE95-D854-9C7F-223EEE9206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Less Flaws</a:t>
            </a:r>
          </a:p>
        </p:txBody>
      </p:sp>
      <p:graphicFrame>
        <p:nvGraphicFramePr>
          <p:cNvPr id="94211" name="Object 4">
            <a:extLst>
              <a:ext uri="{FF2B5EF4-FFF2-40B4-BE49-F238E27FC236}">
                <a16:creationId xmlns:a16="http://schemas.microsoft.com/office/drawing/2014/main" id="{9A8D78F9-0D51-F7C9-4B92-06346C323F71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604417" y="2238154"/>
          <a:ext cx="5543762" cy="4751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3333750" imgH="2857398" progId="Excel.Chart.8">
                  <p:embed/>
                </p:oleObj>
              </mc:Choice>
              <mc:Fallback>
                <p:oleObj name="Chart" r:id="rId4" imgW="3333750" imgH="2857398" progId="Excel.Chart.8">
                  <p:embed/>
                  <p:pic>
                    <p:nvPicPr>
                      <p:cNvPr id="94211" name="Object 4">
                        <a:extLst>
                          <a:ext uri="{FF2B5EF4-FFF2-40B4-BE49-F238E27FC236}">
                            <a16:creationId xmlns:a16="http://schemas.microsoft.com/office/drawing/2014/main" id="{9A8D78F9-0D51-F7C9-4B92-06346C323F7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4417" y="2238154"/>
                        <a:ext cx="5543762" cy="4751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74ABECC5-8B18-2988-501A-B32180D34F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More Toughness and Ductility</a:t>
            </a: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AFE2C48B-B47A-094F-3467-6D9593E981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4507" y="2099909"/>
            <a:ext cx="9239603" cy="4871791"/>
          </a:xfrm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Fiber-matrix interface area is inversely proportional to the diameter of the fibers</a:t>
            </a:r>
          </a:p>
          <a:p>
            <a:pPr eaLnBrk="1" hangingPunct="1"/>
            <a:r>
              <a:rPr lang="en-US" altLang="en-US"/>
              <a:t>Higher surface area of fiber-matrix interface results in higher ductility and toughness, and better transfer of loads.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		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</p:spTree>
    <p:custDataLst>
      <p:tags r:id="rId1"/>
    </p:custData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FAD6F92A-7236-F4A4-AABD-6C96494694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More Flexibility</a:t>
            </a:r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D93E1554-76C0-97A7-37DC-577196C74A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Flexibility is proportional to inverse of</a:t>
            </a:r>
          </a:p>
          <a:p>
            <a:pPr lvl="2" eaLnBrk="1" hangingPunct="1"/>
            <a:r>
              <a:rPr lang="en-US" altLang="en-US"/>
              <a:t>Young’s modulus</a:t>
            </a:r>
          </a:p>
          <a:p>
            <a:pPr lvl="2" eaLnBrk="1" hangingPunct="1"/>
            <a:r>
              <a:rPr lang="en-US" altLang="en-US"/>
              <a:t>Fourth power of diameter</a:t>
            </a:r>
          </a:p>
          <a:p>
            <a:pPr eaLnBrk="1" hangingPunct="1"/>
            <a:r>
              <a:rPr lang="en-US" altLang="en-US"/>
              <a:t>Thinner fibers hence have a higher flexibility and are easy to handle in manufacturing.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/>
              <a:t> 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>
            <a:extLst>
              <a:ext uri="{FF2B5EF4-FFF2-40B4-BE49-F238E27FC236}">
                <a16:creationId xmlns:a16="http://schemas.microsoft.com/office/drawing/2014/main" id="{76107BD7-34A9-3F31-50C3-137C22032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503" y="3359855"/>
            <a:ext cx="9071610" cy="1511935"/>
          </a:xfrm>
        </p:spPr>
        <p:txBody>
          <a:bodyPr/>
          <a:lstStyle/>
          <a:p>
            <a:r>
              <a:rPr lang="en-US" altLang="en-US" sz="8818"/>
              <a:t>END</a:t>
            </a:r>
          </a:p>
        </p:txBody>
      </p:sp>
    </p:spTree>
    <p:custDataLst>
      <p:tags r:id="rId1"/>
    </p:custDataLst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9DAA77D3-DE15-CFE1-DC4F-69A7B06DA9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Fibrous Composites</a:t>
            </a:r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86576FEF-8268-8E82-0E3D-D64AAC42DC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Generally there are two phases</a:t>
            </a:r>
          </a:p>
          <a:p>
            <a:pPr lvl="1" eaLnBrk="1" hangingPunct="1"/>
            <a:r>
              <a:rPr lang="en-US" altLang="en-US"/>
              <a:t>Fiber as a reinforcement</a:t>
            </a:r>
          </a:p>
          <a:p>
            <a:pPr lvl="1" eaLnBrk="1" hangingPunct="1"/>
            <a:r>
              <a:rPr lang="en-US" altLang="en-US"/>
              <a:t>Matrix as a binder</a:t>
            </a:r>
          </a:p>
        </p:txBody>
      </p:sp>
      <p:pic>
        <p:nvPicPr>
          <p:cNvPr id="102404" name="Picture 4" descr="fibermatrix">
            <a:extLst>
              <a:ext uri="{FF2B5EF4-FFF2-40B4-BE49-F238E27FC236}">
                <a16:creationId xmlns:a16="http://schemas.microsoft.com/office/drawing/2014/main" id="{C37C549B-1B76-4C22-ACC6-65B7ED2C6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85" y="4703797"/>
            <a:ext cx="8315643" cy="209991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A7A26153-67AA-94CD-FBB9-3C121A6A63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Historical Perspective</a:t>
            </a:r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F54C7613-022D-7E22-24C8-89DF2065AC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4000 B.C. Fibrous composites were used in Egypt in making laminated writing materials</a:t>
            </a:r>
          </a:p>
          <a:p>
            <a:pPr eaLnBrk="1" hangingPunct="1"/>
            <a:r>
              <a:rPr lang="en-US" altLang="en-US"/>
              <a:t>1300 BC: Reference to Book of Exodus</a:t>
            </a:r>
          </a:p>
          <a:p>
            <a:pPr eaLnBrk="1" hangingPunct="1"/>
            <a:r>
              <a:rPr lang="en-US" altLang="en-US"/>
              <a:t>1700 AD: French Scientist, Reumer talked about potential of glass fibers</a:t>
            </a:r>
          </a:p>
        </p:txBody>
      </p:sp>
    </p:spTree>
    <p:custDataLst>
      <p:tags r:id="rId1"/>
    </p:custDataLst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328C626D-8D73-4170-AB09-9BD6A0C5AF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Historical Perspectives </a:t>
            </a:r>
            <a:r>
              <a:rPr lang="en-US" altLang="en-US" sz="2205"/>
              <a:t>(continued)</a:t>
            </a:r>
            <a:endParaRPr lang="en-US" altLang="en-US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1B615110-4D6C-E430-7318-6B8DEAB6AE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1939: Glass fiber manufactured commercially for high temperature electrical applications</a:t>
            </a:r>
          </a:p>
          <a:p>
            <a:pPr eaLnBrk="1" hangingPunct="1"/>
            <a:r>
              <a:rPr lang="en-US" altLang="en-US"/>
              <a:t>1950s: Boron and carbon fibers were produced to make ropes.</a:t>
            </a:r>
          </a:p>
          <a:p>
            <a:pPr eaLnBrk="1" hangingPunct="1"/>
            <a:r>
              <a:rPr lang="en-US" altLang="en-US"/>
              <a:t>1960s: Matrix added to make polymeric matrix composites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944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944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944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E53425DB-6CCB-E876-9D31-7823F22615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Historical Perspectives </a:t>
            </a:r>
            <a:r>
              <a:rPr lang="en-US" altLang="en-US" sz="1984"/>
              <a:t>(continued)</a:t>
            </a:r>
            <a:endParaRPr lang="en-US" altLang="en-U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379923CE-5067-0E8F-942E-3D647E0998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4507" y="2519891"/>
            <a:ext cx="9323599" cy="5039783"/>
          </a:xfrm>
        </p:spPr>
        <p:txBody>
          <a:bodyPr/>
          <a:lstStyle/>
          <a:p>
            <a:pPr eaLnBrk="1" hangingPunct="1"/>
            <a:r>
              <a:rPr lang="en-US" altLang="en-US"/>
              <a:t>1970s: Cold war forces development of  metal matrix composites for military aircrafts and missile guidance systems</a:t>
            </a:r>
          </a:p>
          <a:p>
            <a:pPr eaLnBrk="1" hangingPunct="1"/>
            <a:r>
              <a:rPr lang="en-US" altLang="en-US"/>
              <a:t>1990s: High temperature ceramic matrix composites are being aggressively researched for use in next generation aircraft engines and power plant turbines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944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944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879F92A0-BEDE-58BF-CA0D-7FEACFC85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Shipments of Composites</a:t>
            </a:r>
          </a:p>
        </p:txBody>
      </p:sp>
      <p:graphicFrame>
        <p:nvGraphicFramePr>
          <p:cNvPr id="110595" name="Object 0">
            <a:extLst>
              <a:ext uri="{FF2B5EF4-FFF2-40B4-BE49-F238E27FC236}">
                <a16:creationId xmlns:a16="http://schemas.microsoft.com/office/drawing/2014/main" id="{90057AA3-FEEE-4B89-79BE-B121574DEDE8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520421" y="2183906"/>
          <a:ext cx="5640008" cy="42838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5943600" imgH="4514698" progId="Excel.Chart.8">
                  <p:embed/>
                </p:oleObj>
              </mc:Choice>
              <mc:Fallback>
                <p:oleObj name="Chart" r:id="rId4" imgW="5943600" imgH="4514698" progId="Excel.Chart.8">
                  <p:embed/>
                  <p:pic>
                    <p:nvPicPr>
                      <p:cNvPr id="110595" name="Object 0">
                        <a:extLst>
                          <a:ext uri="{FF2B5EF4-FFF2-40B4-BE49-F238E27FC236}">
                            <a16:creationId xmlns:a16="http://schemas.microsoft.com/office/drawing/2014/main" id="{90057AA3-FEEE-4B89-79BE-B121574DED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0421" y="2183906"/>
                        <a:ext cx="5640008" cy="42838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CD992F88-49B6-E4F2-3B12-A4FB6C8D71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507" y="706969"/>
            <a:ext cx="9071610" cy="804965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World Market of Composites</a:t>
            </a:r>
          </a:p>
        </p:txBody>
      </p:sp>
      <p:pic>
        <p:nvPicPr>
          <p:cNvPr id="112643" name="Picture 3">
            <a:extLst>
              <a:ext uri="{FF2B5EF4-FFF2-40B4-BE49-F238E27FC236}">
                <a16:creationId xmlns:a16="http://schemas.microsoft.com/office/drawing/2014/main" id="{499B654E-550A-D214-14BE-CA1FBF489C64}"/>
              </a:ext>
            </a:extLst>
          </p:cNvPr>
          <p:cNvPicPr>
            <a:picLocks noGrp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6496" y="1511934"/>
            <a:ext cx="8987614" cy="5375769"/>
          </a:xfrm>
          <a:solidFill>
            <a:schemeClr val="tx1"/>
          </a:solidFill>
        </p:spPr>
      </p:pic>
    </p:spTree>
    <p:custDataLst>
      <p:tags r:id="rId1"/>
    </p:custData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8587BA11-3BAA-7E7B-839A-B727122607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Advantages of Composites	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7208BE90-B5D9-8242-244F-BB8FB36315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Specific Strength and Stiffness</a:t>
            </a:r>
          </a:p>
          <a:p>
            <a:pPr eaLnBrk="1" hangingPunct="1"/>
            <a:r>
              <a:rPr lang="en-US" altLang="en-US"/>
              <a:t>Tailored Design</a:t>
            </a:r>
          </a:p>
          <a:p>
            <a:pPr eaLnBrk="1" hangingPunct="1"/>
            <a:r>
              <a:rPr lang="en-US" altLang="en-US"/>
              <a:t>Fatigue Life</a:t>
            </a:r>
          </a:p>
          <a:p>
            <a:pPr eaLnBrk="1" hangingPunct="1"/>
            <a:r>
              <a:rPr lang="en-US" altLang="en-US"/>
              <a:t>Dimensional Stability</a:t>
            </a:r>
          </a:p>
          <a:p>
            <a:pPr eaLnBrk="1" hangingPunct="1"/>
            <a:r>
              <a:rPr lang="en-US" altLang="en-US"/>
              <a:t>Corrosion Resistance</a:t>
            </a:r>
          </a:p>
          <a:p>
            <a:pPr eaLnBrk="1" hangingPunct="1"/>
            <a:r>
              <a:rPr lang="en-US" altLang="en-US"/>
              <a:t>Cost-Effective Fabrication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2F26A3CB-3A89-85BB-C2AD-0439E7CFEF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Drawbacks of Composites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BE9203C3-8C66-6665-970A-322D66F12B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6496" y="2267902"/>
            <a:ext cx="9323599" cy="4535805"/>
          </a:xfrm>
        </p:spPr>
        <p:txBody>
          <a:bodyPr/>
          <a:lstStyle/>
          <a:p>
            <a:pPr eaLnBrk="1" hangingPunct="1"/>
            <a:r>
              <a:rPr lang="en-US" altLang="en-US"/>
              <a:t>High cost of fabrication of composites</a:t>
            </a:r>
          </a:p>
          <a:p>
            <a:pPr eaLnBrk="1" hangingPunct="1"/>
            <a:r>
              <a:rPr lang="en-US" altLang="en-US"/>
              <a:t>Complex mechanical characterization</a:t>
            </a:r>
          </a:p>
          <a:p>
            <a:pPr eaLnBrk="1" hangingPunct="1"/>
            <a:r>
              <a:rPr lang="en-US" altLang="en-US"/>
              <a:t>Complicated repair of composite structures</a:t>
            </a:r>
          </a:p>
          <a:p>
            <a:pPr eaLnBrk="1" hangingPunct="1"/>
            <a:r>
              <a:rPr lang="en-US" altLang="en-US"/>
              <a:t>High combination of all required properties may not be available</a:t>
            </a:r>
            <a:endParaRPr lang="en-US" altLang="en-US" sz="4409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944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944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944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944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>
            <a:extLst>
              <a:ext uri="{FF2B5EF4-FFF2-40B4-BE49-F238E27FC236}">
                <a16:creationId xmlns:a16="http://schemas.microsoft.com/office/drawing/2014/main" id="{09188265-4A1F-E64D-9DB9-AC1ABC48D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18787" name="Content Placeholder 2">
            <a:extLst>
              <a:ext uri="{FF2B5EF4-FFF2-40B4-BE49-F238E27FC236}">
                <a16:creationId xmlns:a16="http://schemas.microsoft.com/office/drawing/2014/main" id="{598520C4-72DF-91C8-9DE3-77262D73B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507" y="3107866"/>
            <a:ext cx="9071610" cy="4283816"/>
          </a:xfrm>
        </p:spPr>
        <p:txBody>
          <a:bodyPr/>
          <a:lstStyle/>
          <a:p>
            <a:pPr algn="ctr"/>
            <a:r>
              <a:rPr lang="en-US" altLang="en-US" sz="7937" b="1"/>
              <a:t>END</a:t>
            </a:r>
          </a:p>
        </p:txBody>
      </p:sp>
    </p:spTree>
  </p:cSld>
  <p:clrMapOvr>
    <a:masterClrMapping/>
  </p:clrMapOvr>
  <p:transition spd="slow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A4D46CF7-CAA6-40EE-65B0-23CC7CA12B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6496" y="544227"/>
            <a:ext cx="8567632" cy="1109452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Composites vs. Metals</a:t>
            </a:r>
          </a:p>
        </p:txBody>
      </p:sp>
      <p:pic>
        <p:nvPicPr>
          <p:cNvPr id="120835" name="Picture 3">
            <a:extLst>
              <a:ext uri="{FF2B5EF4-FFF2-40B4-BE49-F238E27FC236}">
                <a16:creationId xmlns:a16="http://schemas.microsoft.com/office/drawing/2014/main" id="{58581E33-7298-5836-F2DB-C7669906E795}"/>
              </a:ext>
            </a:extLst>
          </p:cNvPr>
          <p:cNvPicPr>
            <a:picLocks noGrp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6496" y="1511934"/>
            <a:ext cx="8567632" cy="5123780"/>
          </a:xfrm>
          <a:noFill/>
        </p:spPr>
      </p:pic>
    </p:spTree>
    <p:custDataLst>
      <p:tags r:id="rId1"/>
    </p:custData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646D85AA-C1AF-95DC-CDE4-C8F3CBBAC7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Composites vs. Metals</a:t>
            </a:r>
          </a:p>
        </p:txBody>
      </p:sp>
      <p:pic>
        <p:nvPicPr>
          <p:cNvPr id="122883" name="Picture 3">
            <a:extLst>
              <a:ext uri="{FF2B5EF4-FFF2-40B4-BE49-F238E27FC236}">
                <a16:creationId xmlns:a16="http://schemas.microsoft.com/office/drawing/2014/main" id="{A1B3F7E5-DED4-496B-B155-84A6ECEC6A32}"/>
              </a:ext>
            </a:extLst>
          </p:cNvPr>
          <p:cNvPicPr>
            <a:picLocks noGrp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1507" y="2183906"/>
            <a:ext cx="4411561" cy="4268067"/>
          </a:xfrm>
          <a:noFill/>
          <a:ln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22884" name="Rectangle 4">
            <a:extLst>
              <a:ext uri="{FF2B5EF4-FFF2-40B4-BE49-F238E27FC236}">
                <a16:creationId xmlns:a16="http://schemas.microsoft.com/office/drawing/2014/main" id="{BC8B55F4-096E-78F2-21EB-C6AD0797292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124308" y="3191862"/>
            <a:ext cx="4444809" cy="1679928"/>
          </a:xfrm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086"/>
              <a:t>Comparison based on six primary material selection parameters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F3C5D4E-6711-5D5F-1674-E8974F14C5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2042" y="335986"/>
            <a:ext cx="8591283" cy="848714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satMod val="150000"/>
                  </a:schemeClr>
                </a:solidFill>
              </a:rPr>
              <a:t>Design Parameters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B1303DEA-BA48-DA91-08A0-1084BC0091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/>
              <a:t>Torque Resistance.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Should carry load without failure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/>
          </a:p>
          <a:p>
            <a:pPr>
              <a:lnSpc>
                <a:spcPct val="80000"/>
              </a:lnSpc>
            </a:pPr>
            <a:r>
              <a:rPr lang="en-US" altLang="en-US"/>
              <a:t>Not rotate close to natural frequency.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Need high natural frequency otherwise whirling may take place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/>
          </a:p>
          <a:p>
            <a:pPr>
              <a:lnSpc>
                <a:spcPct val="80000"/>
              </a:lnSpc>
            </a:pPr>
            <a:r>
              <a:rPr lang="en-US" altLang="en-US"/>
              <a:t>Buckling Resistance.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May buckle before failing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1da4b07e-f3c4-4ade-9099-0e0de689738f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601</TotalTime>
  <Words>1238</Words>
  <Application>Microsoft Office PowerPoint</Application>
  <PresentationFormat>Custom</PresentationFormat>
  <Paragraphs>267</Paragraphs>
  <Slides>60</Slides>
  <Notes>60</Notes>
  <HiddenSlides>0</HiddenSlides>
  <MMClips>0</MMClips>
  <ScaleCrop>false</ScaleCrop>
  <HeadingPairs>
    <vt:vector size="10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60</vt:i4>
      </vt:variant>
    </vt:vector>
  </HeadingPairs>
  <TitlesOfParts>
    <vt:vector size="73" baseType="lpstr">
      <vt:lpstr>Arial</vt:lpstr>
      <vt:lpstr>Corbel</vt:lpstr>
      <vt:lpstr>Tahoma</vt:lpstr>
      <vt:lpstr>Times New Roman</vt:lpstr>
      <vt:lpstr>Wingdings</vt:lpstr>
      <vt:lpstr>Wingdings 2</vt:lpstr>
      <vt:lpstr>Wingdings 3</vt:lpstr>
      <vt:lpstr>Module</vt:lpstr>
      <vt:lpstr>file:///\\UStoreFiles.usf.edu\kaw\public_html\compositesOCW\ppts\Excel\COMP3.xls!fig%201.2!%5bCOMP3.xls%5dfig%201.2%20Chart%201</vt:lpstr>
      <vt:lpstr>Clip</vt:lpstr>
      <vt:lpstr>Equation</vt:lpstr>
      <vt:lpstr>Chart</vt:lpstr>
      <vt:lpstr>Document</vt:lpstr>
      <vt:lpstr>PowerPoint Presentation</vt:lpstr>
      <vt:lpstr>2007 Titus Racer X Exogrid</vt:lpstr>
      <vt:lpstr>The Full Page Ad for   2007 Titus Racer X Exogrid</vt:lpstr>
      <vt:lpstr>My wish</vt:lpstr>
      <vt:lpstr>What are you going to learn?</vt:lpstr>
      <vt:lpstr>What is a composite?</vt:lpstr>
      <vt:lpstr>PowerPoint Presentation</vt:lpstr>
      <vt:lpstr>Shift in Paradigm About Materials</vt:lpstr>
      <vt:lpstr>What is this paradigm shift in materials?</vt:lpstr>
      <vt:lpstr>From constituents to application</vt:lpstr>
      <vt:lpstr>Chapter 1 Introduction to Composite Materials</vt:lpstr>
      <vt:lpstr>Short Videos on Composite Materials</vt:lpstr>
      <vt:lpstr>Chapter 1: Objectives</vt:lpstr>
      <vt:lpstr>Chapter Objectives (continued)</vt:lpstr>
      <vt:lpstr>Chapter Objectives (continued)</vt:lpstr>
      <vt:lpstr>What is an advanced composite?</vt:lpstr>
      <vt:lpstr>Examples of Natural Composites</vt:lpstr>
      <vt:lpstr>Why composites over metals?</vt:lpstr>
      <vt:lpstr>Why Composites over Metals?</vt:lpstr>
      <vt:lpstr>Specific Strength vs. Year</vt:lpstr>
      <vt:lpstr>Table 1.1. Specific modulus and strength of typical fibers, composites and bulk metals</vt:lpstr>
      <vt:lpstr>Comparative Thermal Expansion Coefficients (μin/in/oF)</vt:lpstr>
      <vt:lpstr>Specific Strength vs Specific Modulus</vt:lpstr>
      <vt:lpstr>Other Mechanical Parameters</vt:lpstr>
      <vt:lpstr>Tailored Design</vt:lpstr>
      <vt:lpstr>Fatigue Life</vt:lpstr>
      <vt:lpstr>Dimensional Stability</vt:lpstr>
      <vt:lpstr>Corrosion Resistance</vt:lpstr>
      <vt:lpstr>What is most limiting factor in the use of composites in structures?</vt:lpstr>
      <vt:lpstr>Cost Considerations</vt:lpstr>
      <vt:lpstr>Factors in Cost Estimate</vt:lpstr>
      <vt:lpstr>Fiber Factors</vt:lpstr>
      <vt:lpstr>Fiber Factor - Length</vt:lpstr>
      <vt:lpstr>Fiber Factor - Orientation</vt:lpstr>
      <vt:lpstr>Fiber Factor - Shape</vt:lpstr>
      <vt:lpstr>Fiber Factor - Material</vt:lpstr>
      <vt:lpstr>Matrix Factors</vt:lpstr>
      <vt:lpstr>Factors Other Than  Fiber and Matrix</vt:lpstr>
      <vt:lpstr>Fiber Types</vt:lpstr>
      <vt:lpstr>Types of Matrices</vt:lpstr>
      <vt:lpstr>Polymer Matrix</vt:lpstr>
      <vt:lpstr>Metal Matrix</vt:lpstr>
      <vt:lpstr>Ceramic Matrix</vt:lpstr>
      <vt:lpstr>Why do fibers have thin diameter?</vt:lpstr>
      <vt:lpstr>Less Flaws</vt:lpstr>
      <vt:lpstr>More Toughness and Ductility</vt:lpstr>
      <vt:lpstr>More Flexibility</vt:lpstr>
      <vt:lpstr>END</vt:lpstr>
      <vt:lpstr>Fibrous Composites</vt:lpstr>
      <vt:lpstr>Historical Perspective</vt:lpstr>
      <vt:lpstr>Historical Perspectives (continued)</vt:lpstr>
      <vt:lpstr>Historical Perspectives (continued)</vt:lpstr>
      <vt:lpstr>Shipments of Composites</vt:lpstr>
      <vt:lpstr>World Market of Composites</vt:lpstr>
      <vt:lpstr>Advantages of Composites </vt:lpstr>
      <vt:lpstr>Drawbacks of Composites</vt:lpstr>
      <vt:lpstr>PowerPoint Presentation</vt:lpstr>
      <vt:lpstr>Composites vs. Metals</vt:lpstr>
      <vt:lpstr>Composites vs. Metals</vt:lpstr>
      <vt:lpstr>Design Parameters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  Chapter 2 Macromechanical Analysis of a Lamina (Part 1)</dc:title>
  <dc:creator>Amanda Maio</dc:creator>
  <cp:lastModifiedBy>Autar Kaw</cp:lastModifiedBy>
  <cp:revision>74</cp:revision>
  <cp:lastPrinted>2024-01-05T02:49:38Z</cp:lastPrinted>
  <dcterms:created xsi:type="dcterms:W3CDTF">2012-04-04T07:21:56Z</dcterms:created>
  <dcterms:modified xsi:type="dcterms:W3CDTF">2024-01-09T19:25:04Z</dcterms:modified>
</cp:coreProperties>
</file>