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319" r:id="rId2"/>
    <p:sldId id="369" r:id="rId3"/>
    <p:sldId id="269" r:id="rId4"/>
    <p:sldId id="279" r:id="rId5"/>
    <p:sldId id="376" r:id="rId6"/>
    <p:sldId id="278" r:id="rId7"/>
    <p:sldId id="378" r:id="rId8"/>
    <p:sldId id="379" r:id="rId9"/>
    <p:sldId id="351" r:id="rId10"/>
    <p:sldId id="380" r:id="rId11"/>
    <p:sldId id="381" r:id="rId12"/>
    <p:sldId id="352" r:id="rId13"/>
    <p:sldId id="284" r:id="rId14"/>
    <p:sldId id="270" r:id="rId15"/>
    <p:sldId id="382" r:id="rId16"/>
    <p:sldId id="371" r:id="rId17"/>
    <p:sldId id="377" r:id="rId18"/>
    <p:sldId id="342" r:id="rId19"/>
    <p:sldId id="341" r:id="rId20"/>
    <p:sldId id="373" r:id="rId21"/>
    <p:sldId id="372" r:id="rId22"/>
    <p:sldId id="374" r:id="rId23"/>
    <p:sldId id="375" r:id="rId24"/>
    <p:sldId id="383" r:id="rId25"/>
    <p:sldId id="256" r:id="rId26"/>
    <p:sldId id="274" r:id="rId27"/>
    <p:sldId id="282" r:id="rId28"/>
  </p:sldIdLst>
  <p:sldSz cx="10080625" cy="7559675"/>
  <p:notesSz cx="9601200" cy="7315200"/>
  <p:custDataLst>
    <p:tags r:id="rId31"/>
  </p:custDataLst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094" userDrawn="1">
          <p15:clr>
            <a:srgbClr val="A4A3A4"/>
          </p15:clr>
        </p15:guide>
        <p15:guide id="2" pos="26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72" y="12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094"/>
        <p:guide pos="26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A2026D-9373-591D-9FD7-41B0B65CDD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71CEE1-45C3-26D7-C1FA-228E2190EC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 smtClean="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fld id="{12BFD653-1347-4F61-BBF9-D7DE655ADD45}" type="datetimeFigureOut">
              <a:rPr lang="en-US"/>
              <a:pPr>
                <a:defRPr/>
              </a:pPr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57DBB-EF6F-4E7D-1CBC-6B3666AB31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2D5A1-DF97-9D1B-87F3-22578B13D1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fld id="{93BFCBF3-147F-4FD2-82F7-6039E792D8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40FE208A-0067-B602-89B9-152AAA2EF1B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71800" y="555625"/>
            <a:ext cx="36560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544FD4F-7B97-BA84-0661-95AE64B2BA4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60538" y="3473752"/>
            <a:ext cx="7680127" cy="3291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F0DC475-A360-73E7-F7AE-1866729EA843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165105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D1B060B-1C7D-593F-AAB3-4832DC05488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434013" y="0"/>
            <a:ext cx="4165105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556C6B0C-2308-724A-2EEA-1616B40031E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6948715"/>
            <a:ext cx="4165105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AA07D42-FF7A-A5BD-5A8F-0F9949CFB31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5434013" y="6948715"/>
            <a:ext cx="4165105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A6DB0ACD-4700-431F-846D-09D77AE6409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5D1929D-EFBC-D3CF-465F-9C4CFCE39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7688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9188E83-BAD5-FC38-E1E6-A8B8B670E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EE5DFB82-608F-00B6-0230-CEE637906A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89AF4E-2EA5-48F0-AD4A-14D697A2FCC5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EF17D285-D502-4EB2-FD75-9B78CAFC07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9E790CEA-83AF-72BA-1235-A97908795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DCB72AB6-6C81-BE57-D5A6-927AE28F61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58BDF2-9B3F-4693-961E-38E7CC6A5FC3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BA48E59-B0E9-E6BC-9489-2FFE85984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7FED5FF3-36D0-E3B9-CA33-96700E3143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BDEE612-8DF7-6EB2-A132-35D7568713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EC03A5-A9D9-49FA-9739-6DDDF5658469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FB6C74C4-0A75-ECE3-C2EC-0698BB8466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20A8FD4-7681-26FA-9477-559665612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B2961DEF-C476-56B3-4F10-AF4852C2FA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BBA6F1-1144-4548-9E0C-42061CBC0C58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8CDD4A69-7755-FAA8-80E2-355CCE17CC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0A248A7F-E2E3-2744-5A17-2A95EF7D4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449FD9DA-78D6-EF51-6868-FCC6209099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DBDB51-E24B-4975-9B21-C3B8F580AE7E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C8E225C-BEB7-D5A0-6F57-F30D3B05E1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5C71256-F1F1-2573-C007-DB31AE0779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CA532763-218C-831B-1F41-B231E41D30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608239-5F74-4AF4-AAC8-0E5BFB6453A9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855D3E6B-3D4B-94E3-E301-396D249D98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AC76C77-93AC-9E01-6703-712AF1507B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647D4E80-D7C1-A22E-04B2-A30CF3C28A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51A386-8393-4AB0-B98A-03C059324AA0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BFAFEE0E-5321-680D-9880-B0A2EE05B3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E8E80F44-563E-0ADF-A1A1-B6B2E49E8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5C8E6C29-FCCE-BAB9-EF6A-E87DFA4BF4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A20C67-F0E3-4A6E-998A-003C0A0C4A67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20F37891-CA7B-767D-E270-E582A30E4B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02EA47E1-E1B3-78F0-3DCD-B567A2C82A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F5381668-D369-6196-BD23-69C709B54F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156BA5-B204-4A3D-941D-B28E9E45D6F9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E02BEAA7-127C-E795-4C54-FC83ACC87D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50583E2E-B3CC-AB3E-6000-174C5056BC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296D5F72-A83C-E4BA-184E-396790AD3F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B141C3-9ED6-4ECA-9976-12B55D6998F8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D299445-9FE9-EEE3-368C-E681786F26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E7C64352-6570-C1CC-B61F-FC67F9E105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13F53242-D10D-C8F7-E9E9-B67B8BDE10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9D9543-D09E-45D3-9A4B-46E3F9D84428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AFA76DD5-1013-39FA-A379-9ADCF2D3B5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8A56BCC6-0C07-A9CA-EA48-91906EF2A5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8C9DA386-ED20-B876-9509-356D84F419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4EECA2-4A9B-4CFC-9C9E-C0FD00F8D9DA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9A3A286F-27F0-D3C5-A4E5-48EC1E4FEA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6D3537A5-CB2B-7D5B-C56D-57A844F493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63C2EA4E-9A7B-6650-3381-555D36583E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8F2639-3873-4BB4-A02B-018712D91F41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846606BD-C724-0B4C-586D-90B019F92D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712E7E4D-0F55-6288-58C4-BF38780FCC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7D531638-51D5-1C1B-705A-402EE48BC1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2913C7-7DD5-4385-B8F3-6D41CE7681C4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D44FA5BB-D562-6EEC-26B5-E2D6A4793E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27AE5B40-3B72-64F2-F7ED-3A52224336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E5143125-15B7-1AA2-A52C-BAF05F8215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0F0518-5716-4560-BB0E-36A001DDA658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699FBE59-CA1A-514D-69EA-BBEB7F9AA1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CEF09043-D5DF-3F98-4156-14203835EF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95A753A8-AABB-33F0-EB8B-58BC12AE0A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9F48DE-6763-41CE-8C6D-8EC2FDB84F0B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5E0FC458-6FD9-84B8-E542-191F42EEC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C735C9F-32AC-52EB-76B6-3EB5719C43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97ECA0F6-DF4B-1A59-DCE8-AE45193B66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1E9324-361C-47FC-823A-339E939CAE39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A5AFFF54-888B-7ACC-277C-8D01555CFC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5C46A872-2F5B-184E-4B2D-346C396A28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BBB0614B-33AD-8298-917F-C07C66C15F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403B5E-A15D-4E13-AA24-23E19CDC6E34}" type="slidenum">
              <a:rPr lang="en-US" altLang="en-US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9BA7DA08-8E5C-E661-F12F-5432B8F2C8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B46ABA21-3E1B-288A-1083-7BA66CBCD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732F191E-14AF-0ABB-3F99-138B408FDD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203706-57BB-4496-9E6D-130B3F40497F}" type="slidenum">
              <a:rPr lang="en-US" altLang="en-US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D4FC7739-EDF1-39F7-9C72-79E43A94AB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91F3B538-2C42-8DA8-639B-574379989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E37B245D-2639-E105-075D-EC46F26B41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93AB4A-B7E7-4335-9642-41556F717200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0529CE2-2E52-BF77-C1B6-4DCA56F577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C723A9FA-9B6A-AF15-040F-2A48C5C24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6E6BEC59-4197-EB2C-7E2F-09AF9C15B8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B2C895-582D-4A14-A4E7-B127A5CA30DB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5DDBC67A-A2A7-3CDC-C98A-A4DB2CEFCA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54A98D50-E31D-731F-E979-97264CE551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8C397EFE-613C-3B4F-EDE5-B7D3503A6E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8D65C9-5A1E-4D62-AA7A-F6B603B677CF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60B93E68-5965-9396-70DC-9240D33D7F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2B9D8F07-6982-DF0F-0F30-6B0DA08F0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79244D77-7247-44BD-8457-0D55B1ADE7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88CDF7-2AB3-4C62-9332-447A9EA5BC98}" type="slidenum">
              <a:rPr lang="en-US" altLang="en-US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796D0154-7C1B-338F-359A-E9D4D29A88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A8F48295-1282-E3D6-A4CE-95DA0CAFD9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E2300154-D057-F56F-8033-D89EAB607E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4EDC12-65D6-4405-96D9-726348D86FF1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FF00372D-0E7B-21D3-7E31-948C279612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7F5DFB97-C5AE-63BC-4478-7317EC9109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A5B2AFC8-7546-F44A-0B00-EE646D9CD5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382704-3866-48C9-8319-67DCEDE7826E}" type="slidenum">
              <a:rPr lang="en-US" altLang="en-US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7D95BF5A-9EA0-C4CE-80DC-3F3D382FE9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C3F64729-CA06-4678-4D06-F5593DBE29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A1E21B85-9667-6EC4-ED28-55457A9E84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6E12BF-A335-405D-919C-A6C8580BBC35}" type="slidenum">
              <a:rPr lang="en-US" altLang="en-US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328605AD-1BDA-D1BF-DEF6-CBBE43ECEA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65425" y="527050"/>
            <a:ext cx="3470275" cy="2603500"/>
          </a:xfrm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3F26134F-986C-9165-DDC4-AD60F80D7A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9AF661-1E18-00CF-24CB-CD171B2D24C6}"/>
              </a:ext>
            </a:extLst>
          </p:cNvPr>
          <p:cNvSpPr/>
          <p:nvPr/>
        </p:nvSpPr>
        <p:spPr bwMode="ltGray">
          <a:xfrm>
            <a:off x="0" y="0"/>
            <a:ext cx="10080625" cy="56610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25785-6710-4C71-4134-82E3C74E5089}"/>
              </a:ext>
            </a:extLst>
          </p:cNvPr>
          <p:cNvSpPr/>
          <p:nvPr/>
        </p:nvSpPr>
        <p:spPr bwMode="invGray">
          <a:xfrm>
            <a:off x="0" y="565308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1"/>
            <a:ext cx="8904552" cy="1844561"/>
          </a:xfrm>
        </p:spPr>
        <p:txBody>
          <a:bodyPr tIns="0" bIns="0" anchor="t"/>
          <a:lstStyle>
            <a:lvl1pPr algn="l">
              <a:defRPr sz="5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33" tIns="0" rIns="50397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578FF2B-2741-96DB-4F4F-44F4941A0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67F2B3B-E71C-5ED8-9717-3AB94F058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96EC78B-1046-A9B5-B91E-6B87D9892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B73CA7A-49B2-425F-85FB-CBB180A8B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546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E091A-340F-6DAD-28AB-0376FD478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6B48E-78D0-2C14-CF6B-69002AAFD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4C376-45DC-BBC9-8D64-6D782899C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450D34-BFBE-4A47-8AD7-5CB214B0D3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072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F83247-CDF2-4BAA-F729-EEE138D2103D}"/>
              </a:ext>
            </a:extLst>
          </p:cNvPr>
          <p:cNvSpPr/>
          <p:nvPr/>
        </p:nvSpPr>
        <p:spPr bwMode="ltGray">
          <a:xfrm>
            <a:off x="0" y="0"/>
            <a:ext cx="10080625" cy="28686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1B1A12-1F20-FBBE-356B-290718ED1B47}"/>
              </a:ext>
            </a:extLst>
          </p:cNvPr>
          <p:cNvSpPr/>
          <p:nvPr/>
        </p:nvSpPr>
        <p:spPr bwMode="invGray">
          <a:xfrm>
            <a:off x="0" y="2868613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tIns="0" rIns="100794" bIns="0" anchor="b"/>
          <a:lstStyle>
            <a:lvl1pPr algn="l">
              <a:defRPr sz="52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71" tIns="0" rIns="50397" bIns="0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0B15FAF-9878-0CCF-96BF-DFF68556A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E84760F-35FB-640D-B73A-C6D7EF6B1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7C9B26A-6E8E-F764-397F-0A3205F07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FC2B48B-2D8F-43E4-9253-6A09A32B27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7683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6"/>
            <a:ext cx="4452276" cy="5096901"/>
          </a:xfrm>
        </p:spPr>
        <p:txBody>
          <a:bodyPr lIns="100794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6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4B166E5-54F9-D69B-D956-FAF1DB00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14E105-01A1-5945-79DE-B1636B58D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8A5942-35CC-10E3-8839-E9DA59DC5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40A4C-CFE3-4034-9E30-DC8FC5A39A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2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4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4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F9E8EAE-49F8-4D72-CBE0-036E6F70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DCFA8F-2E99-19F6-ABA7-314C75052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1FA994-BBCA-9664-12F4-392ECB6D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0DEA8-7D56-4D57-9498-898C206F99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388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A9B88D2-3E79-47A5-AB02-714FC737E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E99775-65A2-D875-ACFB-9C842051F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A1E9BE-EC28-8787-95F3-AEFFDC263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A2B93-397B-43B1-A186-E18FA68B9B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1037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CC7C3B-1CDE-744D-8506-5723CEEF4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B50FE5-05B9-9C81-11FE-51E1EDA93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61FB9-0066-C801-EFAE-18A500CDE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58BE2D-E74D-457D-AFD6-24B4909D26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9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243CC4-26E7-F144-5310-C9DBD0C256F1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C9FBE1-A786-0680-BB38-B795516B925D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4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0" y="1907025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A606F4E0-2DEE-A67F-E8CA-FC59BAD07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1E999DF6-D92B-852C-2D39-EBC960E66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474D061-EF11-F475-E704-933E77238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25E96-4CE5-4DE3-900E-CE421F711E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5947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33E925-7143-B476-2CCC-19343490ECD1}"/>
              </a:ext>
            </a:extLst>
          </p:cNvPr>
          <p:cNvSpPr/>
          <p:nvPr/>
        </p:nvSpPr>
        <p:spPr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507FC4-1215-16DC-8E85-0DC39B9E7F22}"/>
              </a:ext>
            </a:extLst>
          </p:cNvPr>
          <p:cNvSpPr/>
          <p:nvPr/>
        </p:nvSpPr>
        <p:spPr bwMode="invGray"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4" y="1636726"/>
            <a:ext cx="6887321" cy="5922949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7F4E4E31-A976-567E-56AB-DBD7A9B9EC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0975" y="1290638"/>
            <a:ext cx="2782888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A7A6C70-A3C3-8511-E527-9FC47BAAA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6450" y="1290638"/>
            <a:ext cx="5726113" cy="22066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996C60E1-9EEA-36CA-D755-52DF627CF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3213" y="1290638"/>
            <a:ext cx="809625" cy="220662"/>
          </a:xfrm>
        </p:spPr>
        <p:txBody>
          <a:bodyPr/>
          <a:lstStyle>
            <a:lvl1pPr>
              <a:defRPr/>
            </a:lvl1pPr>
          </a:lstStyle>
          <a:p>
            <a:fld id="{95761A63-BA41-4395-89C5-982C740159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4143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DC788-3AD9-F73F-FA40-AA018A827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FC76B-7C62-C7C8-2FF2-5A702135C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97B04-82EF-CC2A-0E38-0E5C82CA9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86948A-AA58-457E-AF91-7C60CD1329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453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413619-709B-7C5F-AAFF-1F116F0F2D60}"/>
              </a:ext>
            </a:extLst>
          </p:cNvPr>
          <p:cNvSpPr/>
          <p:nvPr/>
        </p:nvSpPr>
        <p:spPr bwMode="invGray">
          <a:xfrm>
            <a:off x="7275513" y="0"/>
            <a:ext cx="49212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72A8A2-D3D2-6846-7FFF-B782FC896B5E}"/>
              </a:ext>
            </a:extLst>
          </p:cNvPr>
          <p:cNvSpPr/>
          <p:nvPr/>
        </p:nvSpPr>
        <p:spPr bwMode="ltGray">
          <a:xfrm>
            <a:off x="7327900" y="0"/>
            <a:ext cx="277336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0"/>
            <a:ext cx="2100130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6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9B3DEBA-FAC4-89ED-3D83-4384120A0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48CB514-0118-E9A4-4420-ED8EBA1A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1475" y="7029450"/>
            <a:ext cx="4229100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4CF7D14-E176-0415-1DE7-B22EE34B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FDA7C8-4D41-476C-9656-6EB3CA45D4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4699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C7EBF6-9A1B-C100-4CB4-3865E2ECCD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D759A7-AA8C-0DB3-D374-0F26941F6F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4AA21-A478-A66B-6A84-76D720200A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9F223B-D27F-4ABE-BE11-816FF94FF7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1378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4575417-06D0-759B-487A-6FF45AD43FF7}"/>
              </a:ext>
            </a:extLst>
          </p:cNvPr>
          <p:cNvSpPr/>
          <p:nvPr/>
        </p:nvSpPr>
        <p:spPr bwMode="invGray">
          <a:xfrm>
            <a:off x="0" y="158273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DB7350-06D6-B778-AE5D-2DEC4115D618}"/>
              </a:ext>
            </a:extLst>
          </p:cNvPr>
          <p:cNvSpPr/>
          <p:nvPr/>
        </p:nvSpPr>
        <p:spPr bwMode="ltGray">
          <a:xfrm>
            <a:off x="0" y="0"/>
            <a:ext cx="10080625" cy="158115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C6F9A0-BD7B-7DFD-C7BE-C5EF10AE9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168275"/>
            <a:ext cx="9074150" cy="1379538"/>
          </a:xfrm>
          <a:prstGeom prst="rect">
            <a:avLst/>
          </a:prstGeom>
        </p:spPr>
        <p:txBody>
          <a:bodyPr vert="horz" lIns="100794" tIns="50397" rIns="50397" bIns="50397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AC6A8A42-7CF1-3EEC-286C-5998694DCC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957388"/>
            <a:ext cx="907415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0477" tIns="100794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C4562-0041-75D6-7880-C08D787F89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3238" y="7138988"/>
            <a:ext cx="2352675" cy="303212"/>
          </a:xfrm>
          <a:prstGeom prst="rect">
            <a:avLst/>
          </a:prstGeom>
        </p:spPr>
        <p:txBody>
          <a:bodyPr vert="horz" lIns="120953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F8E60-2924-E62A-E2D2-19C7347848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1475" y="7138988"/>
            <a:ext cx="6072188" cy="303212"/>
          </a:xfrm>
          <a:prstGeom prst="rect">
            <a:avLst/>
          </a:prstGeom>
        </p:spPr>
        <p:txBody>
          <a:bodyPr vert="horz" lIns="50397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34AEE-797D-EAD9-62ED-199645319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3988" y="7138988"/>
            <a:ext cx="809625" cy="303212"/>
          </a:xfrm>
          <a:prstGeom prst="rect">
            <a:avLst/>
          </a:prstGeom>
        </p:spPr>
        <p:txBody>
          <a:bodyPr vert="horz" wrap="square" lIns="100794" tIns="50397" rIns="100794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solidFill>
                  <a:srgbClr val="3F3F3F"/>
                </a:solidFill>
              </a:defRPr>
            </a:lvl1pPr>
          </a:lstStyle>
          <a:p>
            <a:fld id="{896A0914-83B9-4048-A358-62E85728D78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0" r:id="rId5"/>
    <p:sldLayoutId id="2147483681" r:id="rId6"/>
    <p:sldLayoutId id="2147483685" r:id="rId7"/>
    <p:sldLayoutId id="2147483686" r:id="rId8"/>
    <p:sldLayoutId id="2147483687" r:id="rId9"/>
    <p:sldLayoutId id="2147483682" r:id="rId10"/>
    <p:sldLayoutId id="2147483688" r:id="rId11"/>
    <p:sldLayoutId id="2147483689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50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9pPr>
      <a:extLst/>
    </p:titleStyle>
    <p:bodyStyle>
      <a:lvl1pPr marL="482600" indent="-352425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01625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50" indent="-250825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200025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625" indent="-200025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794139" indent="-201589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886" indent="-201589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634" indent="-201589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381" indent="-201589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hyperlink" Target="http://www.youtube.com/watch?v=LuvdAg_R3C0&amp;feature=related" TargetMode="Externa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4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>
            <a:extLst>
              <a:ext uri="{FF2B5EF4-FFF2-40B4-BE49-F238E27FC236}">
                <a16:creationId xmlns:a16="http://schemas.microsoft.com/office/drawing/2014/main" id="{63DE8E0B-2D92-EF6C-3190-CF264F0E5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10" y="1763924"/>
            <a:ext cx="8987614" cy="4061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968" dirty="0">
                <a:latin typeface="Tahoma" panose="020B0604030504040204" pitchFamily="34" charset="0"/>
              </a:rPr>
              <a:t>Classification </a:t>
            </a:r>
            <a:r>
              <a:rPr lang="en-US" altLang="en-US" sz="3968">
                <a:latin typeface="Tahoma" panose="020B0604030504040204" pitchFamily="34" charset="0"/>
              </a:rPr>
              <a:t>of Composite Materials</a:t>
            </a:r>
            <a:endParaRPr lang="en-US" altLang="en-US" sz="3968" dirty="0"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br>
              <a:rPr lang="en-US" altLang="en-US" sz="4850" dirty="0">
                <a:latin typeface="Tahoma" panose="020B0604030504040204" pitchFamily="34" charset="0"/>
              </a:rPr>
            </a:br>
            <a:r>
              <a:rPr lang="en-US" altLang="en-US" sz="4850" dirty="0">
                <a:latin typeface="Tahoma" panose="020B0604030504040204" pitchFamily="34" charset="0"/>
              </a:rPr>
              <a:t>Mechanical Engineering</a:t>
            </a:r>
            <a:br>
              <a:rPr lang="en-US" altLang="en-US" sz="4850" dirty="0">
                <a:latin typeface="Tahoma" panose="020B0604030504040204" pitchFamily="34" charset="0"/>
              </a:rPr>
            </a:br>
            <a:br>
              <a:rPr lang="en-US" altLang="en-US" sz="4850" dirty="0">
                <a:latin typeface="Tahoma" panose="020B0604030504040204" pitchFamily="34" charset="0"/>
              </a:rPr>
            </a:br>
            <a:r>
              <a:rPr lang="en-US" altLang="en-US" sz="4850" dirty="0">
                <a:latin typeface="Tahoma" panose="020B0604030504040204" pitchFamily="34" charset="0"/>
              </a:rPr>
              <a:t>Instructor: Autar Kaw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5C46D26-AA80-4775-2FAD-4B58978F78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2112" y="302737"/>
            <a:ext cx="9184005" cy="587975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 dirty="0">
                <a:solidFill>
                  <a:srgbClr val="FFC000"/>
                </a:solidFill>
              </a:rPr>
              <a:t>Classification</a:t>
            </a:r>
            <a:r>
              <a:rPr lang="en-US" altLang="en-US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2D9DD01-67F7-C249-3483-556FB2D19B9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694513" y="1511934"/>
            <a:ext cx="4031827" cy="6047740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086" dirty="0"/>
          </a:p>
          <a:p>
            <a:pPr eaLnBrk="1" hangingPunct="1"/>
            <a:r>
              <a:rPr lang="en-US" altLang="en-US" sz="3086" dirty="0"/>
              <a:t>CONCRETE:  </a:t>
            </a:r>
          </a:p>
          <a:p>
            <a:pPr marL="130175" indent="0" eaLnBrk="1" hangingPunct="1">
              <a:buNone/>
            </a:pPr>
            <a:r>
              <a:rPr lang="en-US" altLang="en-US" sz="3086" dirty="0"/>
              <a:t>Gravel, sand and cement</a:t>
            </a:r>
          </a:p>
          <a:p>
            <a:pPr eaLnBrk="1" hangingPunct="1"/>
            <a:endParaRPr lang="en-US" altLang="en-US" sz="3086" dirty="0"/>
          </a:p>
          <a:p>
            <a:pPr eaLnBrk="1" hangingPunct="1"/>
            <a:r>
              <a:rPr lang="en-US" altLang="en-US" sz="3086" dirty="0"/>
              <a:t>PAINT: </a:t>
            </a:r>
          </a:p>
          <a:p>
            <a:pPr marL="130175" indent="0" eaLnBrk="1" hangingPunct="1">
              <a:buNone/>
            </a:pPr>
            <a:r>
              <a:rPr lang="en-US" altLang="en-US" sz="3086" dirty="0"/>
              <a:t>Paint and aluminum flakes</a:t>
            </a:r>
          </a:p>
          <a:p>
            <a:pPr eaLnBrk="1" hangingPunct="1"/>
            <a:endParaRPr lang="en-US" altLang="en-US" sz="3086" dirty="0"/>
          </a:p>
          <a:p>
            <a:pPr eaLnBrk="1" hangingPunct="1"/>
            <a:r>
              <a:rPr lang="en-US" altLang="en-US" sz="3086" dirty="0"/>
              <a:t>GRAPHITE/EPOXY:</a:t>
            </a:r>
          </a:p>
          <a:p>
            <a:pPr marL="130175" indent="0" eaLnBrk="1" hangingPunct="1">
              <a:buNone/>
            </a:pPr>
            <a:r>
              <a:rPr lang="en-US" altLang="en-US" sz="3086" dirty="0"/>
              <a:t>Graphite fibers in epoxy matrix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3E03C6-F422-7C83-A34C-86FFD5D0C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39" y="2124367"/>
            <a:ext cx="5112774" cy="523686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E2D376C-4BDE-230D-228C-7C225B5FE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96460" y="251989"/>
            <a:ext cx="7727668" cy="1175949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Polymer Matrix Composites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2A76D3D-E97D-EA10-3F63-EAE89361B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0492" y="1847920"/>
            <a:ext cx="8567632" cy="4451809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are the most common advanced composites?</a:t>
            </a:r>
          </a:p>
          <a:p>
            <a:pPr lvl="1" eaLnBrk="1" hangingPunct="1"/>
            <a:r>
              <a:rPr lang="en-US" altLang="en-US"/>
              <a:t>Graphite/Epoxy</a:t>
            </a:r>
          </a:p>
          <a:p>
            <a:pPr lvl="1" eaLnBrk="1" hangingPunct="1"/>
            <a:r>
              <a:rPr lang="en-US" altLang="en-US"/>
              <a:t>Kevlar/Epoxy</a:t>
            </a:r>
          </a:p>
          <a:p>
            <a:pPr lvl="1" eaLnBrk="1" hangingPunct="1"/>
            <a:r>
              <a:rPr lang="en-US" altLang="en-US"/>
              <a:t>Boron/Epoxy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>
              <a:solidFill>
                <a:schemeClr val="hlink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5B4EE3F-E315-741A-B3E8-77EB90166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Polymer Matrix Composites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133B6BC-D986-6951-92B6-DD13DA4CA2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are the drawbacks of polymer matrix composites?</a:t>
            </a:r>
          </a:p>
          <a:p>
            <a:pPr lvl="1" eaLnBrk="1" hangingPunct="1"/>
            <a:r>
              <a:rPr lang="en-US" altLang="en-US"/>
              <a:t>Low operating temperatures</a:t>
            </a:r>
          </a:p>
          <a:p>
            <a:pPr lvl="1" eaLnBrk="1" hangingPunct="1"/>
            <a:r>
              <a:rPr lang="en-US" altLang="en-US"/>
              <a:t>High CTE and CMEs</a:t>
            </a:r>
          </a:p>
          <a:p>
            <a:pPr lvl="1" eaLnBrk="1" hangingPunct="1"/>
            <a:r>
              <a:rPr lang="en-US" altLang="en-US"/>
              <a:t>Low elastic properties in certian directions</a:t>
            </a:r>
            <a:endParaRPr lang="en-US" altLang="en-US">
              <a:solidFill>
                <a:schemeClr val="hlink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049B0B2-7757-C41A-31AE-00CF5E584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i="1"/>
              <a:t>Are Carbon and Graphite the Same?</a:t>
            </a:r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C459025-2E45-E429-BE1A-D276582D01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086"/>
              <a:t>No</a:t>
            </a:r>
          </a:p>
          <a:p>
            <a:pPr lvl="1" eaLnBrk="1" hangingPunct="1"/>
            <a:r>
              <a:rPr lang="en-US" altLang="en-US" sz="3527"/>
              <a:t>Carbon fibers have 93%-95% carbon content and graphite has &gt;99% carbon content</a:t>
            </a:r>
          </a:p>
          <a:p>
            <a:pPr lvl="1" eaLnBrk="1" hangingPunct="1"/>
            <a:r>
              <a:rPr lang="en-US" altLang="en-US" sz="3527"/>
              <a:t>Carbon fibers are produced at 2400</a:t>
            </a:r>
            <a:r>
              <a:rPr lang="en-US" altLang="en-US" sz="3527" baseline="30000"/>
              <a:t>o</a:t>
            </a:r>
            <a:r>
              <a:rPr lang="en-US" altLang="en-US" sz="3527"/>
              <a:t> F and graphite fibers are produced at 3400</a:t>
            </a:r>
            <a:r>
              <a:rPr lang="en-US" altLang="en-US" sz="3527" baseline="30000"/>
              <a:t>o</a:t>
            </a:r>
            <a:r>
              <a:rPr lang="en-US" altLang="en-US" sz="3527"/>
              <a:t> F</a:t>
            </a:r>
          </a:p>
          <a:p>
            <a:pPr eaLnBrk="1" hangingPunct="1"/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D3851A8-82DA-FC6A-CD4B-9F4673082D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31" y="171352"/>
            <a:ext cx="9072563" cy="1170085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sz="3968" i="1" dirty="0"/>
              <a:t>Table 1.4.  Typical mechanical  properties of polymer matrix composites and monolithic materials</a:t>
            </a:r>
            <a:endParaRPr lang="en-US" altLang="en-US" sz="3086" dirty="0"/>
          </a:p>
        </p:txBody>
      </p:sp>
      <p:graphicFrame>
        <p:nvGraphicFramePr>
          <p:cNvPr id="6147" name="Object 3">
            <a:extLst>
              <a:ext uri="{FF2B5EF4-FFF2-40B4-BE49-F238E27FC236}">
                <a16:creationId xmlns:a16="http://schemas.microsoft.com/office/drawing/2014/main" id="{4ED3C02A-B2F6-677F-3930-B67011482800}"/>
              </a:ext>
            </a:extLst>
          </p:cNvPr>
          <p:cNvGraphicFramePr>
            <a:graphicFrameLocks noGrp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889405455"/>
              </p:ext>
            </p:extLst>
          </p:nvPr>
        </p:nvGraphicFramePr>
        <p:xfrm>
          <a:off x="696912" y="2713037"/>
          <a:ext cx="9201036" cy="3051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249600" imgH="2711573" progId="Word.Document.8">
                  <p:embed/>
                </p:oleObj>
              </mc:Choice>
              <mc:Fallback>
                <p:oleObj name="Document" r:id="rId4" imgW="8249600" imgH="2711573" progId="Word.Document.8">
                  <p:embed/>
                  <p:pic>
                    <p:nvPicPr>
                      <p:cNvPr id="6147" name="Object 3">
                        <a:extLst>
                          <a:ext uri="{FF2B5EF4-FFF2-40B4-BE49-F238E27FC236}">
                            <a16:creationId xmlns:a16="http://schemas.microsoft.com/office/drawing/2014/main" id="{4ED3C02A-B2F6-677F-3930-B6701148280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" y="2713037"/>
                        <a:ext cx="9201036" cy="30518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ED53ADA-5B60-71F3-2340-8289E91F8F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i="1"/>
              <a:t>Comparative Stiffness of PMCs and Metals</a:t>
            </a:r>
          </a:p>
        </p:txBody>
      </p:sp>
      <p:pic>
        <p:nvPicPr>
          <p:cNvPr id="7171" name="Picture 5" descr="tensilemodulus">
            <a:extLst>
              <a:ext uri="{FF2B5EF4-FFF2-40B4-BE49-F238E27FC236}">
                <a16:creationId xmlns:a16="http://schemas.microsoft.com/office/drawing/2014/main" id="{10EDD023-4279-6449-CA4A-FF6ED6B0C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2" y="2267902"/>
            <a:ext cx="7895661" cy="5291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947389C-9D3D-53FD-AA93-F688CC926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96460" y="167992"/>
            <a:ext cx="7727668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/>
              <a:t>How to make a PMC</a:t>
            </a:r>
            <a:endParaRPr lang="en-US" altLang="en-US"/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7CB3724A-B7C6-896A-C47F-5B7B8F30D11D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54" y="1581931"/>
            <a:ext cx="8908866" cy="5305772"/>
          </a:xfrm>
          <a:solidFill>
            <a:schemeClr val="tx1"/>
          </a:solidFill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3BA7016-455F-EBC5-9342-9162590F7B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2" y="302737"/>
            <a:ext cx="9677400" cy="839964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 dirty="0">
                <a:solidFill>
                  <a:srgbClr val="FFC000"/>
                </a:solidFill>
              </a:rPr>
              <a:t>Schematic of Prepreg Manufacturing</a:t>
            </a:r>
            <a:endParaRPr lang="en-US" altLang="en-US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982113-A0E0-BCF9-3D12-40D0173AC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242" y="1874837"/>
            <a:ext cx="7260140" cy="3962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791D63E-E6F2-E1A3-BEB3-1F21A2F9FB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80457" y="335985"/>
            <a:ext cx="7643671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Prepreg Boron/Epoxy</a:t>
            </a:r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AE784EBD-7472-F659-AD83-96EA14166253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0457" y="1847920"/>
            <a:ext cx="6766960" cy="5123780"/>
          </a:xfrm>
          <a:noFill/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C28FC1D-C905-0630-584B-02061E9A28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365735"/>
            <a:ext cx="9071610" cy="825964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/>
              <a:t>Autoclave Lamination</a:t>
            </a:r>
            <a:endParaRPr lang="en-US" altLang="en-US"/>
          </a:p>
        </p:txBody>
      </p:sp>
      <p:pic>
        <p:nvPicPr>
          <p:cNvPr id="11267" name="Picture 6">
            <a:extLst>
              <a:ext uri="{FF2B5EF4-FFF2-40B4-BE49-F238E27FC236}">
                <a16:creationId xmlns:a16="http://schemas.microsoft.com/office/drawing/2014/main" id="{2110EBE3-D0FB-C565-82F0-10A2039DC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471" y="1931917"/>
            <a:ext cx="7811664" cy="40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B14195C-2992-3FF7-18D0-5878B6DC5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2716" y="302737"/>
            <a:ext cx="8093402" cy="755968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/>
              <a:t>Filament Winding</a:t>
            </a:r>
            <a:endParaRPr lang="en-US" altLang="en-US">
              <a:solidFill>
                <a:schemeClr val="bg2"/>
              </a:solidFill>
            </a:endParaRPr>
          </a:p>
        </p:txBody>
      </p:sp>
      <p:pic>
        <p:nvPicPr>
          <p:cNvPr id="12291" name="Picture 6">
            <a:extLst>
              <a:ext uri="{FF2B5EF4-FFF2-40B4-BE49-F238E27FC236}">
                <a16:creationId xmlns:a16="http://schemas.microsoft.com/office/drawing/2014/main" id="{7133A82B-3217-0C62-83D1-0D7D0509E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61" y="2179637"/>
            <a:ext cx="4520056" cy="450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2292" name="Text Box 7">
            <a:extLst>
              <a:ext uri="{FF2B5EF4-FFF2-40B4-BE49-F238E27FC236}">
                <a16:creationId xmlns:a16="http://schemas.microsoft.com/office/drawing/2014/main" id="{1D702385-7B27-EEAC-C725-B47C3369A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258" y="3107867"/>
            <a:ext cx="3275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hlinkClick r:id="rId5"/>
              </a:rPr>
              <a:t>Filament Winding Video</a:t>
            </a:r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ED6950C-7476-3BF0-040A-923D629C89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/>
              <a:t>Common PMC Fibers &amp; Matrices</a:t>
            </a:r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DEB7AA5-95FA-991E-983E-C47C72765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968"/>
              <a:t>Fibers</a:t>
            </a:r>
          </a:p>
          <a:p>
            <a:pPr lvl="1" eaLnBrk="1" hangingPunct="1"/>
            <a:r>
              <a:rPr lang="en-US" altLang="en-US"/>
              <a:t>Graphite</a:t>
            </a:r>
          </a:p>
          <a:p>
            <a:pPr lvl="1" eaLnBrk="1" hangingPunct="1"/>
            <a:r>
              <a:rPr lang="en-US" altLang="en-US"/>
              <a:t>Glass</a:t>
            </a:r>
          </a:p>
          <a:p>
            <a:pPr lvl="1" eaLnBrk="1" hangingPunct="1"/>
            <a:r>
              <a:rPr lang="en-US" altLang="en-US"/>
              <a:t>Kevlar</a:t>
            </a:r>
            <a:endParaRPr lang="en-US" altLang="en-US" sz="3968"/>
          </a:p>
          <a:p>
            <a:pPr eaLnBrk="1" hangingPunct="1"/>
            <a:r>
              <a:rPr lang="en-US" altLang="en-US" sz="3968"/>
              <a:t>Matrices</a:t>
            </a:r>
          </a:p>
          <a:p>
            <a:pPr lvl="1" eaLnBrk="1" hangingPunct="1"/>
            <a:r>
              <a:rPr lang="en-US" altLang="en-US"/>
              <a:t>Epoxy</a:t>
            </a:r>
          </a:p>
          <a:p>
            <a:pPr lvl="1" eaLnBrk="1" hangingPunct="1"/>
            <a:r>
              <a:rPr lang="en-US" altLang="en-US"/>
              <a:t>Phenolic</a:t>
            </a:r>
          </a:p>
          <a:p>
            <a:pPr lvl="1" eaLnBrk="1" hangingPunct="1"/>
            <a:r>
              <a:rPr lang="en-US" altLang="en-US"/>
              <a:t>Polyester</a:t>
            </a:r>
            <a:endParaRPr lang="en-US" altLang="en-US">
              <a:solidFill>
                <a:schemeClr val="hlink"/>
              </a:solidFill>
            </a:endParaRPr>
          </a:p>
        </p:txBody>
      </p:sp>
      <p:pic>
        <p:nvPicPr>
          <p:cNvPr id="14340" name="Picture 5">
            <a:extLst>
              <a:ext uri="{FF2B5EF4-FFF2-40B4-BE49-F238E27FC236}">
                <a16:creationId xmlns:a16="http://schemas.microsoft.com/office/drawing/2014/main" id="{575B5128-533E-3C97-BA8D-9B7E50978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301" y="2267902"/>
            <a:ext cx="3779838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7ED66D8-2BCB-4EB2-940B-6B699BE44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0519" y="427037"/>
            <a:ext cx="9659585" cy="1007957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sz="3968" dirty="0"/>
              <a:t>Table 1.5  Typical mechanical properties of fibers used in polymer matrix composites</a:t>
            </a:r>
            <a:br>
              <a:rPr lang="en-US" altLang="en-US" sz="3086" dirty="0"/>
            </a:br>
            <a:endParaRPr lang="en-US" altLang="en-US" sz="3086" dirty="0"/>
          </a:p>
        </p:txBody>
      </p:sp>
      <p:graphicFrame>
        <p:nvGraphicFramePr>
          <p:cNvPr id="15363" name="Object 3">
            <a:extLst>
              <a:ext uri="{FF2B5EF4-FFF2-40B4-BE49-F238E27FC236}">
                <a16:creationId xmlns:a16="http://schemas.microsoft.com/office/drawing/2014/main" id="{3198FBED-FD0C-EC5C-6746-90FAE244128D}"/>
              </a:ext>
            </a:extLst>
          </p:cNvPr>
          <p:cNvGraphicFramePr>
            <a:graphicFrameLocks noGrp="1"/>
          </p:cNvGraphicFramePr>
          <p:nvPr>
            <p:ph type="body" idx="1"/>
          </p:nvPr>
        </p:nvGraphicFramePr>
        <p:xfrm>
          <a:off x="168521" y="2855877"/>
          <a:ext cx="9911574" cy="2183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9087064" imgH="1951440" progId="Word.Document.8">
                  <p:embed/>
                </p:oleObj>
              </mc:Choice>
              <mc:Fallback>
                <p:oleObj name="Document" r:id="rId4" imgW="9087064" imgH="1951440" progId="Word.Document.8">
                  <p:embed/>
                  <p:pic>
                    <p:nvPicPr>
                      <p:cNvPr id="15363" name="Object 3">
                        <a:extLst>
                          <a:ext uri="{FF2B5EF4-FFF2-40B4-BE49-F238E27FC236}">
                            <a16:creationId xmlns:a16="http://schemas.microsoft.com/office/drawing/2014/main" id="{3198FBED-FD0C-EC5C-6746-90FAE244128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21" y="2855877"/>
                        <a:ext cx="9911574" cy="21839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EE8595C-23E8-A993-620D-2B41E18115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4515" y="388537"/>
            <a:ext cx="9659585" cy="67197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Cost Comparison of PMC fibers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8C22D15-A888-35EE-26F5-FB8A25DF75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0492" y="1951036"/>
            <a:ext cx="8567632" cy="487680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86" b="1" u="sng" dirty="0"/>
              <a:t>Type of fiber		Cost ($ per pound)</a:t>
            </a:r>
          </a:p>
          <a:p>
            <a:pPr eaLnBrk="1" hangingPunct="1">
              <a:buFontTx/>
              <a:buNone/>
            </a:pPr>
            <a:r>
              <a:rPr lang="en-US" altLang="en-US" sz="3086" dirty="0"/>
              <a:t>A-glass			0.65 - .90 </a:t>
            </a:r>
          </a:p>
          <a:p>
            <a:pPr eaLnBrk="1" hangingPunct="1">
              <a:buFontTx/>
              <a:buNone/>
            </a:pPr>
            <a:r>
              <a:rPr lang="en-US" altLang="en-US" sz="3086" dirty="0"/>
              <a:t>C-glass			0.75 - 1.00 </a:t>
            </a:r>
          </a:p>
          <a:p>
            <a:pPr eaLnBrk="1" hangingPunct="1">
              <a:buFontTx/>
              <a:buNone/>
            </a:pPr>
            <a:r>
              <a:rPr lang="en-US" altLang="en-US" sz="3086" dirty="0"/>
              <a:t>E-glass			0.75 - 1.00 </a:t>
            </a:r>
          </a:p>
          <a:p>
            <a:pPr eaLnBrk="1" hangingPunct="1">
              <a:buFontTx/>
              <a:buNone/>
            </a:pPr>
            <a:r>
              <a:rPr lang="en-US" altLang="en-US" sz="3086" dirty="0"/>
              <a:t>S-2 Glass			6.00 - 8.00 </a:t>
            </a:r>
          </a:p>
          <a:p>
            <a:pPr eaLnBrk="1" hangingPunct="1">
              <a:buFontTx/>
              <a:buNone/>
            </a:pPr>
            <a:r>
              <a:rPr lang="en-US" altLang="en-US" sz="3086" dirty="0"/>
              <a:t>Heavy Tow		9.00 - 12.00</a:t>
            </a:r>
          </a:p>
          <a:p>
            <a:pPr eaLnBrk="1" hangingPunct="1">
              <a:buFontTx/>
              <a:buNone/>
            </a:pPr>
            <a:r>
              <a:rPr lang="en-US" altLang="en-US" sz="3086" dirty="0"/>
              <a:t>Medium Tow		15.00 -20.00 </a:t>
            </a:r>
          </a:p>
          <a:p>
            <a:pPr eaLnBrk="1" hangingPunct="1">
              <a:buFontTx/>
              <a:buNone/>
            </a:pPr>
            <a:r>
              <a:rPr lang="en-US" altLang="en-US" sz="3086" dirty="0"/>
              <a:t>Low Tow			40.00 -70.00+ </a:t>
            </a:r>
          </a:p>
          <a:p>
            <a:pPr eaLnBrk="1" hangingPunct="1">
              <a:buFontTx/>
              <a:buNone/>
            </a:pPr>
            <a:r>
              <a:rPr lang="en-US" altLang="en-US" sz="3086" dirty="0"/>
              <a:t>Kev29			12.00 -14.00 </a:t>
            </a:r>
          </a:p>
          <a:p>
            <a:pPr eaLnBrk="1" hangingPunct="1">
              <a:buFontTx/>
              <a:buNone/>
            </a:pPr>
            <a:r>
              <a:rPr lang="en-US" altLang="en-US" sz="3086" dirty="0"/>
              <a:t>Kev149			25.00 -30.00</a:t>
            </a:r>
            <a:endParaRPr lang="en-US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90A0A12-FC43-EC50-D57B-86B0C1093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4489" y="167992"/>
            <a:ext cx="8567632" cy="335986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Manufacturing of Glass Fibers</a:t>
            </a:r>
            <a:endParaRPr lang="en-US" altLang="en-US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86680C-F2AE-7BCC-8995-656BC37FD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712" y="1722437"/>
            <a:ext cx="4267200" cy="460489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9D1240D-4D56-5BCB-764C-7C264D7A91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Glass Fiber Types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D09CAB9-51C2-41CC-739D-E9CEDDCA8F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E-glass (fiberglass) - electrical applications</a:t>
            </a:r>
          </a:p>
          <a:p>
            <a:pPr eaLnBrk="1" hangingPunct="1"/>
            <a:r>
              <a:rPr lang="en-US" altLang="en-US"/>
              <a:t>S-glass - strength applications</a:t>
            </a:r>
          </a:p>
          <a:p>
            <a:pPr eaLnBrk="1" hangingPunct="1"/>
            <a:r>
              <a:rPr lang="en-US" altLang="en-US"/>
              <a:t>C-glass - Corrosion resistant</a:t>
            </a:r>
          </a:p>
          <a:p>
            <a:pPr eaLnBrk="1" hangingPunct="1"/>
            <a:r>
              <a:rPr lang="en-US" altLang="en-US"/>
              <a:t>D-glass - Low dielectric applications</a:t>
            </a:r>
          </a:p>
          <a:p>
            <a:pPr eaLnBrk="1" hangingPunct="1"/>
            <a:r>
              <a:rPr lang="en-US" altLang="en-US"/>
              <a:t>A-glass - Appearance applications</a:t>
            </a:r>
          </a:p>
          <a:p>
            <a:pPr eaLnBrk="1" hangingPunct="1"/>
            <a:r>
              <a:rPr lang="en-US" altLang="en-US"/>
              <a:t>AR-glass - Alkali resistant</a:t>
            </a:r>
          </a:p>
          <a:p>
            <a:pPr eaLnBrk="1" hangingPunct="1"/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0E67C8D-0CB5-B4A1-3658-A61AABDE2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Table 1.6  Comparison of properties of E-glass and S-glass</a:t>
            </a:r>
            <a:endParaRPr lang="en-US" altLang="en-US" sz="3086"/>
          </a:p>
        </p:txBody>
      </p:sp>
      <p:graphicFrame>
        <p:nvGraphicFramePr>
          <p:cNvPr id="19459" name="Object 3">
            <a:extLst>
              <a:ext uri="{FF2B5EF4-FFF2-40B4-BE49-F238E27FC236}">
                <a16:creationId xmlns:a16="http://schemas.microsoft.com/office/drawing/2014/main" id="{8C22F81A-7D39-E551-6D2A-B6FED00B5A8B}"/>
              </a:ext>
            </a:extLst>
          </p:cNvPr>
          <p:cNvGraphicFramePr>
            <a:graphicFrameLocks noGrp="1"/>
          </p:cNvGraphicFramePr>
          <p:nvPr>
            <p:ph type="body" idx="1"/>
          </p:nvPr>
        </p:nvGraphicFramePr>
        <p:xfrm>
          <a:off x="424010" y="2267902"/>
          <a:ext cx="9547590" cy="258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7203130" imgH="1951440" progId="Word.Document.8">
                  <p:embed/>
                </p:oleObj>
              </mc:Choice>
              <mc:Fallback>
                <p:oleObj name="Document" r:id="rId4" imgW="7203130" imgH="1951440" progId="Word.Document.8">
                  <p:embed/>
                  <p:pic>
                    <p:nvPicPr>
                      <p:cNvPr id="19459" name="Object 3">
                        <a:extLst>
                          <a:ext uri="{FF2B5EF4-FFF2-40B4-BE49-F238E27FC236}">
                            <a16:creationId xmlns:a16="http://schemas.microsoft.com/office/drawing/2014/main" id="{8C22F81A-7D39-E551-6D2A-B6FED00B5A8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10" y="2267902"/>
                        <a:ext cx="9547590" cy="2586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4D39378-8658-4B05-B5DA-83B5932EB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302737"/>
            <a:ext cx="9575588" cy="1259946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Table 1.7  Chemical Composition of E-Glass and S-Glass Fibers</a:t>
            </a:r>
            <a:endParaRPr lang="en-US" altLang="en-US" sz="3527"/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FB843A6C-1920-3455-7666-926E81C2F5C4}"/>
              </a:ext>
            </a:extLst>
          </p:cNvPr>
          <p:cNvGraphicFramePr>
            <a:graphicFrameLocks noGrp="1"/>
          </p:cNvGraphicFramePr>
          <p:nvPr>
            <p:ph type="body" idx="1"/>
          </p:nvPr>
        </p:nvGraphicFramePr>
        <p:xfrm>
          <a:off x="651501" y="2108660"/>
          <a:ext cx="8413638" cy="4318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860437" imgH="3007656" progId="Word.Document.8">
                  <p:embed/>
                </p:oleObj>
              </mc:Choice>
              <mc:Fallback>
                <p:oleObj name="Document" r:id="rId4" imgW="5860437" imgH="3007656" progId="Word.Document.8">
                  <p:embed/>
                  <p:pic>
                    <p:nvPicPr>
                      <p:cNvPr id="20483" name="Object 3">
                        <a:extLst>
                          <a:ext uri="{FF2B5EF4-FFF2-40B4-BE49-F238E27FC236}">
                            <a16:creationId xmlns:a16="http://schemas.microsoft.com/office/drawing/2014/main" id="{FB843A6C-1920-3455-7666-926E81C2F5C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501" y="2108660"/>
                        <a:ext cx="8413638" cy="4318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19604A0-27E8-4B8F-5A46-2681B492DA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96460" y="335985"/>
            <a:ext cx="7727668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Fig 1.10 Forms of Fibers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4845D-AFAC-9195-B008-9F598B32F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166" y="2030151"/>
            <a:ext cx="3608291" cy="517914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D82C3BB-4CD5-CB97-FDFF-8AF8F98FC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2" y="251988"/>
            <a:ext cx="9677400" cy="755968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 dirty="0"/>
              <a:t>Fig 1.11 Manufacturing Graphite Fibers</a:t>
            </a:r>
            <a:endParaRPr lang="en-US" altLang="en-US" sz="3086" dirty="0">
              <a:solidFill>
                <a:schemeClr val="bg2"/>
              </a:solidFill>
            </a:endParaRPr>
          </a:p>
        </p:txBody>
      </p:sp>
      <p:graphicFrame>
        <p:nvGraphicFramePr>
          <p:cNvPr id="22531" name="Object 3">
            <a:extLst>
              <a:ext uri="{FF2B5EF4-FFF2-40B4-BE49-F238E27FC236}">
                <a16:creationId xmlns:a16="http://schemas.microsoft.com/office/drawing/2014/main" id="{E01987C6-1A90-8175-8D03-28BE22BC32E5}"/>
              </a:ext>
            </a:extLst>
          </p:cNvPr>
          <p:cNvGraphicFramePr>
            <a:graphicFrameLocks/>
          </p:cNvGraphicFramePr>
          <p:nvPr/>
        </p:nvGraphicFramePr>
        <p:xfrm>
          <a:off x="840493" y="1931916"/>
          <a:ext cx="8651628" cy="5291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7772400" imgH="5759196" progId="Word.Document.8">
                  <p:embed/>
                </p:oleObj>
              </mc:Choice>
              <mc:Fallback>
                <p:oleObj name="Document" r:id="rId4" imgW="7772400" imgH="5759196" progId="Word.Document.8">
                  <p:embed/>
                  <p:pic>
                    <p:nvPicPr>
                      <p:cNvPr id="22531" name="Object 3">
                        <a:extLst>
                          <a:ext uri="{FF2B5EF4-FFF2-40B4-BE49-F238E27FC236}">
                            <a16:creationId xmlns:a16="http://schemas.microsoft.com/office/drawing/2014/main" id="{E01987C6-1A90-8175-8D03-28BE22BC32E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768" t="24435" r="22289" b="14476"/>
                      <a:stretch>
                        <a:fillRect/>
                      </a:stretch>
                    </p:blipFill>
                    <p:spPr bwMode="auto">
                      <a:xfrm>
                        <a:off x="840493" y="1931916"/>
                        <a:ext cx="8651628" cy="5291773"/>
                      </a:xfrm>
                      <a:prstGeom prst="rect">
                        <a:avLst/>
                      </a:prstGeom>
                      <a:solidFill>
                        <a:schemeClr val="tx2">
                          <a:alpha val="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EB01891-FB67-12FC-DDD3-42CE8D152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/>
              <a:t>Resin Systems</a:t>
            </a:r>
            <a:endParaRPr lang="en-US" alt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D8D4EAA-2A2C-A6D6-AC23-7BE15C5CA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507" y="1763924"/>
            <a:ext cx="3468351" cy="4619801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Polyester</a:t>
            </a:r>
          </a:p>
          <a:p>
            <a:pPr eaLnBrk="1" hangingPunct="1"/>
            <a:r>
              <a:rPr lang="en-US" altLang="en-US"/>
              <a:t>Phenolics</a:t>
            </a:r>
          </a:p>
          <a:p>
            <a:pPr eaLnBrk="1" hangingPunct="1"/>
            <a:r>
              <a:rPr lang="en-US" altLang="en-US"/>
              <a:t>Epoxy</a:t>
            </a:r>
          </a:p>
          <a:p>
            <a:pPr eaLnBrk="1" hangingPunct="1"/>
            <a:r>
              <a:rPr lang="en-US" altLang="en-US"/>
              <a:t>Silicone</a:t>
            </a:r>
          </a:p>
          <a:p>
            <a:pPr eaLnBrk="1" hangingPunct="1"/>
            <a:r>
              <a:rPr lang="en-US" altLang="en-US"/>
              <a:t>Polymide</a:t>
            </a:r>
            <a:endParaRPr lang="en-US" altLang="en-US">
              <a:solidFill>
                <a:schemeClr val="hlink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2C6DA196-1D24-FC5F-301A-D649D110FA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Properties of epoxy</a:t>
            </a:r>
          </a:p>
        </p:txBody>
      </p:sp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D5AEF147-5BFB-B96F-09F5-CC9FA272792B}"/>
              </a:ext>
            </a:extLst>
          </p:cNvPr>
          <p:cNvGraphicFramePr>
            <a:graphicFrameLocks/>
          </p:cNvGraphicFramePr>
          <p:nvPr/>
        </p:nvGraphicFramePr>
        <p:xfrm>
          <a:off x="168521" y="2262653"/>
          <a:ext cx="9659585" cy="464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7087095" imgH="4013013" progId="Word.Document.8">
                  <p:embed/>
                </p:oleObj>
              </mc:Choice>
              <mc:Fallback>
                <p:oleObj name="Document" r:id="rId4" imgW="7087095" imgH="4013013" progId="Word.Document.8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D5AEF147-5BFB-B96F-09F5-CC9FA272792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21" y="2262653"/>
                        <a:ext cx="9659585" cy="464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4DD6695-8029-EE25-AB66-2796A604FB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80457" y="167992"/>
            <a:ext cx="7643671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/>
              <a:t>Curing Stages of Epoxy</a:t>
            </a:r>
            <a:endParaRPr lang="en-US" altLang="en-US"/>
          </a:p>
        </p:txBody>
      </p:sp>
      <p:pic>
        <p:nvPicPr>
          <p:cNvPr id="25603" name="Picture 3">
            <a:extLst>
              <a:ext uri="{FF2B5EF4-FFF2-40B4-BE49-F238E27FC236}">
                <a16:creationId xmlns:a16="http://schemas.microsoft.com/office/drawing/2014/main" id="{360D46E2-F6EE-DA6B-F897-7146CD3AE305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2446" y="1595931"/>
            <a:ext cx="6971700" cy="5963744"/>
          </a:xfrm>
          <a:noFill/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78386693-6855-CBE4-1770-C6F97668D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5228" y="433981"/>
            <a:ext cx="6633964" cy="526728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i="1"/>
              <a:t>Comparison of Resins</a:t>
            </a:r>
            <a:endParaRPr lang="en-US" altLang="en-US"/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7A588D33-75EA-0532-7C9B-8B41E752AE90}"/>
              </a:ext>
            </a:extLst>
          </p:cNvPr>
          <p:cNvPicPr>
            <a:picLocks noGrp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510" y="1847920"/>
            <a:ext cx="8987614" cy="4689798"/>
          </a:xfrm>
          <a:solidFill>
            <a:schemeClr val="tx2"/>
          </a:solidFill>
          <a:ln>
            <a:solidFill>
              <a:schemeClr val="tx2"/>
            </a:solidFill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F99A6EA-6CF0-5BF4-D7AB-8F4DFF6B78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051" y="122237"/>
            <a:ext cx="9911574" cy="1406940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dirty="0"/>
              <a:t>Difference between thermosets and thermoplastics</a:t>
            </a:r>
            <a:endParaRPr lang="en-US" altLang="en-US" b="1" dirty="0"/>
          </a:p>
        </p:txBody>
      </p:sp>
      <p:graphicFrame>
        <p:nvGraphicFramePr>
          <p:cNvPr id="27651" name="Object 3">
            <a:extLst>
              <a:ext uri="{FF2B5EF4-FFF2-40B4-BE49-F238E27FC236}">
                <a16:creationId xmlns:a16="http://schemas.microsoft.com/office/drawing/2014/main" id="{7BC13D02-E085-CCA3-5E95-A93DF38A52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9682351"/>
              </p:ext>
            </p:extLst>
          </p:nvPr>
        </p:nvGraphicFramePr>
        <p:xfrm>
          <a:off x="567504" y="2484437"/>
          <a:ext cx="8945615" cy="4724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101288" imgH="4281129" progId="Word.Document.8">
                  <p:embed/>
                </p:oleObj>
              </mc:Choice>
              <mc:Fallback>
                <p:oleObj name="Document" r:id="rId4" imgW="8101288" imgH="4281129" progId="Word.Document.8">
                  <p:embed/>
                  <p:pic>
                    <p:nvPicPr>
                      <p:cNvPr id="27651" name="Object 3">
                        <a:extLst>
                          <a:ext uri="{FF2B5EF4-FFF2-40B4-BE49-F238E27FC236}">
                            <a16:creationId xmlns:a16="http://schemas.microsoft.com/office/drawing/2014/main" id="{7BC13D02-E085-CCA3-5E95-A93DF38A52D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504" y="2484437"/>
                        <a:ext cx="8945615" cy="47247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01D7B2D7-935A-9C07-0418-BDC8FAF4DF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Pre-Preg Graphite/Epoxy</a:t>
            </a:r>
          </a:p>
        </p:txBody>
      </p:sp>
      <p:pic>
        <p:nvPicPr>
          <p:cNvPr id="28675" name="Picture 5">
            <a:extLst>
              <a:ext uri="{FF2B5EF4-FFF2-40B4-BE49-F238E27FC236}">
                <a16:creationId xmlns:a16="http://schemas.microsoft.com/office/drawing/2014/main" id="{1D63BBF0-F1E7-8E41-2E40-5CFA9F570B2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35" y="1847920"/>
            <a:ext cx="5627758" cy="4787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da4b07e-f3c4-4ade-9099-0e0de689738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616</TotalTime>
  <Words>383</Words>
  <Application>Microsoft Office PowerPoint</Application>
  <PresentationFormat>Custom</PresentationFormat>
  <Paragraphs>104</Paragraphs>
  <Slides>27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Corbel</vt:lpstr>
      <vt:lpstr>Tahoma</vt:lpstr>
      <vt:lpstr>Times New Roman</vt:lpstr>
      <vt:lpstr>Wingdings</vt:lpstr>
      <vt:lpstr>Wingdings 2</vt:lpstr>
      <vt:lpstr>Wingdings 3</vt:lpstr>
      <vt:lpstr>Module</vt:lpstr>
      <vt:lpstr>Document</vt:lpstr>
      <vt:lpstr>PowerPoint Presentation</vt:lpstr>
      <vt:lpstr>Classification </vt:lpstr>
      <vt:lpstr>Polymer Matrix Composites</vt:lpstr>
      <vt:lpstr>Polymer Matrix Composites</vt:lpstr>
      <vt:lpstr>Are Carbon and Graphite the Same?</vt:lpstr>
      <vt:lpstr>Table 1.4.  Typical mechanical  properties of polymer matrix composites and monolithic materials</vt:lpstr>
      <vt:lpstr>Comparative Stiffness of PMCs and Metals</vt:lpstr>
      <vt:lpstr>How to make a PMC</vt:lpstr>
      <vt:lpstr>Schematic of Prepreg Manufacturing</vt:lpstr>
      <vt:lpstr>Prepreg Boron/Epoxy</vt:lpstr>
      <vt:lpstr>Autoclave Lamination</vt:lpstr>
      <vt:lpstr>Filament Winding</vt:lpstr>
      <vt:lpstr>Common PMC Fibers &amp; Matrices</vt:lpstr>
      <vt:lpstr>Table 1.5  Typical mechanical properties of fibers used in polymer matrix composites </vt:lpstr>
      <vt:lpstr>Cost Comparison of PMC fibers</vt:lpstr>
      <vt:lpstr>Manufacturing of Glass Fibers</vt:lpstr>
      <vt:lpstr>Glass Fiber Types</vt:lpstr>
      <vt:lpstr>Table 1.6  Comparison of properties of E-glass and S-glass</vt:lpstr>
      <vt:lpstr>Table 1.7  Chemical Composition of E-Glass and S-Glass Fibers</vt:lpstr>
      <vt:lpstr>Fig 1.10 Forms of Fibers</vt:lpstr>
      <vt:lpstr>Fig 1.11 Manufacturing Graphite Fibers</vt:lpstr>
      <vt:lpstr>Resin Systems</vt:lpstr>
      <vt:lpstr>Properties of epoxy</vt:lpstr>
      <vt:lpstr>Curing Stages of Epoxy</vt:lpstr>
      <vt:lpstr>Comparison of Resins</vt:lpstr>
      <vt:lpstr>Difference between thermosets and thermoplastics</vt:lpstr>
      <vt:lpstr>Pre-Preg Graphite/Epoxy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76</cp:revision>
  <cp:lastPrinted>2024-01-09T19:25:44Z</cp:lastPrinted>
  <dcterms:created xsi:type="dcterms:W3CDTF">2012-04-04T07:21:56Z</dcterms:created>
  <dcterms:modified xsi:type="dcterms:W3CDTF">2024-01-09T19:30:22Z</dcterms:modified>
</cp:coreProperties>
</file>