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386" r:id="rId2"/>
    <p:sldId id="276" r:id="rId3"/>
    <p:sldId id="377" r:id="rId4"/>
    <p:sldId id="376" r:id="rId5"/>
    <p:sldId id="277" r:id="rId6"/>
    <p:sldId id="298" r:id="rId7"/>
    <p:sldId id="275" r:id="rId8"/>
    <p:sldId id="360" r:id="rId9"/>
    <p:sldId id="361" r:id="rId10"/>
    <p:sldId id="284" r:id="rId11"/>
    <p:sldId id="286" r:id="rId12"/>
    <p:sldId id="288" r:id="rId13"/>
    <p:sldId id="289" r:id="rId14"/>
    <p:sldId id="358" r:id="rId15"/>
    <p:sldId id="272" r:id="rId16"/>
    <p:sldId id="273" r:id="rId17"/>
    <p:sldId id="270" r:id="rId18"/>
    <p:sldId id="271" r:id="rId19"/>
  </p:sldIdLst>
  <p:sldSz cx="10080625" cy="7559675"/>
  <p:notesSz cx="7315200" cy="9601200"/>
  <p:custDataLst>
    <p:tags r:id="rId22"/>
  </p:custDataLst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49">
          <p15:clr>
            <a:srgbClr val="A4A3A4"/>
          </p15:clr>
        </p15:guide>
        <p15:guide id="2" pos="20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224" y="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49"/>
        <p:guide pos="20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E42F69-9726-6151-A109-03E11F3119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5347F5-A73B-9300-E405-BE80A8A055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 smtClean="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F5268A18-1E45-4067-8953-6B0B616D28A6}" type="datetimeFigureOut">
              <a:rPr lang="en-US"/>
              <a:pPr>
                <a:defRPr/>
              </a:pPr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19E24-04A0-4CD7-B558-BE28CEFE4A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87850-C315-1DF0-6948-AADF577A4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700FD6F2-C8E0-439A-B555-A65D9B100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C610F12E-E64A-ED1C-7092-7033675D3B9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8888" y="728663"/>
            <a:ext cx="4795837" cy="35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89B089CF-CA64-F24C-4926-36514110114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59300"/>
            <a:ext cx="5851525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BC3EE46-6412-4BB0-DE83-1B05483676F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24FB1DF-7CED-4010-1F34-4F4993C3CDC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14020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5669D9C-74B3-E527-D680-25EF87A37F0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A0DA4FF-9D8C-93FF-5990-96EE61691D7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020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1822E6B6-3FB8-42BA-B0F4-76361ABBDD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5D1929D-EFBC-D3CF-465F-9C4CFCE39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188E83-BAD5-FC38-E1E6-A8B8B670E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8B9B224-9899-0E3F-7011-66B67212F3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46CDB6-5FE6-44D3-B844-388DCC13EB79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F4AF35EA-9F40-0309-6C21-DA08EFF938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613F2A14-F2D0-0AC5-6610-7C59C5889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FED43278-9F2A-E86F-7E96-08ACAEB83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12FFFF-91B5-4635-A2DF-6F40EB0FC9A7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78130F91-7700-FB80-11AE-3BA79013A9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661067A-3950-A27A-9142-4C9B6C2D1A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BEB2935D-89C7-00FC-BF49-7769CC9C79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C05487-D376-4648-A766-D562BE0B7F39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84931E0-3564-401E-3638-D4CCAE732D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D49119B8-016B-B288-10CE-929BA1240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EB62C2DE-FFB3-95F2-7429-97C22D26C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33D6B0-41EF-4475-871D-4CB1BCD73C21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936AC792-B624-30BB-1D4D-CA18DD8106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1190B57F-95EF-5E22-64A2-DA76C8DBF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D4C46881-5A07-B63A-2BA8-418BF546BC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F186B6-5495-4A0F-8A22-AED904F3C268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BBB60386-FCD0-AB90-7940-190E0BBCE9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2433E98B-8664-8CFF-CD53-F3DEBC887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61F195BD-5828-954A-1371-F905ADF195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E132F3-E2EB-4AEF-BF7C-C5BE1FE03715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9A77F67-7488-77D9-0351-982D602950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6FEEABC5-8CFD-C2D5-2595-B67DEC975E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493CB7CC-1066-8DBB-0E4E-806EC1ADE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3211CC-96D0-4458-A056-4509E504066C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0EF1DDDC-D506-9A6C-1E78-F5E9EEFED2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54DB56FB-24B8-EA70-8EC1-BFA162538E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4BD3C33B-AFC2-E4F5-ED3B-BF8B438D15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5A8F3E-0361-4ED4-8E29-21577DF42876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428F92F5-C54F-3212-A076-797D31F5DF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ACA7D34E-8929-F1BC-7F9C-9BFB41DE1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AB0A7983-6F6B-DA92-F430-AAF644F9C7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CDA98C-C682-4061-87D8-A79A1B9A9F4B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8575AC3-87F3-D56E-9932-C4BB734659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C5CC7BF-5212-9581-CDE3-8D51785256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2FB8071-1327-C3DF-51D6-480BFF4B00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E55A73-9466-4F8F-8C9D-AE34388890C3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19ECEF70-0669-1407-6431-86FAEDC71B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86803AFE-EC68-E8BE-2676-DF995DA1F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3F4BC4FF-2FC3-8703-FD66-A5DD6A24A7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D60759-D7CB-42F2-9662-933D74F4118A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7388CBA-F130-A9B5-F569-A6CF0BE978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AB75F88F-0A6B-07D2-F13C-5D944114F9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9557D2E8-0E31-6139-B020-35784A48C2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B1097B-6CB0-4A38-996B-533DF7EE33E3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42E40651-D99E-70EC-5E0B-E95B605EC4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D8F42934-7C6D-BB05-3B1C-E7E388BEF6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5461234B-E343-519B-B07C-A48BCD6482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8DE642-38CA-411E-BAD6-B46F4683D155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29ECDBA4-A3CF-43C0-A894-186E9DA9E4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765EE1D6-5175-B795-677E-72C2E2898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423CCC4-EC5B-E54E-B545-3C7D07355E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324F66-820D-41E6-BA3D-307687E4095B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47F1EA9-AF20-290A-F3A0-5CBEC8604E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0AB040E-18FF-714F-4462-3041DE373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C854728F-38AE-D220-37D0-7748CE3D79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7CE99D-086B-40E4-9923-43FEA0724B1E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54F5E880-CE07-9DFF-9153-D3C0CD7112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8E059497-AE1B-37A2-6119-CDF566EAB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DF53575D-10E0-3336-250C-990D2CAC28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C34AF4-4085-4BF2-94B4-70D4BACAA01A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5B2B565-921C-67E1-D445-DF5A4B874A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E74D81B5-78E7-EEE3-3688-ED2DF14A5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EE2C73C6-D7B9-969F-492B-10030C7E63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ADF9C1-365F-4DA4-A0FF-055E1A2EB164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E94C056-03A0-38C0-E480-B54D39A107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 cap="flat"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F725E0A6-2F1F-FDE9-74C2-EFA77A76CD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923C3-4871-B2C3-762F-4184750A2011}"/>
              </a:ext>
            </a:extLst>
          </p:cNvPr>
          <p:cNvSpPr/>
          <p:nvPr/>
        </p:nvSpPr>
        <p:spPr bwMode="ltGray">
          <a:xfrm>
            <a:off x="0" y="0"/>
            <a:ext cx="10080625" cy="56610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BF5DB-830F-8771-CCE7-D28ED94D9998}"/>
              </a:ext>
            </a:extLst>
          </p:cNvPr>
          <p:cNvSpPr/>
          <p:nvPr/>
        </p:nvSpPr>
        <p:spPr bwMode="invGray">
          <a:xfrm>
            <a:off x="0" y="565308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1"/>
            <a:ext cx="8904552" cy="1844561"/>
          </a:xfrm>
        </p:spPr>
        <p:txBody>
          <a:bodyPr tIns="0" bIns="0" anchor="t"/>
          <a:lstStyle>
            <a:lvl1pPr algn="l">
              <a:defRPr sz="5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33" tIns="0" rIns="50397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1B9087B-931A-426B-EF89-2B15E3EB0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3283F0D-D1F2-37CF-FF72-650BDDAF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D71BCE-0338-6353-07C0-1EA7A75B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F14787-C4C4-46AF-89CE-F8A673B82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588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9AE2C-C494-0F44-A0E7-CE283C1F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9B127-5411-6C92-3D20-229421DB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F8493-7483-26DF-7D61-66520FF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2DCA1-7672-4FC7-AB14-76274445DE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04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380390-4987-D0FA-DD78-A68C1A84315B}"/>
              </a:ext>
            </a:extLst>
          </p:cNvPr>
          <p:cNvSpPr/>
          <p:nvPr/>
        </p:nvSpPr>
        <p:spPr bwMode="ltGray">
          <a:xfrm>
            <a:off x="0" y="0"/>
            <a:ext cx="10080625" cy="28686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85F835-0E5F-6D73-A053-A2D892A138BB}"/>
              </a:ext>
            </a:extLst>
          </p:cNvPr>
          <p:cNvSpPr/>
          <p:nvPr/>
        </p:nvSpPr>
        <p:spPr bwMode="invGray">
          <a:xfrm>
            <a:off x="0" y="2868613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tIns="0" rIns="100794" bIns="0" anchor="b"/>
          <a:lstStyle>
            <a:lvl1pPr algn="l">
              <a:defRPr sz="52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71" tIns="0" rIns="50397" bIns="0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DA06A3-2CBE-533D-68EE-921BC656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CB767E-B9BD-FC3B-2B33-CDF368DB7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565AC25-E8E0-E9F7-CB51-1C29B162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F493E0-301C-4241-B29C-C3BB811DF7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602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6"/>
            <a:ext cx="4452276" cy="5096901"/>
          </a:xfrm>
        </p:spPr>
        <p:txBody>
          <a:bodyPr lIns="100794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6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BCD815-6B83-0276-899A-FFADE4C9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73FFCD-B5FA-0C69-5618-9EF79AA7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0E68F0-D846-E2FA-6752-5D857121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12693-9BAC-4352-AF37-5280CA7F6C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88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4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4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5D9733E-3D3D-3F96-F296-78033F87D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B7208F6-B99F-CA47-1DD9-58650B9D8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EC70E9-B6F3-DE83-E35C-B8D901DC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8ED74-54B9-45D8-8E3F-A04EA23D4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07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04F0216-BDA1-7F9D-4F62-43803C1C1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C03976-D7E0-FAD2-6666-AC9516F1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7C86CF-82A1-7A61-A905-439C9562D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92598-A455-4065-B10E-7569B356B4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878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358886-CAAE-1D3D-27FA-65D0FC060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024D8-C56C-3CD9-9499-5C84291FF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7DA7D-D22A-D577-AAA0-6FC6155F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9A791-C8D6-41D0-93DB-7A1D7EFA23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0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F69927-CE8D-E78A-DA6A-2FBB7EE224DC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089FB-4E93-5D5E-4B0A-BBF6F740ED70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4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0" y="1907025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242E4CE3-52FA-ED04-AD5C-EF3EF8E1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D69245F-BF59-1D51-F852-22599E7E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FBC408F-BC7A-A513-CBFD-E13F62C1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1394F-96AD-49A8-BB5D-2656E3BD93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45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657AF4-7AD5-2F39-230D-8518DE01975A}"/>
              </a:ext>
            </a:extLst>
          </p:cNvPr>
          <p:cNvSpPr/>
          <p:nvPr/>
        </p:nvSpPr>
        <p:spPr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80294-0A37-492B-F6EF-24D4D6879385}"/>
              </a:ext>
            </a:extLst>
          </p:cNvPr>
          <p:cNvSpPr/>
          <p:nvPr/>
        </p:nvSpPr>
        <p:spPr bwMode="invGray"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4" y="1636726"/>
            <a:ext cx="6887321" cy="5922949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FA00C0F-C055-135C-CA51-CB7BB03196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0975" y="1290638"/>
            <a:ext cx="2782888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3194EAA-979C-AE88-D65C-4150780C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6450" y="1290638"/>
            <a:ext cx="5726113" cy="22066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7641004-1F82-3ABA-4144-D5DAEB42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3213" y="1290638"/>
            <a:ext cx="809625" cy="220662"/>
          </a:xfrm>
        </p:spPr>
        <p:txBody>
          <a:bodyPr/>
          <a:lstStyle>
            <a:lvl1pPr>
              <a:defRPr/>
            </a:lvl1pPr>
          </a:lstStyle>
          <a:p>
            <a:fld id="{C171C0A9-C270-4A7D-9B0A-03D7951875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187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3FDAE-CC97-CB57-BD24-25F4E35E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B656E-78E3-C1E5-348D-33E4A0A2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9527-2E07-0D7A-2541-24634527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E23DC-4058-42EE-B8C0-B87C6605F3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53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0497FC-99EC-C7E3-BEB1-74CAED087D35}"/>
              </a:ext>
            </a:extLst>
          </p:cNvPr>
          <p:cNvSpPr/>
          <p:nvPr/>
        </p:nvSpPr>
        <p:spPr bwMode="invGray">
          <a:xfrm>
            <a:off x="7275513" y="0"/>
            <a:ext cx="49212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73DAA4-89AB-5B0B-2F09-8F8E2C640C4F}"/>
              </a:ext>
            </a:extLst>
          </p:cNvPr>
          <p:cNvSpPr/>
          <p:nvPr/>
        </p:nvSpPr>
        <p:spPr bwMode="ltGray">
          <a:xfrm>
            <a:off x="7327900" y="0"/>
            <a:ext cx="277336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0"/>
            <a:ext cx="2100130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6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06A675A-6516-44FA-702D-C5DCF7BD4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F0503ED-4953-E33F-01CB-DCD1CACE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1475" y="7029450"/>
            <a:ext cx="4229100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EA60CC-B3F0-6F91-4018-782E7D4D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5C84C-33D6-4EFC-B2FD-0FDD9F8833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887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AE4A86-BFBD-574C-CBEB-307D211746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E1DC6E-3743-24B4-8D62-1B04E2115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61166C-2800-33ED-B325-60EEAB8C4A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00BC2-25AE-41F5-81B5-EBA60820C3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09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55CC33-9680-674E-0EDF-FDDE6B0BE01D}"/>
              </a:ext>
            </a:extLst>
          </p:cNvPr>
          <p:cNvSpPr/>
          <p:nvPr/>
        </p:nvSpPr>
        <p:spPr bwMode="invGray">
          <a:xfrm>
            <a:off x="0" y="158273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65836-6112-5CFE-2F74-DE867C8D5AB8}"/>
              </a:ext>
            </a:extLst>
          </p:cNvPr>
          <p:cNvSpPr/>
          <p:nvPr/>
        </p:nvSpPr>
        <p:spPr bwMode="ltGray">
          <a:xfrm>
            <a:off x="0" y="0"/>
            <a:ext cx="10080625" cy="158115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5A1CC-54B4-5DB9-87B8-279ED06D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168275"/>
            <a:ext cx="9074150" cy="1379538"/>
          </a:xfrm>
          <a:prstGeom prst="rect">
            <a:avLst/>
          </a:prstGeom>
        </p:spPr>
        <p:txBody>
          <a:bodyPr vert="horz" lIns="100794" tIns="50397" rIns="50397" bIns="50397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6CA2A39B-EFD8-D7B6-230C-915547295B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957388"/>
            <a:ext cx="90741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77" tIns="100794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8A52-75EF-605F-F345-74DD817D22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3238" y="7138988"/>
            <a:ext cx="2352675" cy="303212"/>
          </a:xfrm>
          <a:prstGeom prst="rect">
            <a:avLst/>
          </a:prstGeom>
        </p:spPr>
        <p:txBody>
          <a:bodyPr vert="horz" lIns="120953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61539-82F3-D1F6-DD6F-64BFB2753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1475" y="7138988"/>
            <a:ext cx="6072188" cy="303212"/>
          </a:xfrm>
          <a:prstGeom prst="rect">
            <a:avLst/>
          </a:prstGeom>
        </p:spPr>
        <p:txBody>
          <a:bodyPr vert="horz" lIns="50397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B8D47-1ECB-608E-F063-DEC856E9E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988" y="7138988"/>
            <a:ext cx="809625" cy="303212"/>
          </a:xfrm>
          <a:prstGeom prst="rect">
            <a:avLst/>
          </a:prstGeom>
        </p:spPr>
        <p:txBody>
          <a:bodyPr vert="horz" wrap="square" lIns="100794" tIns="50397" rIns="100794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3F3F3F"/>
                </a:solidFill>
              </a:defRPr>
            </a:lvl1pPr>
          </a:lstStyle>
          <a:p>
            <a:fld id="{AEF30CE6-DFBE-429E-8C3D-AAE6F100DD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  <p:sldLayoutId id="2147483689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50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9pPr>
      <a:extLst/>
    </p:titleStyle>
    <p:bodyStyle>
      <a:lvl1pPr marL="482600" indent="-352425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01625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50" indent="-250825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200025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625" indent="-200025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139" indent="-201589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634" indent="-201589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381" indent="-201589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>
            <a:extLst>
              <a:ext uri="{FF2B5EF4-FFF2-40B4-BE49-F238E27FC236}">
                <a16:creationId xmlns:a16="http://schemas.microsoft.com/office/drawing/2014/main" id="{63DE8E0B-2D92-EF6C-3190-CF264F0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996" y="1764136"/>
            <a:ext cx="8986670" cy="256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967" dirty="0">
                <a:latin typeface="Tahoma" panose="020B0604030504040204" pitchFamily="34" charset="0"/>
              </a:rPr>
              <a:t>Metal Matrix Composites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br>
              <a:rPr lang="en-US" altLang="en-US" sz="4849" dirty="0">
                <a:latin typeface="Tahoma" panose="020B0604030504040204" pitchFamily="34" charset="0"/>
              </a:rPr>
            </a:br>
            <a:r>
              <a:rPr lang="en-US" altLang="en-US" sz="4849" dirty="0">
                <a:latin typeface="Tahoma" panose="020B0604030504040204" pitchFamily="34" charset="0"/>
              </a:rPr>
              <a:t>Instructor: Autar Kaw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76885BF-32E3-1C76-0838-BDC4D84294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Metal Matrix Composites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043798E-A2BA-238C-704B-67A7F555C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are metal-matrix composites?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Metal matrix composites have a metal matrix.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Examples include silicon carbide fibers in aluminum, graphite fibers in aluminum.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55F627D-4E29-C696-8930-9FEF37CCC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Advantages of  MMCs</a:t>
            </a:r>
            <a:endParaRPr lang="en-US" altLang="en-US" sz="3527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EEEDF83-4E31-ACC6-5DA2-BFBA8CB606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Higher specific strength and modulus over metals.</a:t>
            </a:r>
          </a:p>
          <a:p>
            <a:pPr eaLnBrk="1" hangingPunct="1"/>
            <a:r>
              <a:rPr lang="en-US" altLang="en-US"/>
              <a:t>Lower coefficients of thermal expansion than metals by reinforcing with graphite.</a:t>
            </a:r>
          </a:p>
          <a:p>
            <a:pPr eaLnBrk="1" hangingPunct="1"/>
            <a:r>
              <a:rPr lang="en-US" altLang="en-US"/>
              <a:t>Maintenance of high strength properties at high temperatures.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6696969-4D52-5D35-A4D9-B7459A1CE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2500" y="839964"/>
            <a:ext cx="8567632" cy="923960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Degrading properties in MMCs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5C2549A-6CE3-CFEE-E089-DA5095B5292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542541" y="2183906"/>
            <a:ext cx="4199819" cy="4535805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646"/>
              <a:t>Are there any properties which degrade when metals are reinforced with fibers?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646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646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46"/>
              <a:t>	Yes, they may have reduced ductility and fracture toughness.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646"/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4F236420-466B-D19C-1791-34AA6791E612}"/>
              </a:ext>
            </a:extLst>
          </p:cNvPr>
          <p:cNvGraphicFramePr>
            <a:graphicFrameLocks/>
          </p:cNvGraphicFramePr>
          <p:nvPr/>
        </p:nvGraphicFramePr>
        <p:xfrm>
          <a:off x="420511" y="2127908"/>
          <a:ext cx="4506057" cy="5431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621280" imgH="3157728" progId="Word.Document.8">
                  <p:embed/>
                </p:oleObj>
              </mc:Choice>
              <mc:Fallback>
                <p:oleObj name="Document" r:id="rId4" imgW="2621280" imgH="3157728" progId="Word.Document.8">
                  <p:embed/>
                  <p:pic>
                    <p:nvPicPr>
                      <p:cNvPr id="5124" name="Object 4">
                        <a:extLst>
                          <a:ext uri="{FF2B5EF4-FFF2-40B4-BE49-F238E27FC236}">
                            <a16:creationId xmlns:a16="http://schemas.microsoft.com/office/drawing/2014/main" id="{4F236420-466B-D19C-1791-34AA6791E61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511" y="2127908"/>
                        <a:ext cx="4506057" cy="54317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52E7B01-A1E8-53BC-099E-7EB28381B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503978"/>
            <a:ext cx="9575588" cy="1511935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Typical mechanical properties of metal matrix composites</a:t>
            </a:r>
          </a:p>
        </p:txBody>
      </p:sp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62EB0CDD-4F5C-19EB-8ABF-E8BE7E95AA22}"/>
              </a:ext>
            </a:extLst>
          </p:cNvPr>
          <p:cNvGraphicFramePr>
            <a:graphicFrameLocks noGrp="1"/>
          </p:cNvGraphicFramePr>
          <p:nvPr>
            <p:ph type="body" idx="1"/>
          </p:nvPr>
        </p:nvGraphicFramePr>
        <p:xfrm>
          <a:off x="464260" y="3058869"/>
          <a:ext cx="9129357" cy="277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942201" imgH="2713372" progId="Word.Document.8">
                  <p:embed/>
                </p:oleObj>
              </mc:Choice>
              <mc:Fallback>
                <p:oleObj name="Document" r:id="rId4" imgW="8942201" imgH="2713372" progId="Word.Document.8">
                  <p:embed/>
                  <p:pic>
                    <p:nvPicPr>
                      <p:cNvPr id="6147" name="Object 3">
                        <a:extLst>
                          <a:ext uri="{FF2B5EF4-FFF2-40B4-BE49-F238E27FC236}">
                            <a16:creationId xmlns:a16="http://schemas.microsoft.com/office/drawing/2014/main" id="{62EB0CDD-4F5C-19EB-8ABF-E8BE7E95AA2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260" y="3058869"/>
                        <a:ext cx="9129357" cy="27701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9008344-772D-3DFF-B3B4-E3D1CC926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251989"/>
            <a:ext cx="8567632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Boron Fiber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55E34169-E76B-7133-BC34-408676EDF3D9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8504" y="1511935"/>
            <a:ext cx="6551718" cy="5225275"/>
          </a:xfrm>
          <a:noFill/>
        </p:spPr>
      </p:pic>
      <p:sp>
        <p:nvSpPr>
          <p:cNvPr id="7172" name="Rectangle 4">
            <a:extLst>
              <a:ext uri="{FF2B5EF4-FFF2-40B4-BE49-F238E27FC236}">
                <a16:creationId xmlns:a16="http://schemas.microsoft.com/office/drawing/2014/main" id="{A575B869-9012-E482-A315-A668A444FAD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798193" y="2183906"/>
            <a:ext cx="1777924" cy="4283816"/>
          </a:xfrm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086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CA61115-C6AF-3A16-3186-0655FCCCE3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Step 0: Cutting the shape</a:t>
            </a:r>
          </a:p>
        </p:txBody>
      </p:sp>
      <p:graphicFrame>
        <p:nvGraphicFramePr>
          <p:cNvPr id="8195" name="Object 3">
            <a:extLst>
              <a:ext uri="{FF2B5EF4-FFF2-40B4-BE49-F238E27FC236}">
                <a16:creationId xmlns:a16="http://schemas.microsoft.com/office/drawing/2014/main" id="{703683B2-87A3-5860-6FF0-025275C263CD}"/>
              </a:ext>
            </a:extLst>
          </p:cNvPr>
          <p:cNvGraphicFramePr>
            <a:graphicFrameLocks noGrp="1"/>
          </p:cNvGraphicFramePr>
          <p:nvPr>
            <p:ph type="clipArt" sz="half" idx="1"/>
          </p:nvPr>
        </p:nvGraphicFramePr>
        <p:xfrm>
          <a:off x="329514" y="2964372"/>
          <a:ext cx="9416346" cy="3296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491445" imgH="1924087" progId="Word.Document.8">
                  <p:embed/>
                </p:oleObj>
              </mc:Choice>
              <mc:Fallback>
                <p:oleObj name="Document" r:id="rId4" imgW="5491445" imgH="1924087" progId="Word.Document.8">
                  <p:embed/>
                  <p:pic>
                    <p:nvPicPr>
                      <p:cNvPr id="8195" name="Object 3">
                        <a:extLst>
                          <a:ext uri="{FF2B5EF4-FFF2-40B4-BE49-F238E27FC236}">
                            <a16:creationId xmlns:a16="http://schemas.microsoft.com/office/drawing/2014/main" id="{703683B2-87A3-5860-6FF0-025275C263C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642" t="41345" r="16486"/>
                      <a:stretch>
                        <a:fillRect/>
                      </a:stretch>
                    </p:blipFill>
                    <p:spPr bwMode="auto">
                      <a:xfrm>
                        <a:off x="329514" y="2964372"/>
                        <a:ext cx="9416346" cy="32968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33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4A475E6-3051-6955-B6E8-290A471A4B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Step 1: Apply Aluminum File</a:t>
            </a:r>
          </a:p>
        </p:txBody>
      </p:sp>
      <p:graphicFrame>
        <p:nvGraphicFramePr>
          <p:cNvPr id="9219" name="Object 6">
            <a:extLst>
              <a:ext uri="{FF2B5EF4-FFF2-40B4-BE49-F238E27FC236}">
                <a16:creationId xmlns:a16="http://schemas.microsoft.com/office/drawing/2014/main" id="{4EF56F4D-B280-157C-B015-3470BE429EC1}"/>
              </a:ext>
            </a:extLst>
          </p:cNvPr>
          <p:cNvGraphicFramePr>
            <a:graphicFrameLocks noGrp="1"/>
          </p:cNvGraphicFramePr>
          <p:nvPr>
            <p:ph type="clipArt" sz="half" idx="1"/>
          </p:nvPr>
        </p:nvGraphicFramePr>
        <p:xfrm>
          <a:off x="756496" y="2859377"/>
          <a:ext cx="8569382" cy="3001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491445" imgH="1924087" progId="Word.Document.8">
                  <p:embed/>
                </p:oleObj>
              </mc:Choice>
              <mc:Fallback>
                <p:oleObj name="Document" r:id="rId4" imgW="5491445" imgH="1924087" progId="Word.Document.8">
                  <p:embed/>
                  <p:pic>
                    <p:nvPicPr>
                      <p:cNvPr id="9219" name="Object 6">
                        <a:extLst>
                          <a:ext uri="{FF2B5EF4-FFF2-40B4-BE49-F238E27FC236}">
                            <a16:creationId xmlns:a16="http://schemas.microsoft.com/office/drawing/2014/main" id="{4EF56F4D-B280-157C-B015-3470BE429EC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476" t="48950" r="16652"/>
                      <a:stretch>
                        <a:fillRect/>
                      </a:stretch>
                    </p:blipFill>
                    <p:spPr bwMode="auto">
                      <a:xfrm>
                        <a:off x="756496" y="2859377"/>
                        <a:ext cx="8569382" cy="30011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33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80E0CA8-B2B0-B64A-87C0-1FA772B0CD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Step 3: Lay Up Desired Plies</a:t>
            </a:r>
          </a:p>
        </p:txBody>
      </p:sp>
      <p:graphicFrame>
        <p:nvGraphicFramePr>
          <p:cNvPr id="10243" name="Object 3">
            <a:extLst>
              <a:ext uri="{FF2B5EF4-FFF2-40B4-BE49-F238E27FC236}">
                <a16:creationId xmlns:a16="http://schemas.microsoft.com/office/drawing/2014/main" id="{74D365B1-FA2D-B3D8-9E85-E11E1B96C4E5}"/>
              </a:ext>
            </a:extLst>
          </p:cNvPr>
          <p:cNvGraphicFramePr>
            <a:graphicFrameLocks noGrp="1"/>
          </p:cNvGraphicFramePr>
          <p:nvPr>
            <p:ph type="clipArt" sz="half" idx="1"/>
          </p:nvPr>
        </p:nvGraphicFramePr>
        <p:xfrm>
          <a:off x="1020735" y="2005414"/>
          <a:ext cx="8215896" cy="5134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486400" imgH="2473200" progId="Word.Document.8">
                  <p:embed/>
                </p:oleObj>
              </mc:Choice>
              <mc:Fallback>
                <p:oleObj name="Document" r:id="rId4" imgW="5486400" imgH="2473200" progId="Word.Document.8">
                  <p:embed/>
                  <p:pic>
                    <p:nvPicPr>
                      <p:cNvPr id="10243" name="Object 3">
                        <a:extLst>
                          <a:ext uri="{FF2B5EF4-FFF2-40B4-BE49-F238E27FC236}">
                            <a16:creationId xmlns:a16="http://schemas.microsoft.com/office/drawing/2014/main" id="{74D365B1-FA2D-B3D8-9E85-E11E1B96C4E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4333" t="53239" r="34000"/>
                      <a:stretch>
                        <a:fillRect/>
                      </a:stretch>
                    </p:blipFill>
                    <p:spPr bwMode="auto">
                      <a:xfrm>
                        <a:off x="1020735" y="2005414"/>
                        <a:ext cx="8215896" cy="5134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474E910-AB20-254B-586D-AC7DC7156E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Step 4:Vacuum the specimen</a:t>
            </a:r>
          </a:p>
        </p:txBody>
      </p:sp>
      <p:graphicFrame>
        <p:nvGraphicFramePr>
          <p:cNvPr id="11267" name="Object 3">
            <a:extLst>
              <a:ext uri="{FF2B5EF4-FFF2-40B4-BE49-F238E27FC236}">
                <a16:creationId xmlns:a16="http://schemas.microsoft.com/office/drawing/2014/main" id="{BBF6F1CC-C313-A033-9A42-DD65FA894BEB}"/>
              </a:ext>
            </a:extLst>
          </p:cNvPr>
          <p:cNvGraphicFramePr>
            <a:graphicFrameLocks noGrp="1"/>
          </p:cNvGraphicFramePr>
          <p:nvPr>
            <p:ph type="clipArt" sz="half" idx="1"/>
          </p:nvPr>
        </p:nvGraphicFramePr>
        <p:xfrm>
          <a:off x="347014" y="1765674"/>
          <a:ext cx="8886118" cy="5290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486400" imgH="3109680" progId="Word.Document.8">
                  <p:embed/>
                </p:oleObj>
              </mc:Choice>
              <mc:Fallback>
                <p:oleObj name="Document" r:id="rId4" imgW="5486400" imgH="3109680" progId="Word.Document.8">
                  <p:embed/>
                  <p:pic>
                    <p:nvPicPr>
                      <p:cNvPr id="11267" name="Object 3">
                        <a:extLst>
                          <a:ext uri="{FF2B5EF4-FFF2-40B4-BE49-F238E27FC236}">
                            <a16:creationId xmlns:a16="http://schemas.microsoft.com/office/drawing/2014/main" id="{BBF6F1CC-C313-A033-9A42-DD65FA894BE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999" t="7057" r="27499"/>
                      <a:stretch>
                        <a:fillRect/>
                      </a:stretch>
                    </p:blipFill>
                    <p:spPr bwMode="auto">
                      <a:xfrm>
                        <a:off x="347014" y="1765674"/>
                        <a:ext cx="8886118" cy="52900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ADAD3A0-C832-2479-22D4-DF0D6800DD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Step5: Heat to Fabrication Temperature</a:t>
            </a:r>
          </a:p>
        </p:txBody>
      </p:sp>
      <p:graphicFrame>
        <p:nvGraphicFramePr>
          <p:cNvPr id="12291" name="Object 3">
            <a:extLst>
              <a:ext uri="{FF2B5EF4-FFF2-40B4-BE49-F238E27FC236}">
                <a16:creationId xmlns:a16="http://schemas.microsoft.com/office/drawing/2014/main" id="{F982F73C-1B87-BC80-0793-A5B1828CE243}"/>
              </a:ext>
            </a:extLst>
          </p:cNvPr>
          <p:cNvGraphicFramePr>
            <a:graphicFrameLocks noGrp="1"/>
          </p:cNvGraphicFramePr>
          <p:nvPr>
            <p:ph type="clipArt" sz="half" idx="1"/>
          </p:nvPr>
        </p:nvGraphicFramePr>
        <p:xfrm>
          <a:off x="920989" y="2094660"/>
          <a:ext cx="8662128" cy="5465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486400" imgH="3659040" progId="Word.Document.8">
                  <p:embed/>
                </p:oleObj>
              </mc:Choice>
              <mc:Fallback>
                <p:oleObj name="Document" r:id="rId4" imgW="5486400" imgH="3659040" progId="Word.Document.8">
                  <p:embed/>
                  <p:pic>
                    <p:nvPicPr>
                      <p:cNvPr id="12291" name="Object 3">
                        <a:extLst>
                          <a:ext uri="{FF2B5EF4-FFF2-40B4-BE49-F238E27FC236}">
                            <a16:creationId xmlns:a16="http://schemas.microsoft.com/office/drawing/2014/main" id="{F982F73C-1B87-BC80-0793-A5B1828CE243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3834" t="15994" r="28667"/>
                      <a:stretch>
                        <a:fillRect/>
                      </a:stretch>
                    </p:blipFill>
                    <p:spPr bwMode="auto">
                      <a:xfrm>
                        <a:off x="920989" y="2094660"/>
                        <a:ext cx="8662128" cy="54650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2BE0ECD-9A05-A2FA-BEBC-DD13261439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Step 6: Apply Pressure and Hold for Consolidation Cycle</a:t>
            </a:r>
          </a:p>
        </p:txBody>
      </p:sp>
      <p:graphicFrame>
        <p:nvGraphicFramePr>
          <p:cNvPr id="13315" name="Object 3">
            <a:extLst>
              <a:ext uri="{FF2B5EF4-FFF2-40B4-BE49-F238E27FC236}">
                <a16:creationId xmlns:a16="http://schemas.microsoft.com/office/drawing/2014/main" id="{8E38D960-7C38-A50C-BE1C-62436EFC9E28}"/>
              </a:ext>
            </a:extLst>
          </p:cNvPr>
          <p:cNvGraphicFramePr>
            <a:graphicFrameLocks noGrp="1"/>
          </p:cNvGraphicFramePr>
          <p:nvPr>
            <p:ph type="clipArt" sz="half" idx="1"/>
          </p:nvPr>
        </p:nvGraphicFramePr>
        <p:xfrm>
          <a:off x="669000" y="2346649"/>
          <a:ext cx="9001613" cy="52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486400" imgH="3305160" progId="Word.Document.8">
                  <p:embed/>
                </p:oleObj>
              </mc:Choice>
              <mc:Fallback>
                <p:oleObj name="Document" r:id="rId4" imgW="5486400" imgH="3305160" progId="Word.Document.8">
                  <p:embed/>
                  <p:pic>
                    <p:nvPicPr>
                      <p:cNvPr id="13315" name="Object 3">
                        <a:extLst>
                          <a:ext uri="{FF2B5EF4-FFF2-40B4-BE49-F238E27FC236}">
                            <a16:creationId xmlns:a16="http://schemas.microsoft.com/office/drawing/2014/main" id="{8E38D960-7C38-A50C-BE1C-62436EFC9E2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666" t="24069" r="30333"/>
                      <a:stretch>
                        <a:fillRect/>
                      </a:stretch>
                    </p:blipFill>
                    <p:spPr bwMode="auto">
                      <a:xfrm>
                        <a:off x="669000" y="2346649"/>
                        <a:ext cx="9001613" cy="521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40874A7-D576-DAB3-A859-7A0016F61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Step 7: Cool, Remove and Clean Part</a:t>
            </a:r>
          </a:p>
        </p:txBody>
      </p:sp>
      <p:graphicFrame>
        <p:nvGraphicFramePr>
          <p:cNvPr id="14339" name="Object 3">
            <a:extLst>
              <a:ext uri="{FF2B5EF4-FFF2-40B4-BE49-F238E27FC236}">
                <a16:creationId xmlns:a16="http://schemas.microsoft.com/office/drawing/2014/main" id="{A63A9CEE-C1D1-B80C-7938-6EA52A36F7AB}"/>
              </a:ext>
            </a:extLst>
          </p:cNvPr>
          <p:cNvGraphicFramePr>
            <a:graphicFrameLocks noGrp="1"/>
          </p:cNvGraphicFramePr>
          <p:nvPr>
            <p:ph type="clipArt" sz="half" idx="1"/>
          </p:nvPr>
        </p:nvGraphicFramePr>
        <p:xfrm>
          <a:off x="413511" y="1935417"/>
          <a:ext cx="9258853" cy="5204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486400" imgH="2927160" progId="Word.Document.8">
                  <p:embed/>
                </p:oleObj>
              </mc:Choice>
              <mc:Fallback>
                <p:oleObj name="Document" r:id="rId4" imgW="5486400" imgH="2927160" progId="Word.Document.8">
                  <p:embed/>
                  <p:pic>
                    <p:nvPicPr>
                      <p:cNvPr id="14339" name="Object 3">
                        <a:extLst>
                          <a:ext uri="{FF2B5EF4-FFF2-40B4-BE49-F238E27FC236}">
                            <a16:creationId xmlns:a16="http://schemas.microsoft.com/office/drawing/2014/main" id="{A63A9CEE-C1D1-B80C-7938-6EA52A36F7A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334" t="27177" r="23000"/>
                      <a:stretch>
                        <a:fillRect/>
                      </a:stretch>
                    </p:blipFill>
                    <p:spPr bwMode="auto">
                      <a:xfrm>
                        <a:off x="413511" y="1935417"/>
                        <a:ext cx="9258853" cy="5204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C61CF7A-AF66-13B2-E324-740B87C766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2500" y="4199819"/>
            <a:ext cx="3863834" cy="1511935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Schematic of Diffusion Bonding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4E11466-0B13-C20F-90EB-2EC86922416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129559" y="2183906"/>
            <a:ext cx="4446558" cy="4283816"/>
          </a:xfrm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086"/>
          </a:p>
        </p:txBody>
      </p:sp>
      <p:graphicFrame>
        <p:nvGraphicFramePr>
          <p:cNvPr id="15364" name="Object 4">
            <a:extLst>
              <a:ext uri="{FF2B5EF4-FFF2-40B4-BE49-F238E27FC236}">
                <a16:creationId xmlns:a16="http://schemas.microsoft.com/office/drawing/2014/main" id="{E63DF572-5E56-38AA-8071-67622DF163D3}"/>
              </a:ext>
            </a:extLst>
          </p:cNvPr>
          <p:cNvGraphicFramePr>
            <a:graphicFrameLocks/>
          </p:cNvGraphicFramePr>
          <p:nvPr/>
        </p:nvGraphicFramePr>
        <p:xfrm>
          <a:off x="4200348" y="122494"/>
          <a:ext cx="5711754" cy="7435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4334256" imgH="6284976" progId="Word.Document.8">
                  <p:embed/>
                </p:oleObj>
              </mc:Choice>
              <mc:Fallback>
                <p:oleObj name="Document" r:id="rId4" imgW="4334256" imgH="6284976" progId="Word.Document.8">
                  <p:embed/>
                  <p:pic>
                    <p:nvPicPr>
                      <p:cNvPr id="15364" name="Object 4">
                        <a:extLst>
                          <a:ext uri="{FF2B5EF4-FFF2-40B4-BE49-F238E27FC236}">
                            <a16:creationId xmlns:a16="http://schemas.microsoft.com/office/drawing/2014/main" id="{E63DF572-5E56-38AA-8071-67622DF163D3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0348" y="122494"/>
                        <a:ext cx="5711754" cy="74354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F02E827-3BE1-3377-F803-B4E42360C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Silicon Carbide/ Aluminum Composite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C0BDAA88-4DCD-317A-2B67-8EBB3378A269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4935" y="2262653"/>
            <a:ext cx="5958494" cy="4126323"/>
          </a:xfrm>
          <a:noFill/>
        </p:spPr>
      </p:pic>
      <p:sp>
        <p:nvSpPr>
          <p:cNvPr id="16388" name="Rectangle 4">
            <a:extLst>
              <a:ext uri="{FF2B5EF4-FFF2-40B4-BE49-F238E27FC236}">
                <a16:creationId xmlns:a16="http://schemas.microsoft.com/office/drawing/2014/main" id="{328D6049-3695-D339-8931-B422A6C9300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129559" y="2183906"/>
            <a:ext cx="4446558" cy="4283816"/>
          </a:xfrm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086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2D38665-53E1-71DE-3276-DD6AD3CD5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Application of MMCs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B8FC5E8E-484D-D76D-E8E9-5D30BEEE5073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8503" y="2099910"/>
            <a:ext cx="9071610" cy="4602302"/>
          </a:xfrm>
          <a:noFill/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68EA380-82E3-4B1E-C3C8-BC36F44350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Application of MMCs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221A1BAD-A223-22B2-600F-C7F598724C70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507" y="2262653"/>
            <a:ext cx="9071610" cy="4126323"/>
          </a:xfrm>
          <a:noFill/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4F95686-1DBE-0335-97CC-EF4E0EC07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Application of MMCs</a:t>
            </a:r>
          </a:p>
        </p:txBody>
      </p:sp>
      <p:pic>
        <p:nvPicPr>
          <p:cNvPr id="19459" name="Picture 3">
            <a:extLst>
              <a:ext uri="{FF2B5EF4-FFF2-40B4-BE49-F238E27FC236}">
                <a16:creationId xmlns:a16="http://schemas.microsoft.com/office/drawing/2014/main" id="{00D87CEE-F95B-5AE6-81C9-364B8AAE3B2E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lum bright="42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496" y="2015913"/>
            <a:ext cx="8483635" cy="4955787"/>
          </a:xfrm>
          <a:noFill/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da4b07e-f3c4-4ade-9099-0e0de689738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595</TotalTime>
  <Words>194</Words>
  <Application>Microsoft Office PowerPoint</Application>
  <PresentationFormat>Custom</PresentationFormat>
  <Paragraphs>48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Corbel</vt:lpstr>
      <vt:lpstr>Tahoma</vt:lpstr>
      <vt:lpstr>Times New Roman</vt:lpstr>
      <vt:lpstr>Wingdings</vt:lpstr>
      <vt:lpstr>Wingdings 2</vt:lpstr>
      <vt:lpstr>Wingdings 3</vt:lpstr>
      <vt:lpstr>Module</vt:lpstr>
      <vt:lpstr>Document</vt:lpstr>
      <vt:lpstr>PowerPoint Presentation</vt:lpstr>
      <vt:lpstr>Metal Matrix Composites</vt:lpstr>
      <vt:lpstr>Advantages of  MMCs</vt:lpstr>
      <vt:lpstr>Degrading properties in MMCs </vt:lpstr>
      <vt:lpstr>Typical mechanical properties of metal matrix composites</vt:lpstr>
      <vt:lpstr>Boron Fiber</vt:lpstr>
      <vt:lpstr>Step 0: Cutting the shape</vt:lpstr>
      <vt:lpstr>Step 1: Apply Aluminum File</vt:lpstr>
      <vt:lpstr>Step 3: Lay Up Desired Plies</vt:lpstr>
      <vt:lpstr>Step 4:Vacuum the specimen</vt:lpstr>
      <vt:lpstr>Step5: Heat to Fabrication Temperature</vt:lpstr>
      <vt:lpstr>Step 6: Apply Pressure and Hold for Consolidation Cycle</vt:lpstr>
      <vt:lpstr>Step 7: Cool, Remove and Clean Part</vt:lpstr>
      <vt:lpstr>Schematic of Diffusion Bonding</vt:lpstr>
      <vt:lpstr>Silicon Carbide/ Aluminum Composite</vt:lpstr>
      <vt:lpstr>Application of MMCs</vt:lpstr>
      <vt:lpstr>Application of MMCs</vt:lpstr>
      <vt:lpstr>Application of MMCs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75</cp:revision>
  <cp:lastPrinted>2015-08-21T16:58:03Z</cp:lastPrinted>
  <dcterms:created xsi:type="dcterms:W3CDTF">2012-04-04T07:21:56Z</dcterms:created>
  <dcterms:modified xsi:type="dcterms:W3CDTF">2024-01-09T19:36:42Z</dcterms:modified>
</cp:coreProperties>
</file>