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86" r:id="rId2"/>
    <p:sldId id="278" r:id="rId3"/>
    <p:sldId id="378" r:id="rId4"/>
    <p:sldId id="279" r:id="rId5"/>
    <p:sldId id="280" r:id="rId6"/>
    <p:sldId id="387" r:id="rId7"/>
    <p:sldId id="262" r:id="rId8"/>
  </p:sldIdLst>
  <p:sldSz cx="10080625" cy="7559675"/>
  <p:notesSz cx="7315200" cy="9601200"/>
  <p:custDataLst>
    <p:tags r:id="rId11"/>
  </p:custDataLst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9">
          <p15:clr>
            <a:srgbClr val="A4A3A4"/>
          </p15:clr>
        </p15:guide>
        <p15:guide id="2" pos="20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42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E42F69-9726-6151-A109-03E11F3119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347F5-A73B-9300-E405-BE80A8A055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 smtClean="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fld id="{F5268A18-1E45-4067-8953-6B0B616D28A6}" type="datetimeFigureOut">
              <a:rPr lang="en-US"/>
              <a:pPr>
                <a:defRPr/>
              </a:pPr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19E24-04A0-4CD7-B558-BE28CEFE4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87850-C315-1DF0-6948-AADF577A4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700FD6F2-C8E0-439A-B555-A65D9B100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C610F12E-E64A-ED1C-7092-7033675D3B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95837" cy="35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9B089CF-CA64-F24C-4926-36514110114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51525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BC3EE46-6412-4BB0-DE83-1B05483676F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24FB1DF-7CED-4010-1F34-4F4993C3C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669D9C-74B3-E527-D680-25EF87A37F0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86764" algn="l"/>
                <a:tab pos="1373528" algn="l"/>
                <a:tab pos="2060292" algn="l"/>
                <a:tab pos="274705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0DA4FF-9D8C-93FF-5990-96EE61691D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73413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1822E6B6-3FB8-42BA-B0F4-76361ABBDD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D1929D-EFBC-D3CF-465F-9C4CFCE3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7688"/>
            <a:ext cx="3657600" cy="2743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188E83-BAD5-FC38-E1E6-A8B8B670E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8" y="3474963"/>
            <a:ext cx="7680127" cy="3292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7" rIns="96653" bIns="48327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DC971916-BA1C-8C7B-90E8-D2FFA03FC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F2D87F-FF9C-4579-8325-597B1707D5F6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CC3703C-934F-DAF4-EF6F-AE4DC0B4C5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0168C68-B462-D502-EF6A-2A070526B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10283776-F185-DCB8-9D3B-33E38ED868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ACA09F-0F32-447C-8008-F955F88216C8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0707ACD2-2C4C-9BA8-5F6E-AFA4F3835B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28BB9755-37A9-BFD8-04EA-E81286A8D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D6603328-F96B-2B90-2323-7F01863AB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C2F301-E665-49CA-80F0-6A1F84647670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AE6428F-AF2D-9AC8-C439-FE20943B0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C5E3833-B593-B1A2-1C60-30B08C144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9AA77D1-ED91-74EE-2D62-95AD5D8A9B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26B013-D169-4806-9222-A5C4D0CE66FE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3CB0BDA-6643-1098-B6C4-26715FB4F9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182AF7CB-59C3-F56A-ACDF-185F5E2BFB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086396FA-6C3D-DDF7-91B1-11E1935C9A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EFCA2-9141-4C60-8600-D4562D08E03B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FD254CB-CFB5-1F6F-0F45-9305B063E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B603C95-120E-162F-7151-2A9EC9F80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7F176F9-D077-6097-9187-1165A3DA75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EC95C5-F62B-4A84-A042-F3602CE239E0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D8620B5-D499-1388-FF0D-B3E018CA37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4375"/>
            <a:ext cx="4575175" cy="3430588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262B30B-8AD8-4EC4-BE8A-49BB9E7A5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923C3-4871-B2C3-762F-4184750A2011}"/>
              </a:ext>
            </a:extLst>
          </p:cNvPr>
          <p:cNvSpPr/>
          <p:nvPr/>
        </p:nvSpPr>
        <p:spPr bwMode="ltGray">
          <a:xfrm>
            <a:off x="0" y="0"/>
            <a:ext cx="10080625" cy="566102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BF5DB-830F-8771-CCE7-D28ED94D9998}"/>
              </a:ext>
            </a:extLst>
          </p:cNvPr>
          <p:cNvSpPr/>
          <p:nvPr/>
        </p:nvSpPr>
        <p:spPr bwMode="invGray">
          <a:xfrm>
            <a:off x="0" y="565308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3699201"/>
            <a:ext cx="8904552" cy="1844561"/>
          </a:xfrm>
        </p:spPr>
        <p:txBody>
          <a:bodyPr tIns="0" bIns="0" anchor="t"/>
          <a:lstStyle>
            <a:lvl1pPr algn="l">
              <a:defRPr sz="5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015913"/>
            <a:ext cx="8904552" cy="1653049"/>
          </a:xfrm>
        </p:spPr>
        <p:txBody>
          <a:bodyPr lIns="131033" tIns="0" rIns="50397" bIns="0" anchor="b"/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1B9087B-931A-426B-EF89-2B15E3EB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3283F0D-D1F2-37CF-FF72-650BDDAF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D71BCE-0338-6353-07C0-1EA7A75B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F14787-C4C4-46AF-89CE-F8A673B82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588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171352"/>
            <a:ext cx="9072563" cy="138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9AE2C-C494-0F44-A0E7-CE283C1F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B127-5411-6C92-3D20-229421DB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F8493-7483-26DF-7D61-66520FF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DCA1-7672-4FC7-AB14-76274445D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04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80390-4987-D0FA-DD78-A68C1A84315B}"/>
              </a:ext>
            </a:extLst>
          </p:cNvPr>
          <p:cNvSpPr/>
          <p:nvPr/>
        </p:nvSpPr>
        <p:spPr bwMode="ltGray">
          <a:xfrm>
            <a:off x="0" y="0"/>
            <a:ext cx="10080625" cy="28686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5F835-0E5F-6D73-A053-A2D892A138BB}"/>
              </a:ext>
            </a:extLst>
          </p:cNvPr>
          <p:cNvSpPr/>
          <p:nvPr/>
        </p:nvSpPr>
        <p:spPr bwMode="invGray">
          <a:xfrm>
            <a:off x="0" y="2868613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11" y="131035"/>
            <a:ext cx="8833988" cy="1804242"/>
          </a:xfrm>
        </p:spPr>
        <p:txBody>
          <a:bodyPr tIns="0" rIns="100794" bIns="0" anchor="b"/>
          <a:lstStyle>
            <a:lvl1pPr algn="l">
              <a:defRPr sz="52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1" y="2015913"/>
            <a:ext cx="8844068" cy="755968"/>
          </a:xfrm>
        </p:spPr>
        <p:txBody>
          <a:bodyPr lIns="161271" tIns="0" rIns="50397" bIns="0"/>
          <a:lstStyle>
            <a:lvl1pPr marL="0" indent="0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DA06A3-2CBE-533D-68EE-921BC656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CB767E-B9BD-FC3B-2B33-CDF368DB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65AC25-E8E0-E9F7-CB51-1C29B16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F493E0-301C-4241-B29C-C3BB811DF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955436"/>
            <a:ext cx="4452276" cy="5096901"/>
          </a:xfrm>
        </p:spPr>
        <p:txBody>
          <a:bodyPr lIns="100794"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955436"/>
            <a:ext cx="4452276" cy="50969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BCD815-6B83-0276-899A-FFADE4C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73FFCD-B5FA-0C69-5618-9EF79AA7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0E68F0-D846-E2FA-6752-5D857121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12693-9BAC-4352-AF37-5280CA7F6C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8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872819"/>
            <a:ext cx="4454027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700134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872819"/>
            <a:ext cx="4455776" cy="788546"/>
          </a:xfrm>
        </p:spPr>
        <p:txBody>
          <a:bodyPr lIns="161271" anchor="ctr"/>
          <a:lstStyle>
            <a:lvl1pPr marL="0" indent="0">
              <a:buNone/>
              <a:defRPr sz="2500" b="1" cap="all" baseline="0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00134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D9733E-3D3D-3F96-F296-78033F87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7208F6-B99F-CA47-1DD9-58650B9D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EC70E9-B6F3-DE83-E35C-B8D901DC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ED74-54B9-45D8-8E3F-A04EA23D48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07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4F0216-BDA1-7F9D-4F62-43803C1C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C03976-D7E0-FAD2-6666-AC9516F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C86CF-82A1-7A61-A905-439C956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92598-A455-4065-B10E-7569B356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8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58886-CAAE-1D3D-27FA-65D0FC06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24D8-C56C-3CD9-9499-5C84291F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DA7D-D22A-D577-AAA0-6FC6155F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9A791-C8D6-41D0-93DB-7A1D7EFA23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0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F69927-CE8D-E78A-DA6A-2FBB7EE224DC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089FB-4E93-5D5E-4B0A-BBF6F740ED70}"/>
              </a:ext>
            </a:extLst>
          </p:cNvPr>
          <p:cNvSpPr/>
          <p:nvPr/>
        </p:nvSpPr>
        <p:spPr bwMode="invGray">
          <a:xfrm>
            <a:off x="3148013" y="0"/>
            <a:ext cx="50800" cy="16033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29" y="167993"/>
            <a:ext cx="278225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654" y="1921482"/>
            <a:ext cx="6527096" cy="502532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030" y="1907025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242E4CE3-52FA-ED04-AD5C-EF3EF8E1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D69245F-BF59-1D51-F852-22599E7E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BC408F-BC7A-A513-CBFD-E13F62C1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1394F-96AD-49A8-BB5D-2656E3BD93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45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657AF4-7AD5-2F39-230D-8518DE01975A}"/>
              </a:ext>
            </a:extLst>
          </p:cNvPr>
          <p:cNvSpPr/>
          <p:nvPr/>
        </p:nvSpPr>
        <p:spPr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0294-0A37-492B-F6EF-24D4D6879385}"/>
              </a:ext>
            </a:extLst>
          </p:cNvPr>
          <p:cNvSpPr/>
          <p:nvPr/>
        </p:nvSpPr>
        <p:spPr bwMode="invGray">
          <a:xfrm>
            <a:off x="3148013" y="0"/>
            <a:ext cx="50800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51" y="171352"/>
            <a:ext cx="2783803" cy="1078514"/>
          </a:xfrm>
        </p:spPr>
        <p:txBody>
          <a:bodyPr lIns="80635" bIns="0" anchor="b">
            <a:sp3d prstMaterial="matte"/>
          </a:bodyPr>
          <a:lstStyle>
            <a:lvl1pPr algn="l">
              <a:defRPr sz="22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1244" y="1636726"/>
            <a:ext cx="6887321" cy="5922949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51" y="1905038"/>
            <a:ext cx="2721769" cy="5039783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FA00C0F-C055-135C-CA51-CB7BB031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0975" y="1290638"/>
            <a:ext cx="2782888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3194EAA-979C-AE88-D65C-4150780C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6450" y="1290638"/>
            <a:ext cx="5726113" cy="22066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7641004-1F82-3ABA-4144-D5DAEB42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3213" y="1290638"/>
            <a:ext cx="809625" cy="220662"/>
          </a:xfrm>
        </p:spPr>
        <p:txBody>
          <a:bodyPr/>
          <a:lstStyle>
            <a:lvl1pPr>
              <a:defRPr/>
            </a:lvl1pPr>
          </a:lstStyle>
          <a:p>
            <a:fld id="{C171C0A9-C270-4A7D-9B0A-03D7951875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87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FDAE-CC97-CB57-BD24-25F4E35E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656E-78E3-C1E5-348D-33E4A0A2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9527-2E07-0D7A-2541-24634527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23DC-4058-42EE-B8C0-B87C6605F3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0497FC-99EC-C7E3-BEB1-74CAED087D35}"/>
              </a:ext>
            </a:extLst>
          </p:cNvPr>
          <p:cNvSpPr/>
          <p:nvPr/>
        </p:nvSpPr>
        <p:spPr bwMode="invGray">
          <a:xfrm>
            <a:off x="7275513" y="0"/>
            <a:ext cx="49212" cy="7559675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73DAA4-89AB-5B0B-2F09-8F8E2C640C4F}"/>
              </a:ext>
            </a:extLst>
          </p:cNvPr>
          <p:cNvSpPr/>
          <p:nvPr/>
        </p:nvSpPr>
        <p:spPr bwMode="ltGray">
          <a:xfrm>
            <a:off x="7327900" y="0"/>
            <a:ext cx="2773363" cy="755967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6464" y="302740"/>
            <a:ext cx="2100130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35986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06A675A-6516-44FA-702D-C5DCF7BD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0503ED-4953-E33F-01CB-DCD1CACE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1475" y="7029450"/>
            <a:ext cx="4229100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EA60CC-B3F0-6F91-4018-782E7D4D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5C84C-33D6-4EFC-B2FD-0FDD9F883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8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E4A86-BFBD-574C-CBEB-307D211746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DC6E-3743-24B4-8D62-1B04E2115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1166C-2800-33ED-B325-60EEAB8C4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00BC2-25AE-41F5-81B5-EBA60820C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09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5CC33-9680-674E-0EDF-FDDE6B0BE01D}"/>
              </a:ext>
            </a:extLst>
          </p:cNvPr>
          <p:cNvSpPr/>
          <p:nvPr/>
        </p:nvSpPr>
        <p:spPr bwMode="invGray">
          <a:xfrm>
            <a:off x="0" y="1582738"/>
            <a:ext cx="10080625" cy="508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65836-6112-5CFE-2F74-DE867C8D5AB8}"/>
              </a:ext>
            </a:extLst>
          </p:cNvPr>
          <p:cNvSpPr/>
          <p:nvPr/>
        </p:nvSpPr>
        <p:spPr bwMode="ltGray">
          <a:xfrm>
            <a:off x="0" y="0"/>
            <a:ext cx="10080625" cy="15811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A1CC-54B4-5DB9-87B8-279ED06D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168275"/>
            <a:ext cx="9074150" cy="1379538"/>
          </a:xfrm>
          <a:prstGeom prst="rect">
            <a:avLst/>
          </a:prstGeom>
        </p:spPr>
        <p:txBody>
          <a:bodyPr vert="horz" lIns="100794" tIns="50397" rIns="50397" bIns="50397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6CA2A39B-EFD8-D7B6-230C-915547295B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957388"/>
            <a:ext cx="90741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0477" tIns="100794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8A52-75EF-605F-F345-74DD817D2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138988"/>
            <a:ext cx="2352675" cy="303212"/>
          </a:xfrm>
          <a:prstGeom prst="rect">
            <a:avLst/>
          </a:prstGeom>
        </p:spPr>
        <p:txBody>
          <a:bodyPr vert="horz" lIns="120953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1539-82F3-D1F6-DD6F-64BFB2753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1475" y="7138988"/>
            <a:ext cx="6072188" cy="303212"/>
          </a:xfrm>
          <a:prstGeom prst="rect">
            <a:avLst/>
          </a:prstGeom>
        </p:spPr>
        <p:txBody>
          <a:bodyPr vert="horz" lIns="50397" tIns="50397" rIns="50397" bIns="0" rtlCol="0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300">
                <a:solidFill>
                  <a:schemeClr val="tx1">
                    <a:tint val="95000"/>
                  </a:schemeClr>
                </a:solidFill>
                <a:latin typeface="Arial" charset="0"/>
                <a:ea typeface="Microsoft YaHei" charset="-122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8D47-1ECB-608E-F063-DEC856E9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988" y="7138988"/>
            <a:ext cx="809625" cy="303212"/>
          </a:xfrm>
          <a:prstGeom prst="rect">
            <a:avLst/>
          </a:prstGeom>
        </p:spPr>
        <p:txBody>
          <a:bodyPr vert="horz" wrap="square" lIns="100794" tIns="50397" rIns="100794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300">
                <a:solidFill>
                  <a:srgbClr val="3F3F3F"/>
                </a:solidFill>
              </a:defRPr>
            </a:lvl1pPr>
          </a:lstStyle>
          <a:p>
            <a:fld id="{AEF30CE6-DFBE-429E-8C3D-AAE6F100DD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  <p:sldLayoutId id="214748368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C800"/>
          </a:solidFill>
          <a:latin typeface="Corbel" panose="020B0503020204020204" pitchFamily="34" charset="0"/>
        </a:defRPr>
      </a:lvl9pPr>
      <a:extLst/>
    </p:titleStyle>
    <p:bodyStyle>
      <a:lvl1pPr marL="482600" indent="-352425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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016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50" indent="-250825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200025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71625" indent="-200025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139" indent="-201589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237634" indent="-201589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59381" indent="-201589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>
            <a:extLst>
              <a:ext uri="{FF2B5EF4-FFF2-40B4-BE49-F238E27FC236}">
                <a16:creationId xmlns:a16="http://schemas.microsoft.com/office/drawing/2014/main" id="{63DE8E0B-2D92-EF6C-3190-CF264F0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996" y="1764136"/>
            <a:ext cx="8986670" cy="256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967">
                <a:latin typeface="Tahoma" panose="020B0604030504040204" pitchFamily="34" charset="0"/>
              </a:rPr>
              <a:t>Ceramic </a:t>
            </a:r>
            <a:r>
              <a:rPr lang="en-US" altLang="en-US" sz="3967" dirty="0">
                <a:latin typeface="Tahoma" panose="020B0604030504040204" pitchFamily="34" charset="0"/>
              </a:rPr>
              <a:t>Matrix Composites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br>
              <a:rPr lang="en-US" altLang="en-US" sz="4849" dirty="0">
                <a:latin typeface="Tahoma" panose="020B0604030504040204" pitchFamily="34" charset="0"/>
              </a:rPr>
            </a:br>
            <a:r>
              <a:rPr lang="en-US" altLang="en-US" sz="4849" dirty="0">
                <a:latin typeface="Tahoma" panose="020B0604030504040204" pitchFamily="34" charset="0"/>
              </a:rPr>
              <a:t>Instructor: Autar Kaw</a:t>
            </a: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DEA2F74-8833-458C-6DEB-BF0D0A169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Ceramic Matrix Composites</a:t>
            </a:r>
            <a:endParaRPr lang="en-US" altLang="en-US" b="1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D44248-4032-7653-3BB4-2EA25E9DB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What are ceramic matrix composites?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Ceramic matrix composites have matrices of alumina, calcium alumino silicate (CAS), lithium alumino silicate (LAS).  Examples include Silicon Carbide/CAS and Carbon/LAS.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3581F80-2A55-85CA-A08F-313B95DCB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503978"/>
            <a:ext cx="8567632" cy="1259946"/>
          </a:xfrm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Advantages of CMCs</a:t>
            </a:r>
            <a:endParaRPr lang="en-US" altLang="en-US" sz="7275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A378B56-CEEB-59BD-C603-59136072F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968">
                <a:latin typeface="Arial" panose="020B0604020202020204" pitchFamily="34" charset="0"/>
              </a:rPr>
              <a:t>High strength, hardness and high service temperatures</a:t>
            </a:r>
          </a:p>
          <a:p>
            <a:pPr eaLnBrk="1" hangingPunct="1"/>
            <a:r>
              <a:rPr lang="en-US" altLang="en-US" sz="3968">
                <a:latin typeface="Arial" panose="020B0604020202020204" pitchFamily="34" charset="0"/>
              </a:rPr>
              <a:t>Chemical inertness</a:t>
            </a:r>
          </a:p>
          <a:p>
            <a:pPr eaLnBrk="1" hangingPunct="1"/>
            <a:r>
              <a:rPr lang="en-US" altLang="en-US" sz="3968">
                <a:latin typeface="Arial" panose="020B0604020202020204" pitchFamily="34" charset="0"/>
              </a:rPr>
              <a:t>Low Density</a:t>
            </a:r>
            <a:endParaRPr lang="en-US" altLang="en-US" sz="5291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42D9EE95-3C11-6BE5-4AEE-EE87130323D3}"/>
              </a:ext>
            </a:extLst>
          </p:cNvPr>
          <p:cNvGraphicFramePr>
            <a:graphicFrameLocks/>
          </p:cNvGraphicFramePr>
          <p:nvPr/>
        </p:nvGraphicFramePr>
        <p:xfrm>
          <a:off x="840492" y="2771880"/>
          <a:ext cx="9239603" cy="3695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965640" imgH="3191695" progId="Word.Document.8">
                  <p:embed/>
                </p:oleObj>
              </mc:Choice>
              <mc:Fallback>
                <p:oleObj name="Document" r:id="rId4" imgW="7965640" imgH="3191695" progId="Word.Document.8">
                  <p:embed/>
                  <p:pic>
                    <p:nvPicPr>
                      <p:cNvPr id="5122" name="Object 2">
                        <a:extLst>
                          <a:ext uri="{FF2B5EF4-FFF2-40B4-BE49-F238E27FC236}">
                            <a16:creationId xmlns:a16="http://schemas.microsoft.com/office/drawing/2014/main" id="{42D9EE95-3C11-6BE5-4AEE-EE87130323D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492" y="2771880"/>
                        <a:ext cx="9239603" cy="3695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3">
            <a:extLst>
              <a:ext uri="{FF2B5EF4-FFF2-40B4-BE49-F238E27FC236}">
                <a16:creationId xmlns:a16="http://schemas.microsoft.com/office/drawing/2014/main" id="{980540FA-6100-B6EB-22E2-B7BB81A54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 sz="3968"/>
              <a:t>Table 1.12  Typical fracture toughness of monolithic materials and ceramic matrix composites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FD120BED-4919-8DCC-4107-8B67AE90E0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6496" y="1763924"/>
            <a:ext cx="27999" cy="27999"/>
          </a:xfrm>
        </p:spPr>
        <p:txBody>
          <a:bodyPr vert="horz" wrap="square" lIns="101496" tIns="50748" rIns="101496" bIns="507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5E2650F-69F4-B308-7935-6B4037A0BD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br>
              <a:rPr lang="en-US" altLang="en-US" sz="3968"/>
            </a:br>
            <a:r>
              <a:rPr lang="en-US" altLang="en-US" sz="3968"/>
              <a:t>Table 1.13  Typical mechanical properties of some ceramic matrix composites</a:t>
            </a:r>
            <a:br>
              <a:rPr lang="en-US" altLang="en-US" sz="3968"/>
            </a:br>
            <a:endParaRPr lang="en-US" altLang="en-US" sz="3968"/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CCFDBC30-3248-4A2F-B9A3-AFCEC1DDC513}"/>
              </a:ext>
            </a:extLst>
          </p:cNvPr>
          <p:cNvGraphicFramePr>
            <a:graphicFrameLocks noGrp="1"/>
          </p:cNvGraphicFramePr>
          <p:nvPr>
            <p:ph type="body" idx="1"/>
          </p:nvPr>
        </p:nvGraphicFramePr>
        <p:xfrm>
          <a:off x="252518" y="2687884"/>
          <a:ext cx="9323599" cy="2511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942201" imgH="2408527" progId="Word.Document.8">
                  <p:embed/>
                </p:oleObj>
              </mc:Choice>
              <mc:Fallback>
                <p:oleObj name="Document" r:id="rId4" imgW="8942201" imgH="2408527" progId="Word.Document.8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CCFDBC30-3248-4A2F-B9A3-AFCEC1DDC51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18" y="2687884"/>
                        <a:ext cx="9323599" cy="25111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B9561C5-E47A-0600-34DA-A9FF98F5C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0258" y="3023869"/>
            <a:ext cx="3779838" cy="2267903"/>
          </a:xfrm>
          <a:noFill/>
        </p:spPr>
        <p:txBody>
          <a:bodyPr vert="horz" lIns="101496" tIns="50748" rIns="101496" bIns="50748" rtlCol="0" anchor="ctr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algn="ctr" eaLnBrk="1" hangingPunct="1"/>
            <a:r>
              <a:rPr lang="en-US" altLang="en-US" sz="3968" i="1"/>
              <a:t>Manufacturing of Ceramic Matrix Composites - Slurry Infiltration</a:t>
            </a:r>
            <a:endParaRPr lang="en-US" altLang="en-US"/>
          </a:p>
        </p:txBody>
      </p:sp>
      <p:grpSp>
        <p:nvGrpSpPr>
          <p:cNvPr id="7171" name="Group 6">
            <a:extLst>
              <a:ext uri="{FF2B5EF4-FFF2-40B4-BE49-F238E27FC236}">
                <a16:creationId xmlns:a16="http://schemas.microsoft.com/office/drawing/2014/main" id="{D58CCA4C-88E8-21C7-10C7-99D04A9B79C3}"/>
              </a:ext>
            </a:extLst>
          </p:cNvPr>
          <p:cNvGrpSpPr>
            <a:grpSpLocks/>
          </p:cNvGrpSpPr>
          <p:nvPr/>
        </p:nvGrpSpPr>
        <p:grpSpPr bwMode="auto">
          <a:xfrm>
            <a:off x="420511" y="587974"/>
            <a:ext cx="5877998" cy="6551718"/>
            <a:chOff x="2160" y="36"/>
            <a:chExt cx="3599" cy="4248"/>
          </a:xfrm>
        </p:grpSpPr>
        <p:graphicFrame>
          <p:nvGraphicFramePr>
            <p:cNvPr id="7172" name="Object 4">
              <a:extLst>
                <a:ext uri="{FF2B5EF4-FFF2-40B4-BE49-F238E27FC236}">
                  <a16:creationId xmlns:a16="http://schemas.microsoft.com/office/drawing/2014/main" id="{B9E7706F-0738-7533-52BD-699BB0B02D2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160" y="36"/>
            <a:ext cx="3599" cy="4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4" imgW="4428744" imgH="5440680" progId="Word.Document.6">
                    <p:embed/>
                  </p:oleObj>
                </mc:Choice>
                <mc:Fallback>
                  <p:oleObj name="Document" r:id="rId4" imgW="4428744" imgH="5440680" progId="Word.Document.6">
                    <p:embed/>
                    <p:pic>
                      <p:nvPicPr>
                        <p:cNvPr id="7172" name="Object 4">
                          <a:extLst>
                            <a:ext uri="{FF2B5EF4-FFF2-40B4-BE49-F238E27FC236}">
                              <a16:creationId xmlns:a16="http://schemas.microsoft.com/office/drawing/2014/main" id="{B9E7706F-0738-7533-52BD-699BB0B02D2D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36"/>
                          <a:ext cx="3599" cy="4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3" name="Line 5">
              <a:extLst>
                <a:ext uri="{FF2B5EF4-FFF2-40B4-BE49-F238E27FC236}">
                  <a16:creationId xmlns:a16="http://schemas.microsoft.com/office/drawing/2014/main" id="{4BA87266-3678-233D-3C66-BCCC7DEDB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3072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C74C3CD-DC64-A9B4-979A-1148E18F17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101496" tIns="50748" rIns="101496" bIns="50748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eaLnBrk="1" hangingPunct="1"/>
            <a:r>
              <a:rPr lang="en-US" altLang="en-US"/>
              <a:t>Application of CMCs</a:t>
            </a: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6A4A2089-14E7-C052-1F08-3A1DC3522BC2}"/>
              </a:ext>
            </a:extLst>
          </p:cNvPr>
          <p:cNvPicPr>
            <a:picLocks noGrp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496" y="3163863"/>
            <a:ext cx="8399639" cy="3891833"/>
          </a:xfrm>
          <a:noFill/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1da4b07e-f3c4-4ade-9099-0e0de689738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596</TotalTime>
  <Words>104</Words>
  <Application>Microsoft Office PowerPoint</Application>
  <PresentationFormat>Custom</PresentationFormat>
  <Paragraphs>20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Corbel</vt:lpstr>
      <vt:lpstr>Tahoma</vt:lpstr>
      <vt:lpstr>Times New Roman</vt:lpstr>
      <vt:lpstr>Wingdings</vt:lpstr>
      <vt:lpstr>Wingdings 2</vt:lpstr>
      <vt:lpstr>Wingdings 3</vt:lpstr>
      <vt:lpstr>Module</vt:lpstr>
      <vt:lpstr>Document</vt:lpstr>
      <vt:lpstr>PowerPoint Presentation</vt:lpstr>
      <vt:lpstr>Ceramic Matrix Composites</vt:lpstr>
      <vt:lpstr>Advantages of CMCs</vt:lpstr>
      <vt:lpstr>Table 1.12  Typical fracture toughness of monolithic materials and ceramic matrix composites</vt:lpstr>
      <vt:lpstr> Table 1.13  Typical mechanical properties of some ceramic matrix composites </vt:lpstr>
      <vt:lpstr>Manufacturing of Ceramic Matrix Composites - Slurry Infiltration</vt:lpstr>
      <vt:lpstr>Application of CMCs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  Chapter 2 Macromechanical Analysis of a Lamina (Part 1)</dc:title>
  <dc:creator>Amanda Maio</dc:creator>
  <cp:lastModifiedBy>Autar Kaw</cp:lastModifiedBy>
  <cp:revision>76</cp:revision>
  <cp:lastPrinted>2015-08-21T16:58:03Z</cp:lastPrinted>
  <dcterms:created xsi:type="dcterms:W3CDTF">2012-04-04T07:21:56Z</dcterms:created>
  <dcterms:modified xsi:type="dcterms:W3CDTF">2024-01-09T19:38:09Z</dcterms:modified>
</cp:coreProperties>
</file>