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86" r:id="rId2"/>
    <p:sldId id="285" r:id="rId3"/>
    <p:sldId id="387" r:id="rId4"/>
    <p:sldId id="388" r:id="rId5"/>
    <p:sldId id="287" r:id="rId6"/>
    <p:sldId id="363" r:id="rId7"/>
    <p:sldId id="261" r:id="rId8"/>
  </p:sldIdLst>
  <p:sldSz cx="10080625" cy="7559675"/>
  <p:notesSz cx="7315200" cy="9601200"/>
  <p:custDataLst>
    <p:tags r:id="rId11"/>
  </p:custDataLst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49">
          <p15:clr>
            <a:srgbClr val="A4A3A4"/>
          </p15:clr>
        </p15:guide>
        <p15:guide id="2" pos="20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42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49"/>
        <p:guide pos="20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E42F69-9726-6151-A109-03E11F3119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5347F5-A73B-9300-E405-BE80A8A055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 smtClean="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F5268A18-1E45-4067-8953-6B0B616D28A6}" type="datetimeFigureOut">
              <a:rPr lang="en-US"/>
              <a:pPr>
                <a:defRPr/>
              </a:pPr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19E24-04A0-4CD7-B558-BE28CEFE4A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87850-C315-1DF0-6948-AADF577A4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700FD6F2-C8E0-439A-B555-A65D9B100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C610F12E-E64A-ED1C-7092-7033675D3B9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8888" y="728663"/>
            <a:ext cx="4795837" cy="35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89B089CF-CA64-F24C-4926-36514110114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59300"/>
            <a:ext cx="5851525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BC3EE46-6412-4BB0-DE83-1B05483676F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24FB1DF-7CED-4010-1F34-4F4993C3CDC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14020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5669D9C-74B3-E527-D680-25EF87A37F0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A0DA4FF-9D8C-93FF-5990-96EE61691D7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020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1822E6B6-3FB8-42BA-B0F4-76361ABBDD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5D1929D-EFBC-D3CF-465F-9C4CFCE39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188E83-BAD5-FC38-E1E6-A8B8B670E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83086A-84E6-0573-A82E-BDE5CEB80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0BBE2D-13DE-44BA-8A1C-E84150BDF6A0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C5B2173-8995-E95A-5351-F0F56F8D25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7F0C3D2-DDE0-5CB9-A4C2-8E0335CDF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B5E907F8-86C1-0126-627C-F8C912A2F7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7A3B8B-3C63-4BB9-A330-EBB9BA363AF4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44E3514A-4B37-0503-1BA8-D5643090F3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88D44BD-19DA-30EF-CB12-0C594128D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7A831353-4705-C5DB-3469-4A9EE16461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573344-100D-4469-A9C0-A5BA20E099A7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9898D677-EA2E-77BC-A5A6-3B67355D32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5B471482-0733-5758-697A-2A86443323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C5BFFDF6-E18B-2E1F-84D8-6174A9D8F9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9D750E-9CF5-4D15-9CE9-42A0AFE32F7A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58AA8FA-17D1-F77C-609C-A6FB3ACCBB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1F736E1-16E5-9937-599A-E387FFEA6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3A20C365-55D5-9347-54FA-B875726296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AD9B0B-2BDB-4AA4-8EB8-C1D6B8E785D0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25B0AF5F-398A-1F06-CBBA-2A082040B8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B98C998-6646-83F1-6149-0E978BEE84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61F3753-D2F4-C1FB-93AD-EF1C5AC66D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4019A9-D4CF-48A1-9C46-BC665A155D2A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664FFC6E-F368-E5E7-3055-E52C4D43D4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15C16067-8208-E518-FD75-52B0D1A21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923C3-4871-B2C3-762F-4184750A2011}"/>
              </a:ext>
            </a:extLst>
          </p:cNvPr>
          <p:cNvSpPr/>
          <p:nvPr/>
        </p:nvSpPr>
        <p:spPr bwMode="ltGray">
          <a:xfrm>
            <a:off x="0" y="0"/>
            <a:ext cx="10080625" cy="56610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BF5DB-830F-8771-CCE7-D28ED94D9998}"/>
              </a:ext>
            </a:extLst>
          </p:cNvPr>
          <p:cNvSpPr/>
          <p:nvPr/>
        </p:nvSpPr>
        <p:spPr bwMode="invGray">
          <a:xfrm>
            <a:off x="0" y="565308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1"/>
            <a:ext cx="8904552" cy="1844561"/>
          </a:xfrm>
        </p:spPr>
        <p:txBody>
          <a:bodyPr tIns="0" bIns="0" anchor="t"/>
          <a:lstStyle>
            <a:lvl1pPr algn="l">
              <a:defRPr sz="5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33" tIns="0" rIns="50397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1B9087B-931A-426B-EF89-2B15E3EB0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3283F0D-D1F2-37CF-FF72-650BDDAF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D71BCE-0338-6353-07C0-1EA7A75B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F14787-C4C4-46AF-89CE-F8A673B82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588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9AE2C-C494-0F44-A0E7-CE283C1F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9B127-5411-6C92-3D20-229421DB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F8493-7483-26DF-7D61-66520FF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2DCA1-7672-4FC7-AB14-76274445DE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04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380390-4987-D0FA-DD78-A68C1A84315B}"/>
              </a:ext>
            </a:extLst>
          </p:cNvPr>
          <p:cNvSpPr/>
          <p:nvPr/>
        </p:nvSpPr>
        <p:spPr bwMode="ltGray">
          <a:xfrm>
            <a:off x="0" y="0"/>
            <a:ext cx="10080625" cy="28686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85F835-0E5F-6D73-A053-A2D892A138BB}"/>
              </a:ext>
            </a:extLst>
          </p:cNvPr>
          <p:cNvSpPr/>
          <p:nvPr/>
        </p:nvSpPr>
        <p:spPr bwMode="invGray">
          <a:xfrm>
            <a:off x="0" y="2868613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tIns="0" rIns="100794" bIns="0" anchor="b"/>
          <a:lstStyle>
            <a:lvl1pPr algn="l">
              <a:defRPr sz="52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71" tIns="0" rIns="50397" bIns="0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DA06A3-2CBE-533D-68EE-921BC656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CB767E-B9BD-FC3B-2B33-CDF368DB7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565AC25-E8E0-E9F7-CB51-1C29B162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F493E0-301C-4241-B29C-C3BB811DF7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602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6"/>
            <a:ext cx="4452276" cy="5096901"/>
          </a:xfrm>
        </p:spPr>
        <p:txBody>
          <a:bodyPr lIns="100794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6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BCD815-6B83-0276-899A-FFADE4C9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73FFCD-B5FA-0C69-5618-9EF79AA7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0E68F0-D846-E2FA-6752-5D857121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12693-9BAC-4352-AF37-5280CA7F6C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88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4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4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5D9733E-3D3D-3F96-F296-78033F87D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B7208F6-B99F-CA47-1DD9-58650B9D8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EC70E9-B6F3-DE83-E35C-B8D901DC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8ED74-54B9-45D8-8E3F-A04EA23D4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07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04F0216-BDA1-7F9D-4F62-43803C1C1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C03976-D7E0-FAD2-6666-AC9516F1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7C86CF-82A1-7A61-A905-439C9562D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92598-A455-4065-B10E-7569B356B4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878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358886-CAAE-1D3D-27FA-65D0FC060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024D8-C56C-3CD9-9499-5C84291FF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7DA7D-D22A-D577-AAA0-6FC6155F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9A791-C8D6-41D0-93DB-7A1D7EFA23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0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F69927-CE8D-E78A-DA6A-2FBB7EE224DC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089FB-4E93-5D5E-4B0A-BBF6F740ED70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4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0" y="1907025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242E4CE3-52FA-ED04-AD5C-EF3EF8E1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D69245F-BF59-1D51-F852-22599E7E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FBC408F-BC7A-A513-CBFD-E13F62C1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1394F-96AD-49A8-BB5D-2656E3BD93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45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657AF4-7AD5-2F39-230D-8518DE01975A}"/>
              </a:ext>
            </a:extLst>
          </p:cNvPr>
          <p:cNvSpPr/>
          <p:nvPr/>
        </p:nvSpPr>
        <p:spPr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80294-0A37-492B-F6EF-24D4D6879385}"/>
              </a:ext>
            </a:extLst>
          </p:cNvPr>
          <p:cNvSpPr/>
          <p:nvPr/>
        </p:nvSpPr>
        <p:spPr bwMode="invGray"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4" y="1636726"/>
            <a:ext cx="6887321" cy="5922949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FA00C0F-C055-135C-CA51-CB7BB03196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0975" y="1290638"/>
            <a:ext cx="2782888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3194EAA-979C-AE88-D65C-4150780C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6450" y="1290638"/>
            <a:ext cx="5726113" cy="22066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7641004-1F82-3ABA-4144-D5DAEB42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3213" y="1290638"/>
            <a:ext cx="809625" cy="220662"/>
          </a:xfrm>
        </p:spPr>
        <p:txBody>
          <a:bodyPr/>
          <a:lstStyle>
            <a:lvl1pPr>
              <a:defRPr/>
            </a:lvl1pPr>
          </a:lstStyle>
          <a:p>
            <a:fld id="{C171C0A9-C270-4A7D-9B0A-03D7951875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187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3FDAE-CC97-CB57-BD24-25F4E35E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B656E-78E3-C1E5-348D-33E4A0A2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9527-2E07-0D7A-2541-24634527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E23DC-4058-42EE-B8C0-B87C6605F3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53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0497FC-99EC-C7E3-BEB1-74CAED087D35}"/>
              </a:ext>
            </a:extLst>
          </p:cNvPr>
          <p:cNvSpPr/>
          <p:nvPr/>
        </p:nvSpPr>
        <p:spPr bwMode="invGray">
          <a:xfrm>
            <a:off x="7275513" y="0"/>
            <a:ext cx="49212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73DAA4-89AB-5B0B-2F09-8F8E2C640C4F}"/>
              </a:ext>
            </a:extLst>
          </p:cNvPr>
          <p:cNvSpPr/>
          <p:nvPr/>
        </p:nvSpPr>
        <p:spPr bwMode="ltGray">
          <a:xfrm>
            <a:off x="7327900" y="0"/>
            <a:ext cx="277336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0"/>
            <a:ext cx="2100130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6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06A675A-6516-44FA-702D-C5DCF7BD4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F0503ED-4953-E33F-01CB-DCD1CACE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1475" y="7029450"/>
            <a:ext cx="4229100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EA60CC-B3F0-6F91-4018-782E7D4D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5C84C-33D6-4EFC-B2FD-0FDD9F8833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887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AE4A86-BFBD-574C-CBEB-307D211746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E1DC6E-3743-24B4-8D62-1B04E2115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61166C-2800-33ED-B325-60EEAB8C4A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00BC2-25AE-41F5-81B5-EBA60820C3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09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55CC33-9680-674E-0EDF-FDDE6B0BE01D}"/>
              </a:ext>
            </a:extLst>
          </p:cNvPr>
          <p:cNvSpPr/>
          <p:nvPr/>
        </p:nvSpPr>
        <p:spPr bwMode="invGray">
          <a:xfrm>
            <a:off x="0" y="158273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65836-6112-5CFE-2F74-DE867C8D5AB8}"/>
              </a:ext>
            </a:extLst>
          </p:cNvPr>
          <p:cNvSpPr/>
          <p:nvPr/>
        </p:nvSpPr>
        <p:spPr bwMode="ltGray">
          <a:xfrm>
            <a:off x="0" y="0"/>
            <a:ext cx="10080625" cy="158115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5A1CC-54B4-5DB9-87B8-279ED06D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168275"/>
            <a:ext cx="9074150" cy="1379538"/>
          </a:xfrm>
          <a:prstGeom prst="rect">
            <a:avLst/>
          </a:prstGeom>
        </p:spPr>
        <p:txBody>
          <a:bodyPr vert="horz" lIns="100794" tIns="50397" rIns="50397" bIns="50397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6CA2A39B-EFD8-D7B6-230C-915547295B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957388"/>
            <a:ext cx="90741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77" tIns="100794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8A52-75EF-605F-F345-74DD817D22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3238" y="7138988"/>
            <a:ext cx="2352675" cy="303212"/>
          </a:xfrm>
          <a:prstGeom prst="rect">
            <a:avLst/>
          </a:prstGeom>
        </p:spPr>
        <p:txBody>
          <a:bodyPr vert="horz" lIns="120953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61539-82F3-D1F6-DD6F-64BFB2753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1475" y="7138988"/>
            <a:ext cx="6072188" cy="303212"/>
          </a:xfrm>
          <a:prstGeom prst="rect">
            <a:avLst/>
          </a:prstGeom>
        </p:spPr>
        <p:txBody>
          <a:bodyPr vert="horz" lIns="50397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B8D47-1ECB-608E-F063-DEC856E9E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988" y="7138988"/>
            <a:ext cx="809625" cy="303212"/>
          </a:xfrm>
          <a:prstGeom prst="rect">
            <a:avLst/>
          </a:prstGeom>
        </p:spPr>
        <p:txBody>
          <a:bodyPr vert="horz" wrap="square" lIns="100794" tIns="50397" rIns="100794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3F3F3F"/>
                </a:solidFill>
              </a:defRPr>
            </a:lvl1pPr>
          </a:lstStyle>
          <a:p>
            <a:fld id="{AEF30CE6-DFBE-429E-8C3D-AAE6F100DD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  <p:sldLayoutId id="2147483689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50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9pPr>
      <a:extLst/>
    </p:titleStyle>
    <p:bodyStyle>
      <a:lvl1pPr marL="482600" indent="-352425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01625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50" indent="-250825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200025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625" indent="-200025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139" indent="-201589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634" indent="-201589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381" indent="-201589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>
            <a:extLst>
              <a:ext uri="{FF2B5EF4-FFF2-40B4-BE49-F238E27FC236}">
                <a16:creationId xmlns:a16="http://schemas.microsoft.com/office/drawing/2014/main" id="{63DE8E0B-2D92-EF6C-3190-CF264F0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996" y="1764136"/>
            <a:ext cx="8986670" cy="256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967" dirty="0">
                <a:latin typeface="Tahoma" panose="020B0604030504040204" pitchFamily="34" charset="0"/>
              </a:rPr>
              <a:t>Recycling and Mechanics of Composites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br>
              <a:rPr lang="en-US" altLang="en-US" sz="4849" dirty="0">
                <a:latin typeface="Tahoma" panose="020B0604030504040204" pitchFamily="34" charset="0"/>
              </a:rPr>
            </a:br>
            <a:r>
              <a:rPr lang="en-US" altLang="en-US" sz="4849" dirty="0">
                <a:latin typeface="Tahoma" panose="020B0604030504040204" pitchFamily="34" charset="0"/>
              </a:rPr>
              <a:t>Instructor: Autar Kaw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097A760-3F5D-5063-8526-DBB067BF5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Recycling of Composites</a:t>
            </a:r>
            <a:endParaRPr lang="en-US" altLang="en-US" sz="3968">
              <a:latin typeface="Arial" panose="020B0604020202020204" pitchFamily="34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05C3466-59DE-14F4-A4BD-73DDB3D035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What types of process are used for recycling of composites?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Why is recycling of composites complex?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What can one do if one cannot separate different types of composites?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81D7D7-B1E2-A73B-DBD7-5C033CA8D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Recycling Continued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37B7B71-379B-D79F-EE27-DC0B80564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What are the various steps in mechanical recycling of short fiber-reinforced composites?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Where are mechanically recycled short fiber composites used?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C8AD35F-5701-2FBC-5179-FFD9B5DECB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Chemical Recycling</a:t>
            </a:r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13358242-CD6D-5907-5624-48C9672EE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6478" y="1931916"/>
            <a:ext cx="8070653" cy="292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496" tIns="50748" rIns="101496" bIns="507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3527">
                <a:latin typeface="Georgia" panose="02040502050405020303" pitchFamily="18" charset="0"/>
              </a:rPr>
              <a:t>Why is chemical recycling not as popular as mechanical recycling?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3527">
                <a:latin typeface="Georgia" panose="02040502050405020303" pitchFamily="18" charset="0"/>
              </a:rPr>
              <a:t> Which chemical process shows the most promise?</a:t>
            </a:r>
          </a:p>
          <a:p>
            <a:endParaRPr lang="en-US" altLang="en-US" sz="3527">
              <a:latin typeface="Georgia" panose="02040502050405020303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633C465-2D51-4DDD-9E1C-4FA73810AB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Definitions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5AEED35-18A0-063F-FD3F-4F52E527C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Isotropic body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Homogeneous body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Anisotropic body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Nonhomogeneous body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Lamina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Laminate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332A736-069B-7DDF-21B0-385DCEA351D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216650" y="923925"/>
            <a:ext cx="3863975" cy="5291138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algn="ctr" eaLnBrk="1" hangingPunct="1"/>
            <a:r>
              <a:rPr lang="en-US" altLang="en-US" sz="3968" dirty="0">
                <a:solidFill>
                  <a:schemeClr val="tx1"/>
                </a:solidFill>
              </a:rPr>
              <a:t>Schematic of Analysis of Laminated Composites</a:t>
            </a:r>
          </a:p>
        </p:txBody>
      </p:sp>
      <p:grpSp>
        <p:nvGrpSpPr>
          <p:cNvPr id="7171" name="Group 5">
            <a:extLst>
              <a:ext uri="{FF2B5EF4-FFF2-40B4-BE49-F238E27FC236}">
                <a16:creationId xmlns:a16="http://schemas.microsoft.com/office/drawing/2014/main" id="{17596B3D-21F1-D24B-B5F5-A65321C14C53}"/>
              </a:ext>
            </a:extLst>
          </p:cNvPr>
          <p:cNvGrpSpPr>
            <a:grpSpLocks/>
          </p:cNvGrpSpPr>
          <p:nvPr/>
        </p:nvGrpSpPr>
        <p:grpSpPr bwMode="auto">
          <a:xfrm>
            <a:off x="529" y="83996"/>
            <a:ext cx="6047740" cy="7475679"/>
            <a:chOff x="2016" y="17"/>
            <a:chExt cx="3744" cy="4272"/>
          </a:xfrm>
        </p:grpSpPr>
        <p:graphicFrame>
          <p:nvGraphicFramePr>
            <p:cNvPr id="7172" name="Object 3">
              <a:extLst>
                <a:ext uri="{FF2B5EF4-FFF2-40B4-BE49-F238E27FC236}">
                  <a16:creationId xmlns:a16="http://schemas.microsoft.com/office/drawing/2014/main" id="{CE8C6E75-5BBD-5A94-14DD-9BE3C443D99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016" y="17"/>
            <a:ext cx="3744" cy="4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4" imgW="4639056" imgH="5657088" progId="Word.Document.6">
                    <p:embed/>
                  </p:oleObj>
                </mc:Choice>
                <mc:Fallback>
                  <p:oleObj name="Document" r:id="rId4" imgW="4639056" imgH="5657088" progId="Word.Document.6">
                    <p:embed/>
                    <p:pic>
                      <p:nvPicPr>
                        <p:cNvPr id="7172" name="Object 3">
                          <a:extLst>
                            <a:ext uri="{FF2B5EF4-FFF2-40B4-BE49-F238E27FC236}">
                              <a16:creationId xmlns:a16="http://schemas.microsoft.com/office/drawing/2014/main" id="{CE8C6E75-5BBD-5A94-14DD-9BE3C443D994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6" y="17"/>
                          <a:ext cx="3744" cy="4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3" name="Line 4">
              <a:extLst>
                <a:ext uri="{FF2B5EF4-FFF2-40B4-BE49-F238E27FC236}">
                  <a16:creationId xmlns:a16="http://schemas.microsoft.com/office/drawing/2014/main" id="{05BD2D79-4C38-A998-AB24-340958B46D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3456"/>
              <a:ext cx="8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BCA70AB-14D0-BD5B-BF56-AE443ABB25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8485" y="587974"/>
            <a:ext cx="8315643" cy="1259946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An Artist’s Rendition of a Composite Material</a:t>
            </a:r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5D237383-8850-F996-A140-74D7E0961F27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431" y="2033413"/>
            <a:ext cx="5543762" cy="5526262"/>
          </a:xfrm>
          <a:noFill/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da4b07e-f3c4-4ade-9099-0e0de689738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598</TotalTime>
  <Words>120</Words>
  <Application>Microsoft Office PowerPoint</Application>
  <PresentationFormat>Custom</PresentationFormat>
  <Paragraphs>27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Corbel</vt:lpstr>
      <vt:lpstr>Georgia</vt:lpstr>
      <vt:lpstr>Tahoma</vt:lpstr>
      <vt:lpstr>Times New Roman</vt:lpstr>
      <vt:lpstr>Wingdings</vt:lpstr>
      <vt:lpstr>Wingdings 2</vt:lpstr>
      <vt:lpstr>Wingdings 3</vt:lpstr>
      <vt:lpstr>Module</vt:lpstr>
      <vt:lpstr>Document</vt:lpstr>
      <vt:lpstr>PowerPoint Presentation</vt:lpstr>
      <vt:lpstr>Recycling of Composites</vt:lpstr>
      <vt:lpstr>Recycling Continued</vt:lpstr>
      <vt:lpstr>Chemical Recycling</vt:lpstr>
      <vt:lpstr>Definitions</vt:lpstr>
      <vt:lpstr>Schematic of Analysis of Laminated Composites</vt:lpstr>
      <vt:lpstr>An Artist’s Rendition of a Composite Material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79</cp:revision>
  <cp:lastPrinted>2015-08-21T16:58:03Z</cp:lastPrinted>
  <dcterms:created xsi:type="dcterms:W3CDTF">2012-04-04T07:21:56Z</dcterms:created>
  <dcterms:modified xsi:type="dcterms:W3CDTF">2024-01-09T19:45:58Z</dcterms:modified>
</cp:coreProperties>
</file>