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21"/>
  </p:notesMasterIdLst>
  <p:sldIdLst>
    <p:sldId id="302" r:id="rId2"/>
    <p:sldId id="258" r:id="rId3"/>
    <p:sldId id="309" r:id="rId4"/>
    <p:sldId id="310" r:id="rId5"/>
    <p:sldId id="26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22" r:id="rId15"/>
    <p:sldId id="303" r:id="rId16"/>
    <p:sldId id="319" r:id="rId17"/>
    <p:sldId id="320" r:id="rId18"/>
    <p:sldId id="308" r:id="rId19"/>
    <p:sldId id="321" r:id="rId20"/>
  </p:sldIdLst>
  <p:sldSz cx="10080625" cy="7559675"/>
  <p:notesSz cx="10058400" cy="7772400"/>
  <p:custDataLst>
    <p:tags r:id="rId22"/>
  </p:custDataLst>
  <p:defaultTextStyle>
    <a:defPPr>
      <a:defRPr lang="en-GB"/>
    </a:defPPr>
    <a:lvl1pPr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42719" indent="-285662"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42643" indent="-228529"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599702" indent="-228529"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2056760" indent="-228529" algn="l" defTabSz="45705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5289" algn="l" defTabSz="91411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2347" algn="l" defTabSz="91411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199405" algn="l" defTabSz="91411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6462" algn="l" defTabSz="91411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25" userDrawn="1">
          <p15:clr>
            <a:srgbClr val="A4A3A4"/>
          </p15:clr>
        </p15:guide>
        <p15:guide id="2" pos="279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 varScale="1">
        <p:scale>
          <a:sx n="92" d="100"/>
          <a:sy n="92" d="100"/>
        </p:scale>
        <p:origin x="1806" y="78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225"/>
        <p:guide pos="279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4613" cy="291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006662" y="3691155"/>
            <a:ext cx="8045076" cy="3496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5692775" y="0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7383535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5692775" y="7383535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25C688E2-4FF6-4E72-AB23-287346D8A7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64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719" indent="-285662"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2643" indent="-228529"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599702" indent="-228529"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6760" indent="-228529" algn="l" defTabSz="45705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5289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47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05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62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A9AE1E4-1573-45BD-8221-C5319F3D04FF}" type="slidenum">
              <a:rPr lang="en-US"/>
              <a:pPr/>
              <a:t>2</a:t>
            </a:fld>
            <a:endParaRPr lang="en-US"/>
          </a:p>
        </p:txBody>
      </p:sp>
      <p:sp>
        <p:nvSpPr>
          <p:cNvPr id="27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A9AE1E4-1573-45BD-8221-C5319F3D04FF}" type="slidenum">
              <a:rPr lang="en-US"/>
              <a:pPr/>
              <a:t>3</a:t>
            </a:fld>
            <a:endParaRPr lang="en-US"/>
          </a:p>
        </p:txBody>
      </p:sp>
      <p:sp>
        <p:nvSpPr>
          <p:cNvPr id="27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A9AE1E4-1573-45BD-8221-C5319F3D04FF}" type="slidenum">
              <a:rPr lang="en-US"/>
              <a:pPr/>
              <a:t>4</a:t>
            </a:fld>
            <a:endParaRPr lang="en-US"/>
          </a:p>
        </p:txBody>
      </p:sp>
      <p:sp>
        <p:nvSpPr>
          <p:cNvPr id="27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5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6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7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8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9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10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11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12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13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15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16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17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28BED6-3110-43C8-8FEC-5117A56D7081}" type="slidenum">
              <a:rPr lang="en-US"/>
              <a:pPr/>
              <a:t>18</a:t>
            </a:fld>
            <a:endParaRPr 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4" y="2"/>
            <a:ext cx="10080624" cy="5660861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3699203"/>
            <a:ext cx="8904552" cy="1844561"/>
          </a:xfrm>
        </p:spPr>
        <p:txBody>
          <a:bodyPr vert="horz" lIns="100761" tIns="0" rIns="50382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5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47" y="2015913"/>
            <a:ext cx="8904552" cy="1653049"/>
          </a:xfrm>
        </p:spPr>
        <p:txBody>
          <a:bodyPr lIns="130992" tIns="0" rIns="50382" bIns="0" anchor="b"/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503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2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6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0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43DEA-45F9-4A7E-977F-B9C7058691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653038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171352"/>
            <a:ext cx="9072563" cy="1380901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AD29-070C-4680-9D49-FCE18AB54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0080625" cy="2868796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868796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611" y="131035"/>
            <a:ext cx="8833988" cy="1804242"/>
          </a:xfrm>
        </p:spPr>
        <p:txBody>
          <a:bodyPr vert="horz" lIns="100761" tIns="0" rIns="100761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52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531" y="2015913"/>
            <a:ext cx="8844068" cy="755968"/>
          </a:xfrm>
        </p:spPr>
        <p:txBody>
          <a:bodyPr lIns="161221" tIns="0" rIns="50382" bIns="0" anchor="t"/>
          <a:lstStyle>
            <a:lvl1pPr marL="0" indent="0">
              <a:buNone/>
              <a:defRPr sz="2200">
                <a:solidFill>
                  <a:srgbClr val="FFFFFF"/>
                </a:solidFill>
              </a:defRPr>
            </a:lvl1pPr>
            <a:lvl2pPr marL="5038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6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44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25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0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28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67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051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59E6B-578F-4994-9F29-CBCF13EF8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955437"/>
            <a:ext cx="4452276" cy="5096901"/>
          </a:xfrm>
        </p:spPr>
        <p:txBody>
          <a:bodyPr lIns="100761"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955437"/>
            <a:ext cx="4452276" cy="509690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909C-8629-4F97-88D4-D74D25761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872819"/>
            <a:ext cx="4454027" cy="788546"/>
          </a:xfrm>
        </p:spPr>
        <p:txBody>
          <a:bodyPr lIns="161221" anchor="ctr"/>
          <a:lstStyle>
            <a:lvl1pPr marL="0" indent="0">
              <a:buNone/>
              <a:defRPr sz="2500" b="1" cap="all" baseline="0"/>
            </a:lvl1pPr>
            <a:lvl2pPr marL="503816" indent="0">
              <a:buNone/>
              <a:defRPr sz="2200" b="1"/>
            </a:lvl2pPr>
            <a:lvl3pPr marL="1007630" indent="0">
              <a:buNone/>
              <a:defRPr sz="2000" b="1"/>
            </a:lvl3pPr>
            <a:lvl4pPr marL="1511445" indent="0">
              <a:buNone/>
              <a:defRPr sz="1800" b="1"/>
            </a:lvl4pPr>
            <a:lvl5pPr marL="2015259" indent="0">
              <a:buNone/>
              <a:defRPr sz="1800" b="1"/>
            </a:lvl5pPr>
            <a:lvl6pPr marL="2519074" indent="0">
              <a:buNone/>
              <a:defRPr sz="1800" b="1"/>
            </a:lvl6pPr>
            <a:lvl7pPr marL="3022888" indent="0">
              <a:buNone/>
              <a:defRPr sz="1800" b="1"/>
            </a:lvl7pPr>
            <a:lvl8pPr marL="3526703" indent="0">
              <a:buNone/>
              <a:defRPr sz="1800" b="1"/>
            </a:lvl8pPr>
            <a:lvl9pPr marL="4030518" indent="0">
              <a:buNone/>
              <a:defRPr sz="18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700137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872819"/>
            <a:ext cx="4455776" cy="788546"/>
          </a:xfrm>
        </p:spPr>
        <p:txBody>
          <a:bodyPr lIns="161221" anchor="ctr"/>
          <a:lstStyle>
            <a:lvl1pPr marL="0" indent="0">
              <a:buNone/>
              <a:defRPr sz="2500" b="1" cap="all" baseline="0"/>
            </a:lvl1pPr>
            <a:lvl2pPr marL="503816" indent="0">
              <a:buNone/>
              <a:defRPr sz="2200" b="1"/>
            </a:lvl2pPr>
            <a:lvl3pPr marL="1007630" indent="0">
              <a:buNone/>
              <a:defRPr sz="2000" b="1"/>
            </a:lvl3pPr>
            <a:lvl4pPr marL="1511445" indent="0">
              <a:buNone/>
              <a:defRPr sz="1800" b="1"/>
            </a:lvl4pPr>
            <a:lvl5pPr marL="2015259" indent="0">
              <a:buNone/>
              <a:defRPr sz="1800" b="1"/>
            </a:lvl5pPr>
            <a:lvl6pPr marL="2519074" indent="0">
              <a:buNone/>
              <a:defRPr sz="1800" b="1"/>
            </a:lvl6pPr>
            <a:lvl7pPr marL="3022888" indent="0">
              <a:buNone/>
              <a:defRPr sz="1800" b="1"/>
            </a:lvl7pPr>
            <a:lvl8pPr marL="3526703" indent="0">
              <a:buNone/>
              <a:defRPr sz="1800" b="1"/>
            </a:lvl8pPr>
            <a:lvl9pPr marL="4030518" indent="0">
              <a:buNone/>
              <a:defRPr sz="18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700137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19551-DEF1-4F81-A759-F3C2EB98DD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E955-79FB-4EEF-B151-E04DE9CDB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DFD7-2010-4620-8163-0F6E25EE9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29" y="167993"/>
            <a:ext cx="2782253" cy="1078514"/>
          </a:xfrm>
        </p:spPr>
        <p:txBody>
          <a:bodyPr vert="horz" lIns="80610" rIns="50382" bIns="0" rtlCol="0" anchor="b">
            <a:normAutofit/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8657" y="1921482"/>
            <a:ext cx="6527096" cy="5025326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033" y="1907028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C1EB-7CF2-415E-8B9A-4467D63F9E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148254" y="0"/>
            <a:ext cx="50403" cy="1602651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148254" y="0"/>
            <a:ext cx="50403" cy="1602651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51" y="171352"/>
            <a:ext cx="2783803" cy="1078514"/>
          </a:xfrm>
        </p:spPr>
        <p:txBody>
          <a:bodyPr lIns="80610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1247" y="1636727"/>
            <a:ext cx="6887321" cy="5922949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500"/>
            </a:lvl1pPr>
            <a:lvl2pPr marL="503816" indent="0">
              <a:buNone/>
              <a:defRPr sz="3100"/>
            </a:lvl2pPr>
            <a:lvl3pPr marL="1007630" indent="0">
              <a:buNone/>
              <a:defRPr sz="2600"/>
            </a:lvl3pPr>
            <a:lvl4pPr marL="1511445" indent="0">
              <a:buNone/>
              <a:defRPr sz="2200"/>
            </a:lvl4pPr>
            <a:lvl5pPr marL="2015259" indent="0">
              <a:buNone/>
              <a:defRPr sz="2200"/>
            </a:lvl5pPr>
            <a:lvl6pPr marL="2519074" indent="0">
              <a:buNone/>
              <a:defRPr sz="2200"/>
            </a:lvl6pPr>
            <a:lvl7pPr marL="3022888" indent="0">
              <a:buNone/>
              <a:defRPr sz="2200"/>
            </a:lvl7pPr>
            <a:lvl8pPr marL="3526703" indent="0">
              <a:buNone/>
              <a:defRPr sz="2200"/>
            </a:lvl8pPr>
            <a:lvl9pPr marL="4030518" indent="0">
              <a:buNone/>
              <a:defRPr sz="22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451" y="1905038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1451" y="1290185"/>
            <a:ext cx="2782253" cy="22175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148254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148254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6771" y="1290185"/>
            <a:ext cx="5725795" cy="221750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93530" y="1290185"/>
            <a:ext cx="809034" cy="221750"/>
          </a:xfrm>
        </p:spPr>
        <p:txBody>
          <a:bodyPr/>
          <a:lstStyle/>
          <a:p>
            <a:fld id="{E6F47618-B86B-40E3-A20C-DE0EE2E3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A80AA-078E-4975-8FDB-9CA5795DB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7274851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7328617" y="0"/>
            <a:ext cx="2772173" cy="755967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6464" y="302743"/>
            <a:ext cx="2100130" cy="645022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35989"/>
            <a:ext cx="6636411" cy="645022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1077" y="7029971"/>
            <a:ext cx="4229369" cy="4024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4609-8B85-4783-B279-D8604B30A0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582808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4" y="4"/>
            <a:ext cx="10080624" cy="158042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61" tIns="50382" rIns="100761" bIns="5038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167993"/>
            <a:ext cx="9072563" cy="1379064"/>
          </a:xfrm>
          <a:prstGeom prst="rect">
            <a:avLst/>
          </a:prstGeom>
        </p:spPr>
        <p:txBody>
          <a:bodyPr vert="horz" lIns="100761" tIns="50382" rIns="50382" bIns="50382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956823"/>
            <a:ext cx="9072563" cy="5098877"/>
          </a:xfrm>
          <a:prstGeom prst="rect">
            <a:avLst/>
          </a:prstGeom>
        </p:spPr>
        <p:txBody>
          <a:bodyPr vert="horz" lIns="60458" tIns="100761" rIns="100761" bIns="50382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139692"/>
            <a:ext cx="2352146" cy="302387"/>
          </a:xfrm>
          <a:prstGeom prst="rect">
            <a:avLst/>
          </a:prstGeom>
        </p:spPr>
        <p:txBody>
          <a:bodyPr vert="horz" lIns="120916" tIns="50382" rIns="50382" bIns="0" rtlCol="0" anchor="b"/>
          <a:lstStyle>
            <a:lvl1pPr algn="l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11074" y="7139692"/>
            <a:ext cx="6071878" cy="302387"/>
          </a:xfrm>
          <a:prstGeom prst="rect">
            <a:avLst/>
          </a:prstGeom>
        </p:spPr>
        <p:txBody>
          <a:bodyPr vert="horz" lIns="50382" tIns="50382" rIns="50382" bIns="0" rtlCol="0" anchor="b"/>
          <a:lstStyle>
            <a:lvl1pPr algn="l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4777" y="7139692"/>
            <a:ext cx="809034" cy="302387"/>
          </a:xfrm>
          <a:prstGeom prst="rect">
            <a:avLst/>
          </a:prstGeom>
        </p:spPr>
        <p:txBody>
          <a:bodyPr vert="horz" lIns="100761" tIns="50382" rIns="100761" bIns="0" rtlCol="0" anchor="b"/>
          <a:lstStyle>
            <a:lvl1pPr algn="r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1212A10-1BE2-42C8-867B-F93F3AA5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83662" indent="-352671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6103" indent="-302288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8316" indent="-251908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40148" indent="-201526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71902" indent="-201526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2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793580" indent="-201526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015259" indent="-201526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236938" indent="-201526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458617" indent="-201526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8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6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44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25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07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28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67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051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9.wmf"/><Relationship Id="rId4" Type="http://schemas.openxmlformats.org/officeDocument/2006/relationships/image" Target="../media/image6.png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3.wmf"/><Relationship Id="rId4" Type="http://schemas.openxmlformats.org/officeDocument/2006/relationships/image" Target="../media/image10.png"/><Relationship Id="rId9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23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0.wmf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2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27.wmf"/><Relationship Id="rId5" Type="http://schemas.openxmlformats.org/officeDocument/2006/relationships/image" Target="../media/image24.w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26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32.w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9.wmf"/><Relationship Id="rId12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31.wmf"/><Relationship Id="rId5" Type="http://schemas.openxmlformats.org/officeDocument/2006/relationships/image" Target="../media/image28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30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36.wmf"/><Relationship Id="rId5" Type="http://schemas.openxmlformats.org/officeDocument/2006/relationships/image" Target="../media/image33.w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35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40.wmf"/><Relationship Id="rId5" Type="http://schemas.openxmlformats.org/officeDocument/2006/relationships/image" Target="../media/image37.wmf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31.bin"/><Relationship Id="rId9" Type="http://schemas.openxmlformats.org/officeDocument/2006/relationships/image" Target="../media/image39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image" Target="../media/image45.w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2.wmf"/><Relationship Id="rId12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44.wmf"/><Relationship Id="rId5" Type="http://schemas.openxmlformats.org/officeDocument/2006/relationships/image" Target="../media/image41.wmf"/><Relationship Id="rId10" Type="http://schemas.openxmlformats.org/officeDocument/2006/relationships/oleObject" Target="../embeddings/oleObject38.bin"/><Relationship Id="rId4" Type="http://schemas.openxmlformats.org/officeDocument/2006/relationships/oleObject" Target="../embeddings/oleObject35.bin"/><Relationship Id="rId9" Type="http://schemas.openxmlformats.org/officeDocument/2006/relationships/image" Target="../media/image43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7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46.wmf"/><Relationship Id="rId4" Type="http://schemas.openxmlformats.org/officeDocument/2006/relationships/oleObject" Target="../embeddings/oleObject40.bin"/><Relationship Id="rId9" Type="http://schemas.openxmlformats.org/officeDocument/2006/relationships/image" Target="../media/image48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51.wmf"/><Relationship Id="rId4" Type="http://schemas.openxmlformats.org/officeDocument/2006/relationships/oleObject" Target="../embeddings/oleObject4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53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52.wmf"/><Relationship Id="rId4" Type="http://schemas.openxmlformats.org/officeDocument/2006/relationships/oleObject" Target="../embeddings/oleObject4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54.wmf"/><Relationship Id="rId4" Type="http://schemas.openxmlformats.org/officeDocument/2006/relationships/oleObject" Target="../embeddings/oleObject46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5" y="171352"/>
            <a:ext cx="9996620" cy="1380901"/>
          </a:xfrm>
        </p:spPr>
        <p:txBody>
          <a:bodyPr>
            <a:normAutofit/>
          </a:bodyPr>
          <a:lstStyle/>
          <a:p>
            <a:pPr algn="ctr"/>
            <a:r>
              <a:rPr lang="en-US" sz="40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05" y="1956820"/>
            <a:ext cx="9912615" cy="5098877"/>
          </a:xfrm>
        </p:spPr>
        <p:txBody>
          <a:bodyPr>
            <a:normAutofit/>
          </a:bodyPr>
          <a:lstStyle/>
          <a:p>
            <a:pPr marL="131033" indent="0" algn="ctr">
              <a:buNone/>
            </a:pPr>
            <a:r>
              <a:rPr lang="en-US" dirty="0"/>
              <a:t>Chapter 2 Macromechanical Analysis of a Lamina</a:t>
            </a:r>
          </a:p>
          <a:p>
            <a:pPr marL="131033" indent="0" algn="ctr">
              <a:buNone/>
            </a:pPr>
            <a:r>
              <a:rPr lang="en-US"/>
              <a:t>Part 2</a:t>
            </a:r>
            <a:endParaRPr lang="en-US" dirty="0"/>
          </a:p>
          <a:p>
            <a:pPr marL="131033" indent="0" algn="ctr">
              <a:buNone/>
            </a:pPr>
            <a:r>
              <a:rPr lang="en-US" b="1" dirty="0"/>
              <a:t>Review of Definitions</a:t>
            </a:r>
          </a:p>
          <a:p>
            <a:pPr marL="131033" indent="0" algn="ctr">
              <a:buNone/>
            </a:pPr>
            <a:endParaRPr lang="en-US" dirty="0"/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200" dirty="0"/>
              <a:t>Dr. </a:t>
            </a:r>
            <a:r>
              <a:rPr lang="en-US" sz="2200" dirty="0" err="1"/>
              <a:t>Autar</a:t>
            </a:r>
            <a:r>
              <a:rPr lang="en-US" sz="2200" dirty="0"/>
              <a:t> Kaw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200" dirty="0"/>
              <a:t>Department of Mechanical Engineering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200" dirty="0"/>
              <a:t>University of South Florida, Tampa, FL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6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6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401" y="6645407"/>
            <a:ext cx="3486216" cy="7874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135904" y="1666025"/>
            <a:ext cx="4790608" cy="485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Stress</a:t>
            </a: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361" name="Object 1"/>
          <p:cNvGraphicFramePr>
            <a:graphicFrameLocks noChangeAspect="1"/>
          </p:cNvGraphicFramePr>
          <p:nvPr/>
        </p:nvGraphicFramePr>
        <p:xfrm>
          <a:off x="623888" y="3246438"/>
          <a:ext cx="2946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84200" imgH="431640" progId="Equation.3">
                  <p:embed/>
                </p:oleObj>
              </mc:Choice>
              <mc:Fallback>
                <p:oleObj name="Equation" r:id="rId5" imgW="1384200" imgH="4316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888" y="3246438"/>
                        <a:ext cx="29464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676592" y="4846637"/>
          <a:ext cx="276352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95280" imgH="431640" progId="Equation.3">
                  <p:embed/>
                </p:oleObj>
              </mc:Choice>
              <mc:Fallback>
                <p:oleObj name="Equation" r:id="rId7" imgW="129528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592" y="4846637"/>
                        <a:ext cx="276352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194801" y="6523037"/>
            <a:ext cx="3198311" cy="8652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2.5</a:t>
            </a:r>
          </a:p>
          <a:p>
            <a:r>
              <a:rPr lang="en-US" dirty="0"/>
              <a:t>Stresses on infinitesimal area</a:t>
            </a:r>
          </a:p>
          <a:p>
            <a:r>
              <a:rPr lang="en-US" dirty="0"/>
              <a:t>on an arbitrary plane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11817" y="1702584"/>
            <a:ext cx="3909895" cy="4952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Stress</a:t>
            </a: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89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4647059"/>
              </p:ext>
            </p:extLst>
          </p:nvPr>
        </p:nvGraphicFramePr>
        <p:xfrm>
          <a:off x="1158875" y="2713038"/>
          <a:ext cx="212883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27000" imgH="393480" progId="Equation.3">
                  <p:embed/>
                </p:oleObj>
              </mc:Choice>
              <mc:Fallback>
                <p:oleObj name="Equation" r:id="rId5" imgW="92700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8875" y="2713038"/>
                        <a:ext cx="2128838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8918" name="Object 6"/>
          <p:cNvGraphicFramePr>
            <a:graphicFrameLocks noChangeAspect="1"/>
          </p:cNvGraphicFramePr>
          <p:nvPr/>
        </p:nvGraphicFramePr>
        <p:xfrm>
          <a:off x="873125" y="4160838"/>
          <a:ext cx="286226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58640" imgH="431640" progId="Equation.3">
                  <p:embed/>
                </p:oleObj>
              </mc:Choice>
              <mc:Fallback>
                <p:oleObj name="Equation" r:id="rId7" imgW="1358640" imgH="431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125" y="4160838"/>
                        <a:ext cx="2862263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8920" name="Object 8"/>
          <p:cNvGraphicFramePr>
            <a:graphicFrameLocks noChangeAspect="1"/>
          </p:cNvGraphicFramePr>
          <p:nvPr/>
        </p:nvGraphicFramePr>
        <p:xfrm>
          <a:off x="1001712" y="5684837"/>
          <a:ext cx="276352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95280" imgH="431640" progId="Equation.3">
                  <p:embed/>
                </p:oleObj>
              </mc:Choice>
              <mc:Fallback>
                <p:oleObj name="Equation" r:id="rId9" imgW="1295280" imgH="431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1712" y="5684837"/>
                        <a:ext cx="276352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295160" y="6572200"/>
            <a:ext cx="3326552" cy="8652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2.6</a:t>
            </a:r>
          </a:p>
          <a:p>
            <a:r>
              <a:rPr lang="en-US" dirty="0"/>
              <a:t>Forces on an infinitesimal area</a:t>
            </a:r>
          </a:p>
          <a:p>
            <a:r>
              <a:rPr lang="en-US" dirty="0"/>
              <a:t>on the y-z plane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659312" y="2560637"/>
            <a:ext cx="5099889" cy="2824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Stress</a:t>
            </a: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0965" name="Object 5"/>
          <p:cNvGraphicFramePr>
            <a:graphicFrameLocks noChangeAspect="1"/>
          </p:cNvGraphicFramePr>
          <p:nvPr/>
        </p:nvGraphicFramePr>
        <p:xfrm>
          <a:off x="915988" y="3246438"/>
          <a:ext cx="22193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47640" imgH="203040" progId="Equation.3">
                  <p:embed/>
                </p:oleObj>
              </mc:Choice>
              <mc:Fallback>
                <p:oleObj name="Equation" r:id="rId5" imgW="64764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5988" y="3246438"/>
                        <a:ext cx="2219325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0967" name="Object 7"/>
          <p:cNvGraphicFramePr>
            <a:graphicFrameLocks noChangeAspect="1"/>
          </p:cNvGraphicFramePr>
          <p:nvPr/>
        </p:nvGraphicFramePr>
        <p:xfrm>
          <a:off x="914400" y="4160838"/>
          <a:ext cx="218916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34680" imgH="203040" progId="Equation.3">
                  <p:embed/>
                </p:oleObj>
              </mc:Choice>
              <mc:Fallback>
                <p:oleObj name="Equation" r:id="rId7" imgW="634680" imgH="203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160838"/>
                        <a:ext cx="2189163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0" name="Rectangle 10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0969" name="Object 9"/>
          <p:cNvGraphicFramePr>
            <a:graphicFrameLocks noChangeAspect="1"/>
          </p:cNvGraphicFramePr>
          <p:nvPr/>
        </p:nvGraphicFramePr>
        <p:xfrm>
          <a:off x="1001712" y="5075237"/>
          <a:ext cx="212026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83920" imgH="190440" progId="Equation.3">
                  <p:embed/>
                </p:oleObj>
              </mc:Choice>
              <mc:Fallback>
                <p:oleObj name="Equation" r:id="rId9" imgW="583920" imgH="1904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1712" y="5075237"/>
                        <a:ext cx="2120263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421312" y="5534435"/>
            <a:ext cx="3736920" cy="6076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2.7</a:t>
            </a:r>
          </a:p>
          <a:p>
            <a:r>
              <a:rPr lang="en-US" dirty="0"/>
              <a:t>Stresses on an infinitesimal cuboid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Strain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 descr="Figure2_2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14646" y="1646237"/>
            <a:ext cx="6840466" cy="45128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81640" y="6343600"/>
            <a:ext cx="3711272" cy="8652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2.8</a:t>
            </a:r>
          </a:p>
          <a:p>
            <a:r>
              <a:rPr lang="en-US" dirty="0"/>
              <a:t>Normal and shearing strains on an</a:t>
            </a:r>
          </a:p>
          <a:p>
            <a:r>
              <a:rPr lang="en-US" dirty="0"/>
              <a:t>infinitesimal area in the x-y plane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Strain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4099" y="1646237"/>
            <a:ext cx="5958811" cy="20119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imes New Roman"/>
                <a:ea typeface="Times New Roman"/>
              </a:rPr>
              <a:t>u = u(</a:t>
            </a:r>
            <a:r>
              <a:rPr lang="en-US" i="1" dirty="0" err="1">
                <a:latin typeface="Times New Roman"/>
                <a:ea typeface="Times New Roman"/>
              </a:rPr>
              <a:t>x,y,z</a:t>
            </a:r>
            <a:r>
              <a:rPr lang="en-US" i="1" dirty="0">
                <a:latin typeface="Times New Roman"/>
                <a:ea typeface="Times New Roman"/>
              </a:rPr>
              <a:t>)</a:t>
            </a:r>
            <a:r>
              <a:rPr lang="en-US" dirty="0">
                <a:latin typeface="Times New Roman"/>
                <a:ea typeface="Times New Roman"/>
              </a:rPr>
              <a:t> = displacement in x-direction at point (</a:t>
            </a:r>
            <a:r>
              <a:rPr lang="en-US" i="1" dirty="0" err="1">
                <a:latin typeface="Times New Roman"/>
                <a:ea typeface="Times New Roman"/>
              </a:rPr>
              <a:t>x,y,z</a:t>
            </a:r>
            <a:r>
              <a:rPr lang="en-US" dirty="0">
                <a:latin typeface="Times New Roman"/>
                <a:ea typeface="Times New Roman"/>
              </a:rPr>
              <a:t>),</a:t>
            </a:r>
            <a:endParaRPr lang="en-US" sz="1400" dirty="0">
              <a:latin typeface="Times New Roman"/>
              <a:ea typeface="Times New Roman"/>
            </a:endParaRP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imes New Roman"/>
                <a:ea typeface="Times New Roman"/>
              </a:rPr>
              <a:t>v = v(</a:t>
            </a:r>
            <a:r>
              <a:rPr lang="en-US" i="1" dirty="0" err="1">
                <a:latin typeface="Times New Roman"/>
                <a:ea typeface="Times New Roman"/>
              </a:rPr>
              <a:t>x,y,z</a:t>
            </a:r>
            <a:r>
              <a:rPr lang="en-US" i="1" dirty="0">
                <a:latin typeface="Times New Roman"/>
                <a:ea typeface="Times New Roman"/>
              </a:rPr>
              <a:t>)</a:t>
            </a:r>
            <a:r>
              <a:rPr lang="en-US" dirty="0">
                <a:latin typeface="Times New Roman"/>
                <a:ea typeface="Times New Roman"/>
              </a:rPr>
              <a:t> = displacement in y-direction at point (</a:t>
            </a:r>
            <a:r>
              <a:rPr lang="en-US" i="1" dirty="0" err="1">
                <a:latin typeface="Times New Roman"/>
                <a:ea typeface="Times New Roman"/>
              </a:rPr>
              <a:t>x,y,z</a:t>
            </a:r>
            <a:r>
              <a:rPr lang="en-US" dirty="0">
                <a:latin typeface="Times New Roman"/>
                <a:ea typeface="Times New Roman"/>
              </a:rPr>
              <a:t>),</a:t>
            </a:r>
            <a:endParaRPr lang="en-US" sz="1400" dirty="0">
              <a:latin typeface="Times New Roman"/>
              <a:ea typeface="Times New Roman"/>
            </a:endParaRP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imes New Roman"/>
                <a:ea typeface="Times New Roman"/>
              </a:rPr>
              <a:t>w = w(</a:t>
            </a:r>
            <a:r>
              <a:rPr lang="en-US" i="1" dirty="0" err="1">
                <a:latin typeface="Times New Roman"/>
                <a:ea typeface="Times New Roman"/>
              </a:rPr>
              <a:t>x,y,z</a:t>
            </a:r>
            <a:r>
              <a:rPr lang="en-US" i="1" dirty="0">
                <a:latin typeface="Times New Roman"/>
                <a:ea typeface="Times New Roman"/>
              </a:rPr>
              <a:t>)</a:t>
            </a:r>
            <a:r>
              <a:rPr lang="en-US" dirty="0">
                <a:latin typeface="Times New Roman"/>
                <a:ea typeface="Times New Roman"/>
              </a:rPr>
              <a:t> = displacement in z-direction at point (</a:t>
            </a:r>
            <a:r>
              <a:rPr lang="en-US" i="1" dirty="0" err="1">
                <a:latin typeface="Times New Roman"/>
                <a:ea typeface="Times New Roman"/>
              </a:rPr>
              <a:t>x,y,z</a:t>
            </a:r>
            <a:r>
              <a:rPr lang="en-US" dirty="0">
                <a:latin typeface="Times New Roman"/>
                <a:ea typeface="Times New Roman"/>
              </a:rPr>
              <a:t>)</a:t>
            </a:r>
            <a:endParaRPr lang="en-US" sz="1400" dirty="0">
              <a:latin typeface="Times New Roman"/>
              <a:ea typeface="Times New Roman"/>
            </a:endParaRPr>
          </a:p>
          <a:p>
            <a:endParaRPr lang="en-US" dirty="0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6335712" y="2179637"/>
          <a:ext cx="3321049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36480" imgH="431640" progId="Equation.3">
                  <p:embed/>
                </p:oleObj>
              </mc:Choice>
              <mc:Fallback>
                <p:oleObj name="Equation" r:id="rId4" imgW="153648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5712" y="2179637"/>
                        <a:ext cx="3321049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 bwMode="auto">
          <a:xfrm>
            <a:off x="735012" y="3657918"/>
            <a:ext cx="8610600" cy="45719"/>
          </a:xfrm>
          <a:prstGeom prst="rect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10" tIns="45706" rIns="91410" bIns="45706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charset="0"/>
              <a:ea typeface="Microsoft YaHei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2173" y="4115669"/>
            <a:ext cx="928459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Where:</a:t>
            </a: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3454301" y="4358957"/>
          <a:ext cx="3172022" cy="548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00200" imgH="279360" progId="Equation.3">
                  <p:embed/>
                </p:oleObj>
              </mc:Choice>
              <mc:Fallback>
                <p:oleObj name="Equation" r:id="rId6" imgW="1600200" imgH="2793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4301" y="4358957"/>
                        <a:ext cx="3172022" cy="5486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4042" name="Object 10"/>
          <p:cNvGraphicFramePr>
            <a:graphicFrameLocks noChangeAspect="1"/>
          </p:cNvGraphicFramePr>
          <p:nvPr/>
        </p:nvGraphicFramePr>
        <p:xfrm>
          <a:off x="1019580" y="5044757"/>
          <a:ext cx="8041465" cy="64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466800" imgH="279360" progId="Equation.3">
                  <p:embed/>
                </p:oleObj>
              </mc:Choice>
              <mc:Fallback>
                <p:oleObj name="Equation" r:id="rId8" imgW="3466800" imgH="27936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9580" y="5044757"/>
                        <a:ext cx="8041465" cy="64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7" name="Rectangle 15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4046" name="Object 14"/>
          <p:cNvGraphicFramePr>
            <a:graphicFrameLocks noChangeAspect="1"/>
          </p:cNvGraphicFramePr>
          <p:nvPr/>
        </p:nvGraphicFramePr>
        <p:xfrm>
          <a:off x="3743325" y="5959475"/>
          <a:ext cx="2593975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36560" imgH="177480" progId="Equation.3">
                  <p:embed/>
                </p:oleObj>
              </mc:Choice>
              <mc:Fallback>
                <p:oleObj name="Equation" r:id="rId10" imgW="736560" imgH="17748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3325" y="5959475"/>
                        <a:ext cx="2593975" cy="639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Strain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68312" y="1951037"/>
            <a:ext cx="139012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Substituting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5062" name="Object 6"/>
          <p:cNvGraphicFramePr>
            <a:graphicFrameLocks noChangeAspect="1"/>
          </p:cNvGraphicFramePr>
          <p:nvPr/>
        </p:nvGraphicFramePr>
        <p:xfrm>
          <a:off x="1085704" y="2332037"/>
          <a:ext cx="799320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89160" imgH="558720" progId="Equation.3">
                  <p:embed/>
                </p:oleObj>
              </mc:Choice>
              <mc:Fallback>
                <p:oleObj name="Equation" r:id="rId4" imgW="4889160" imgH="55872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5704" y="2332037"/>
                        <a:ext cx="7993208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5064" name="Object 8"/>
          <p:cNvGraphicFramePr>
            <a:graphicFrameLocks noChangeAspect="1"/>
          </p:cNvGraphicFramePr>
          <p:nvPr/>
        </p:nvGraphicFramePr>
        <p:xfrm>
          <a:off x="3332163" y="4008438"/>
          <a:ext cx="34163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095200" imgH="558720" progId="Equation.3">
                  <p:embed/>
                </p:oleObj>
              </mc:Choice>
              <mc:Fallback>
                <p:oleObj name="Equation" r:id="rId6" imgW="2095200" imgH="55872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2163" y="4008438"/>
                        <a:ext cx="34163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Arrow Connector 19"/>
          <p:cNvCxnSpPr/>
          <p:nvPr/>
        </p:nvCxnSpPr>
        <p:spPr>
          <a:xfrm rot="5400000">
            <a:off x="4735512" y="3551237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067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5066" name="Object 10"/>
          <p:cNvGraphicFramePr>
            <a:graphicFrameLocks noChangeAspect="1"/>
          </p:cNvGraphicFramePr>
          <p:nvPr/>
        </p:nvGraphicFramePr>
        <p:xfrm>
          <a:off x="3038668" y="5456237"/>
          <a:ext cx="1087244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22080" imgH="393480" progId="Equation.3">
                  <p:embed/>
                </p:oleObj>
              </mc:Choice>
              <mc:Fallback>
                <p:oleObj name="Equation" r:id="rId8" imgW="622080" imgH="39348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8668" y="5456237"/>
                        <a:ext cx="1087244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9" name="Rectangle 1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5068" name="Object 12"/>
          <p:cNvGraphicFramePr>
            <a:graphicFrameLocks noChangeAspect="1"/>
          </p:cNvGraphicFramePr>
          <p:nvPr/>
        </p:nvGraphicFramePr>
        <p:xfrm>
          <a:off x="3055395" y="6294437"/>
          <a:ext cx="107051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09480" imgH="393480" progId="Equation.3">
                  <p:embed/>
                </p:oleObj>
              </mc:Choice>
              <mc:Fallback>
                <p:oleObj name="Equation" r:id="rId10" imgW="609480" imgH="39348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5395" y="6294437"/>
                        <a:ext cx="1070517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71" name="Rectangle 15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73" name="Rectangle 17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5072" name="Object 16"/>
          <p:cNvGraphicFramePr>
            <a:graphicFrameLocks noChangeAspect="1"/>
          </p:cNvGraphicFramePr>
          <p:nvPr/>
        </p:nvGraphicFramePr>
        <p:xfrm>
          <a:off x="5573712" y="5532437"/>
          <a:ext cx="133071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71320" imgH="393480" progId="Equation.3">
                  <p:embed/>
                </p:oleObj>
              </mc:Choice>
              <mc:Fallback>
                <p:oleObj name="Equation" r:id="rId12" imgW="571320" imgH="39348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3712" y="5532437"/>
                        <a:ext cx="1330712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Straight Arrow Connector 28"/>
          <p:cNvCxnSpPr/>
          <p:nvPr/>
        </p:nvCxnSpPr>
        <p:spPr>
          <a:xfrm>
            <a:off x="4506912" y="6446837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506912" y="5837237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2700000">
            <a:off x="5179639" y="5290763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Strain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4099" y="1646237"/>
            <a:ext cx="5958811" cy="20119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imes New Roman"/>
                <a:ea typeface="Times New Roman"/>
              </a:rPr>
              <a:t>u = u(</a:t>
            </a:r>
            <a:r>
              <a:rPr lang="en-US" i="1" dirty="0" err="1">
                <a:latin typeface="Times New Roman"/>
                <a:ea typeface="Times New Roman"/>
              </a:rPr>
              <a:t>x,y,z</a:t>
            </a:r>
            <a:r>
              <a:rPr lang="en-US" i="1" dirty="0">
                <a:latin typeface="Times New Roman"/>
                <a:ea typeface="Times New Roman"/>
              </a:rPr>
              <a:t>)</a:t>
            </a:r>
            <a:r>
              <a:rPr lang="en-US" dirty="0">
                <a:latin typeface="Times New Roman"/>
                <a:ea typeface="Times New Roman"/>
              </a:rPr>
              <a:t> = displacement in x-direction at point (</a:t>
            </a:r>
            <a:r>
              <a:rPr lang="en-US" i="1" dirty="0" err="1">
                <a:latin typeface="Times New Roman"/>
                <a:ea typeface="Times New Roman"/>
              </a:rPr>
              <a:t>x,y,z</a:t>
            </a:r>
            <a:r>
              <a:rPr lang="en-US" dirty="0">
                <a:latin typeface="Times New Roman"/>
                <a:ea typeface="Times New Roman"/>
              </a:rPr>
              <a:t>),</a:t>
            </a:r>
            <a:endParaRPr lang="en-US" sz="1400" dirty="0">
              <a:latin typeface="Times New Roman"/>
              <a:ea typeface="Times New Roman"/>
            </a:endParaRP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imes New Roman"/>
                <a:ea typeface="Times New Roman"/>
              </a:rPr>
              <a:t>v = v(</a:t>
            </a:r>
            <a:r>
              <a:rPr lang="en-US" i="1" dirty="0" err="1">
                <a:latin typeface="Times New Roman"/>
                <a:ea typeface="Times New Roman"/>
              </a:rPr>
              <a:t>x,y,z</a:t>
            </a:r>
            <a:r>
              <a:rPr lang="en-US" i="1" dirty="0">
                <a:latin typeface="Times New Roman"/>
                <a:ea typeface="Times New Roman"/>
              </a:rPr>
              <a:t>)</a:t>
            </a:r>
            <a:r>
              <a:rPr lang="en-US" dirty="0">
                <a:latin typeface="Times New Roman"/>
                <a:ea typeface="Times New Roman"/>
              </a:rPr>
              <a:t> = displacement in y-direction at point (</a:t>
            </a:r>
            <a:r>
              <a:rPr lang="en-US" i="1" dirty="0" err="1">
                <a:latin typeface="Times New Roman"/>
                <a:ea typeface="Times New Roman"/>
              </a:rPr>
              <a:t>x,y,z</a:t>
            </a:r>
            <a:r>
              <a:rPr lang="en-US" dirty="0">
                <a:latin typeface="Times New Roman"/>
                <a:ea typeface="Times New Roman"/>
              </a:rPr>
              <a:t>),</a:t>
            </a:r>
            <a:endParaRPr lang="en-US" sz="1400" dirty="0">
              <a:latin typeface="Times New Roman"/>
              <a:ea typeface="Times New Roman"/>
            </a:endParaRP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latin typeface="Times New Roman"/>
                <a:ea typeface="Times New Roman"/>
              </a:rPr>
              <a:t>w = w(</a:t>
            </a:r>
            <a:r>
              <a:rPr lang="en-US" i="1" dirty="0" err="1">
                <a:latin typeface="Times New Roman"/>
                <a:ea typeface="Times New Roman"/>
              </a:rPr>
              <a:t>x,y,z</a:t>
            </a:r>
            <a:r>
              <a:rPr lang="en-US" i="1" dirty="0">
                <a:latin typeface="Times New Roman"/>
                <a:ea typeface="Times New Roman"/>
              </a:rPr>
              <a:t>)</a:t>
            </a:r>
            <a:r>
              <a:rPr lang="en-US" dirty="0">
                <a:latin typeface="Times New Roman"/>
                <a:ea typeface="Times New Roman"/>
              </a:rPr>
              <a:t> = displacement in z-direction at point (</a:t>
            </a:r>
            <a:r>
              <a:rPr lang="en-US" i="1" dirty="0" err="1">
                <a:latin typeface="Times New Roman"/>
                <a:ea typeface="Times New Roman"/>
              </a:rPr>
              <a:t>x,y,z</a:t>
            </a:r>
            <a:r>
              <a:rPr lang="en-US" dirty="0">
                <a:latin typeface="Times New Roman"/>
                <a:ea typeface="Times New Roman"/>
              </a:rPr>
              <a:t>)</a:t>
            </a:r>
            <a:endParaRPr lang="en-US" sz="1400" dirty="0">
              <a:latin typeface="Times New Roman"/>
              <a:ea typeface="Times New Roman"/>
            </a:endParaRPr>
          </a:p>
          <a:p>
            <a:endParaRPr lang="en-US" dirty="0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735012" y="3657918"/>
            <a:ext cx="8610600" cy="45719"/>
          </a:xfrm>
          <a:prstGeom prst="rect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10" tIns="45706" rIns="91410" bIns="45706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charset="0"/>
              <a:ea typeface="Microsoft YaHei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312" y="4115669"/>
            <a:ext cx="928459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Where:</a:t>
            </a: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6086" name="Object 6"/>
          <p:cNvGraphicFramePr>
            <a:graphicFrameLocks noChangeAspect="1"/>
          </p:cNvGraphicFramePr>
          <p:nvPr/>
        </p:nvGraphicFramePr>
        <p:xfrm>
          <a:off x="6317913" y="2179637"/>
          <a:ext cx="3370599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00200" imgH="431640" progId="Equation.3">
                  <p:embed/>
                </p:oleObj>
              </mc:Choice>
              <mc:Fallback>
                <p:oleObj name="Equation" r:id="rId4" imgW="1600200" imgH="431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7913" y="2179637"/>
                        <a:ext cx="3370599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6088" name="Object 8"/>
          <p:cNvGraphicFramePr>
            <a:graphicFrameLocks noChangeAspect="1"/>
          </p:cNvGraphicFramePr>
          <p:nvPr/>
        </p:nvGraphicFramePr>
        <p:xfrm>
          <a:off x="3302952" y="4374197"/>
          <a:ext cx="3474720" cy="548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52480" imgH="279360" progId="Equation.3">
                  <p:embed/>
                </p:oleObj>
              </mc:Choice>
              <mc:Fallback>
                <p:oleObj name="Equation" r:id="rId6" imgW="1752480" imgH="27936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952" y="4374197"/>
                        <a:ext cx="3474720" cy="5486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6090" name="Object 10"/>
          <p:cNvGraphicFramePr>
            <a:graphicFrameLocks noChangeAspect="1"/>
          </p:cNvGraphicFramePr>
          <p:nvPr/>
        </p:nvGraphicFramePr>
        <p:xfrm>
          <a:off x="967665" y="5075237"/>
          <a:ext cx="8145295" cy="64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517560" imgH="279360" progId="Equation.3">
                  <p:embed/>
                </p:oleObj>
              </mc:Choice>
              <mc:Fallback>
                <p:oleObj name="Equation" r:id="rId8" imgW="3517560" imgH="27936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7665" y="5075237"/>
                        <a:ext cx="8145295" cy="64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4" name="Rectangle 14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6093" name="Object 13"/>
          <p:cNvGraphicFramePr>
            <a:graphicFrameLocks noChangeAspect="1"/>
          </p:cNvGraphicFramePr>
          <p:nvPr/>
        </p:nvGraphicFramePr>
        <p:xfrm>
          <a:off x="3897312" y="5989638"/>
          <a:ext cx="2314575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49160" imgH="203040" progId="Equation.3">
                  <p:embed/>
                </p:oleObj>
              </mc:Choice>
              <mc:Fallback>
                <p:oleObj name="Equation" r:id="rId10" imgW="749160" imgH="20304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7312" y="5989638"/>
                        <a:ext cx="2314575" cy="639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Strain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68312" y="1951037"/>
            <a:ext cx="139012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Substituting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4735512" y="3551237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067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9" name="Rectangle 1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71" name="Rectangle 15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73" name="Rectangle 17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4506912" y="6446837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506912" y="5837237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2700000">
            <a:off x="5179639" y="5290763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160" name="Rectangle 8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64" name="Rectangle 12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9165" name="Object 13"/>
          <p:cNvGraphicFramePr>
            <a:graphicFrameLocks noChangeAspect="1"/>
          </p:cNvGraphicFramePr>
          <p:nvPr/>
        </p:nvGraphicFramePr>
        <p:xfrm>
          <a:off x="3113087" y="5456237"/>
          <a:ext cx="10128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22080" imgH="419040" progId="Equation.3">
                  <p:embed/>
                </p:oleObj>
              </mc:Choice>
              <mc:Fallback>
                <p:oleObj name="Equation" r:id="rId4" imgW="622080" imgH="41904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3087" y="5456237"/>
                        <a:ext cx="1012825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9167" name="Object 15"/>
          <p:cNvGraphicFramePr>
            <a:graphicFrameLocks noChangeAspect="1"/>
          </p:cNvGraphicFramePr>
          <p:nvPr/>
        </p:nvGraphicFramePr>
        <p:xfrm>
          <a:off x="3135312" y="6218237"/>
          <a:ext cx="9969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09480" imgH="419040" progId="Equation.3">
                  <p:embed/>
                </p:oleObj>
              </mc:Choice>
              <mc:Fallback>
                <p:oleObj name="Equation" r:id="rId6" imgW="609480" imgH="41904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5312" y="6218237"/>
                        <a:ext cx="99695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70" name="Rectangle 18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9169" name="Object 17"/>
          <p:cNvGraphicFramePr>
            <a:graphicFrameLocks noChangeAspect="1"/>
          </p:cNvGraphicFramePr>
          <p:nvPr/>
        </p:nvGraphicFramePr>
        <p:xfrm>
          <a:off x="5553074" y="5608637"/>
          <a:ext cx="123983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71320" imgH="419040" progId="Equation.3">
                  <p:embed/>
                </p:oleObj>
              </mc:Choice>
              <mc:Fallback>
                <p:oleObj name="Equation" r:id="rId8" imgW="571320" imgH="41904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3074" y="5608637"/>
                        <a:ext cx="1239838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72" name="Rectangle 20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9171" name="Object 19"/>
          <p:cNvGraphicFramePr>
            <a:graphicFrameLocks noChangeAspect="1"/>
          </p:cNvGraphicFramePr>
          <p:nvPr/>
        </p:nvGraphicFramePr>
        <p:xfrm>
          <a:off x="1346200" y="2332038"/>
          <a:ext cx="73898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698720" imgH="583920" progId="Equation.3">
                  <p:embed/>
                </p:oleObj>
              </mc:Choice>
              <mc:Fallback>
                <p:oleObj name="Equation" r:id="rId10" imgW="4698720" imgH="58392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200" y="2332038"/>
                        <a:ext cx="7389813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74" name="Rectangle 22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9173" name="Object 21"/>
          <p:cNvGraphicFramePr>
            <a:graphicFrameLocks noChangeAspect="1"/>
          </p:cNvGraphicFramePr>
          <p:nvPr/>
        </p:nvGraphicFramePr>
        <p:xfrm>
          <a:off x="3378200" y="4008438"/>
          <a:ext cx="33242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108160" imgH="583920" progId="Equation.3">
                  <p:embed/>
                </p:oleObj>
              </mc:Choice>
              <mc:Fallback>
                <p:oleObj name="Equation" r:id="rId12" imgW="2108160" imgH="58392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8200" y="4008438"/>
                        <a:ext cx="3324225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Strain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735012" y="2560637"/>
            <a:ext cx="8610600" cy="45719"/>
          </a:xfrm>
          <a:prstGeom prst="rect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10" tIns="45706" rIns="91410" bIns="45706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charset="0"/>
              <a:ea typeface="Microsoft YaHei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8373" y="2865437"/>
            <a:ext cx="928459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Where:</a:t>
            </a: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94" name="Rectangle 14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1206" name="Object 6"/>
          <p:cNvGraphicFramePr>
            <a:graphicFrameLocks noChangeAspect="1"/>
          </p:cNvGraphicFramePr>
          <p:nvPr/>
        </p:nvGraphicFramePr>
        <p:xfrm>
          <a:off x="3694113" y="1798638"/>
          <a:ext cx="26939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01440" imgH="228600" progId="Equation.3">
                  <p:embed/>
                </p:oleObj>
              </mc:Choice>
              <mc:Fallback>
                <p:oleObj name="Equation" r:id="rId4" imgW="90144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4113" y="1798638"/>
                        <a:ext cx="2693987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1208" name="Object 8"/>
          <p:cNvGraphicFramePr>
            <a:graphicFrameLocks noChangeAspect="1"/>
          </p:cNvGraphicFramePr>
          <p:nvPr/>
        </p:nvGraphicFramePr>
        <p:xfrm>
          <a:off x="3684588" y="3398837"/>
          <a:ext cx="27114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9720" imgH="431640" progId="Equation.3">
                  <p:embed/>
                </p:oleObj>
              </mc:Choice>
              <mc:Fallback>
                <p:oleObj name="Equation" r:id="rId6" imgW="1269720" imgH="431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4588" y="3398837"/>
                        <a:ext cx="271145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1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1210" name="Object 10"/>
          <p:cNvGraphicFramePr>
            <a:graphicFrameLocks noChangeAspect="1"/>
          </p:cNvGraphicFramePr>
          <p:nvPr/>
        </p:nvGraphicFramePr>
        <p:xfrm>
          <a:off x="2139950" y="4618037"/>
          <a:ext cx="58054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54000" imgH="215640" progId="Equation.3">
                  <p:embed/>
                </p:oleObj>
              </mc:Choice>
              <mc:Fallback>
                <p:oleObj name="Equation" r:id="rId8" imgW="1854000" imgH="2156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9950" y="4618037"/>
                        <a:ext cx="5805488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3" name="Rectangle 1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1212" name="Object 12"/>
          <p:cNvGraphicFramePr>
            <a:graphicFrameLocks noChangeAspect="1"/>
          </p:cNvGraphicFramePr>
          <p:nvPr/>
        </p:nvGraphicFramePr>
        <p:xfrm>
          <a:off x="1628775" y="5608638"/>
          <a:ext cx="67691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158920" imgH="215640" progId="Equation.3">
                  <p:embed/>
                </p:oleObj>
              </mc:Choice>
              <mc:Fallback>
                <p:oleObj name="Equation" r:id="rId10" imgW="2158920" imgH="21564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8775" y="5608638"/>
                        <a:ext cx="67691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Strain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735012" y="2560637"/>
            <a:ext cx="8610600" cy="45719"/>
          </a:xfrm>
          <a:prstGeom prst="rect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10" tIns="45706" rIns="91410" bIns="45706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charset="0"/>
              <a:ea typeface="Microsoft YaHei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8373" y="2865437"/>
            <a:ext cx="928459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Where:</a:t>
            </a: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94" name="Rectangle 14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1206" name="Object 6"/>
          <p:cNvGraphicFramePr>
            <a:graphicFrameLocks noChangeAspect="1"/>
          </p:cNvGraphicFramePr>
          <p:nvPr/>
        </p:nvGraphicFramePr>
        <p:xfrm>
          <a:off x="3694113" y="1798638"/>
          <a:ext cx="26939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01440" imgH="228600" progId="Equation.3">
                  <p:embed/>
                </p:oleObj>
              </mc:Choice>
              <mc:Fallback>
                <p:oleObj name="Equation" r:id="rId4" imgW="90144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4113" y="1798638"/>
                        <a:ext cx="2693987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211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213" name="Rectangle 1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3254" name="Object 6"/>
          <p:cNvGraphicFramePr>
            <a:graphicFrameLocks noChangeAspect="1"/>
          </p:cNvGraphicFramePr>
          <p:nvPr/>
        </p:nvGraphicFramePr>
        <p:xfrm>
          <a:off x="3632200" y="3398838"/>
          <a:ext cx="28162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20480" imgH="431640" progId="Equation.3">
                  <p:embed/>
                </p:oleObj>
              </mc:Choice>
              <mc:Fallback>
                <p:oleObj name="Equation" r:id="rId6" imgW="1320480" imgH="431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2200" y="3398838"/>
                        <a:ext cx="2816225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3256" name="Object 8"/>
          <p:cNvGraphicFramePr>
            <a:graphicFrameLocks noChangeAspect="1"/>
          </p:cNvGraphicFramePr>
          <p:nvPr/>
        </p:nvGraphicFramePr>
        <p:xfrm>
          <a:off x="2362200" y="4618037"/>
          <a:ext cx="535781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14320" imgH="215640" progId="Equation.3">
                  <p:embed/>
                </p:oleObj>
              </mc:Choice>
              <mc:Fallback>
                <p:oleObj name="Equation" r:id="rId8" imgW="1714320" imgH="215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618037"/>
                        <a:ext cx="5357813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9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3258" name="Object 10"/>
          <p:cNvGraphicFramePr>
            <a:graphicFrameLocks noChangeAspect="1"/>
          </p:cNvGraphicFramePr>
          <p:nvPr/>
        </p:nvGraphicFramePr>
        <p:xfrm>
          <a:off x="2054225" y="5608638"/>
          <a:ext cx="597217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4760" imgH="215640" progId="Equation.3">
                  <p:embed/>
                </p:oleObj>
              </mc:Choice>
              <mc:Fallback>
                <p:oleObj name="Equation" r:id="rId10" imgW="1904760" imgH="2156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4225" y="5608638"/>
                        <a:ext cx="5972175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Strain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68312" y="1951037"/>
            <a:ext cx="139012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Substituting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7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9" name="Rectangle 1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71" name="Rectangle 15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73" name="Rectangle 17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60" name="Rectangle 8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64" name="Rectangle 12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70" name="Rectangle 18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 rot="5400000">
            <a:off x="4735512" y="3551237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5305" name="Object 9"/>
          <p:cNvGraphicFramePr>
            <a:graphicFrameLocks noChangeAspect="1"/>
          </p:cNvGraphicFramePr>
          <p:nvPr/>
        </p:nvGraphicFramePr>
        <p:xfrm>
          <a:off x="3795713" y="3932238"/>
          <a:ext cx="2490787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82680" imgH="812520" progId="Equation.3">
                  <p:embed/>
                </p:oleObj>
              </mc:Choice>
              <mc:Fallback>
                <p:oleObj name="Equation" r:id="rId4" imgW="1282680" imgH="81252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5713" y="3932238"/>
                        <a:ext cx="2490787" cy="1582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5" name="Straight Arrow Connector 34"/>
          <p:cNvCxnSpPr/>
          <p:nvPr/>
        </p:nvCxnSpPr>
        <p:spPr>
          <a:xfrm rot="3300000" flipV="1">
            <a:off x="6322638" y="5519364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5306" name="Object 10"/>
          <p:cNvGraphicFramePr>
            <a:graphicFrameLocks noChangeAspect="1"/>
          </p:cNvGraphicFramePr>
          <p:nvPr/>
        </p:nvGraphicFramePr>
        <p:xfrm>
          <a:off x="5691187" y="6065838"/>
          <a:ext cx="20161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27000" imgH="419040" progId="Equation.3">
                  <p:embed/>
                </p:oleObj>
              </mc:Choice>
              <mc:Fallback>
                <p:oleObj name="Equation" r:id="rId6" imgW="927000" imgH="4190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1187" y="6065838"/>
                        <a:ext cx="2016125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9" name="Rectangle 1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5308" name="Object 12"/>
          <p:cNvGraphicFramePr>
            <a:graphicFrameLocks noChangeAspect="1"/>
          </p:cNvGraphicFramePr>
          <p:nvPr/>
        </p:nvGraphicFramePr>
        <p:xfrm>
          <a:off x="3059112" y="5456237"/>
          <a:ext cx="108704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22080" imgH="393480" progId="Equation.3">
                  <p:embed/>
                </p:oleObj>
              </mc:Choice>
              <mc:Fallback>
                <p:oleObj name="Equation" r:id="rId8" imgW="622080" imgH="39348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2" y="5456237"/>
                        <a:ext cx="108704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Arrow Connector 39"/>
          <p:cNvCxnSpPr/>
          <p:nvPr/>
        </p:nvCxnSpPr>
        <p:spPr>
          <a:xfrm>
            <a:off x="4506912" y="6446837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4506912" y="5837237"/>
            <a:ext cx="609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311" name="Rectangle 15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5310" name="Object 14"/>
          <p:cNvGraphicFramePr>
            <a:graphicFrameLocks noChangeAspect="1"/>
          </p:cNvGraphicFramePr>
          <p:nvPr/>
        </p:nvGraphicFramePr>
        <p:xfrm>
          <a:off x="3084513" y="6218238"/>
          <a:ext cx="9969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09480" imgH="419040" progId="Equation.3">
                  <p:embed/>
                </p:oleObj>
              </mc:Choice>
              <mc:Fallback>
                <p:oleObj name="Equation" r:id="rId10" imgW="609480" imgH="41904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4513" y="6218238"/>
                        <a:ext cx="99695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13" name="Rectangle 17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5312" name="Object 16"/>
          <p:cNvGraphicFramePr>
            <a:graphicFrameLocks noChangeAspect="1"/>
          </p:cNvGraphicFramePr>
          <p:nvPr/>
        </p:nvGraphicFramePr>
        <p:xfrm>
          <a:off x="927100" y="1646238"/>
          <a:ext cx="8226425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241520" imgH="939600" progId="Equation.3">
                  <p:embed/>
                </p:oleObj>
              </mc:Choice>
              <mc:Fallback>
                <p:oleObj name="Equation" r:id="rId12" imgW="4241520" imgH="9396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100" y="1646238"/>
                        <a:ext cx="8226425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Strain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94" name="Rectangle 14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211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213" name="Rectangle 13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9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7350" name="Object 6"/>
          <p:cNvGraphicFramePr>
            <a:graphicFrameLocks noChangeAspect="1"/>
          </p:cNvGraphicFramePr>
          <p:nvPr/>
        </p:nvGraphicFramePr>
        <p:xfrm>
          <a:off x="3875088" y="2713038"/>
          <a:ext cx="23304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66680" imgH="419040" progId="Equation.3">
                  <p:embed/>
                </p:oleObj>
              </mc:Choice>
              <mc:Fallback>
                <p:oleObj name="Equation" r:id="rId4" imgW="1066680" imgH="419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5088" y="2713038"/>
                        <a:ext cx="233045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7352" name="Object 8"/>
          <p:cNvGraphicFramePr>
            <a:graphicFrameLocks noChangeAspect="1"/>
          </p:cNvGraphicFramePr>
          <p:nvPr/>
        </p:nvGraphicFramePr>
        <p:xfrm>
          <a:off x="3797300" y="4084638"/>
          <a:ext cx="24876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66680" imgH="393480" progId="Equation.3">
                  <p:embed/>
                </p:oleObj>
              </mc:Choice>
              <mc:Fallback>
                <p:oleObj name="Equation" r:id="rId6" imgW="1066680" imgH="3934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7300" y="4084638"/>
                        <a:ext cx="2487613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7354" name="Object 10"/>
          <p:cNvGraphicFramePr>
            <a:graphicFrameLocks noChangeAspect="1"/>
          </p:cNvGraphicFramePr>
          <p:nvPr/>
        </p:nvGraphicFramePr>
        <p:xfrm>
          <a:off x="4306888" y="5532438"/>
          <a:ext cx="14668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22080" imgH="393480" progId="Equation.3">
                  <p:embed/>
                </p:oleObj>
              </mc:Choice>
              <mc:Fallback>
                <p:oleObj name="Equation" r:id="rId8" imgW="622080" imgH="39348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6888" y="5532438"/>
                        <a:ext cx="146685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B9048-6FE2-C911-60CB-E39FFC1C2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FA3BD1-54CD-F79B-E1FF-FA4038B01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12" y="2865437"/>
            <a:ext cx="8913962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810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Elastic </a:t>
            </a:r>
            <a:r>
              <a:rPr lang="en-US" sz="3600" dirty="0" err="1"/>
              <a:t>Moduli</a:t>
            </a:r>
            <a:endParaRPr 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7" descr="Captur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07115" y="2179637"/>
            <a:ext cx="5266394" cy="35898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30712" y="6448835"/>
            <a:ext cx="3108543" cy="6076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2.9</a:t>
            </a:r>
          </a:p>
          <a:p>
            <a:r>
              <a:rPr lang="en-US" dirty="0"/>
              <a:t>Cartesian coordinates in 3-D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Elastic </a:t>
            </a:r>
            <a:r>
              <a:rPr lang="en-US" sz="3600" dirty="0" err="1"/>
              <a:t>Moduli</a:t>
            </a:r>
            <a:endParaRPr 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0417" name="Object 1"/>
          <p:cNvGraphicFramePr>
            <a:graphicFrameLocks noChangeAspect="1"/>
          </p:cNvGraphicFramePr>
          <p:nvPr/>
        </p:nvGraphicFramePr>
        <p:xfrm>
          <a:off x="2713038" y="1798638"/>
          <a:ext cx="4652962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81000" imgH="3276360" progId="Equation.3">
                  <p:embed/>
                </p:oleObj>
              </mc:Choice>
              <mc:Fallback>
                <p:oleObj name="Equation" r:id="rId4" imgW="2781000" imgH="327636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3038" y="1798638"/>
                        <a:ext cx="4652962" cy="548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Elastic </a:t>
            </a:r>
            <a:r>
              <a:rPr lang="en-US" sz="3600" dirty="0" err="1"/>
              <a:t>Moduli</a:t>
            </a:r>
            <a:endParaRPr 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1443" name="Object 3"/>
          <p:cNvGraphicFramePr>
            <a:graphicFrameLocks noChangeAspect="1"/>
          </p:cNvGraphicFramePr>
          <p:nvPr/>
        </p:nvGraphicFramePr>
        <p:xfrm>
          <a:off x="1589088" y="1798638"/>
          <a:ext cx="690245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97200" imgH="2438280" progId="Equation.3">
                  <p:embed/>
                </p:oleObj>
              </mc:Choice>
              <mc:Fallback>
                <p:oleObj name="Equation" r:id="rId4" imgW="4597200" imgH="24382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088" y="1798638"/>
                        <a:ext cx="6902450" cy="3657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045053" y="6294437"/>
            <a:ext cx="928459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Where:</a:t>
            </a:r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1445" name="Object 5"/>
          <p:cNvGraphicFramePr>
            <a:graphicFrameLocks noChangeAspect="1"/>
          </p:cNvGraphicFramePr>
          <p:nvPr/>
        </p:nvGraphicFramePr>
        <p:xfrm>
          <a:off x="4162425" y="6370638"/>
          <a:ext cx="175418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99920" imgH="419040" progId="Equation.3">
                  <p:embed/>
                </p:oleObj>
              </mc:Choice>
              <mc:Fallback>
                <p:oleObj name="Equation" r:id="rId6" imgW="799920" imgH="419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2425" y="6370638"/>
                        <a:ext cx="1754188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1" y="301628"/>
            <a:ext cx="9070975" cy="1262063"/>
          </a:xfrm>
          <a:ln/>
        </p:spPr>
        <p:txBody>
          <a:bodyPr tIns="31742"/>
          <a:lstStyle/>
          <a:p>
            <a:pPr>
              <a:tabLst>
                <a:tab pos="723675" algn="l"/>
                <a:tab pos="1447347" algn="l"/>
                <a:tab pos="2171025" algn="l"/>
                <a:tab pos="2894700" algn="l"/>
                <a:tab pos="3618373" algn="l"/>
                <a:tab pos="4342050" algn="l"/>
                <a:tab pos="5065724" algn="l"/>
                <a:tab pos="5789399" algn="l"/>
                <a:tab pos="6513074" algn="l"/>
                <a:tab pos="7236749" algn="l"/>
                <a:tab pos="7960424" algn="l"/>
                <a:tab pos="8684099" algn="l"/>
              </a:tabLst>
            </a:pPr>
            <a:r>
              <a:rPr lang="en-US" sz="3600" dirty="0"/>
              <a:t>Strain Energy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68"/>
            <a:ext cx="184670" cy="34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2769" name="Object 1"/>
          <p:cNvGraphicFramePr>
            <a:graphicFrameLocks noChangeAspect="1"/>
          </p:cNvGraphicFramePr>
          <p:nvPr/>
        </p:nvGraphicFramePr>
        <p:xfrm>
          <a:off x="1118393" y="4008438"/>
          <a:ext cx="784383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52680" imgH="393480" progId="Equation.3">
                  <p:embed/>
                </p:oleObj>
              </mc:Choice>
              <mc:Fallback>
                <p:oleObj name="Equation" r:id="rId4" imgW="3352680" imgH="39348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8393" y="4008438"/>
                        <a:ext cx="7843838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78445af3-953b-42f1-bedc-15fdb5520dc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983</TotalTime>
  <Words>283</Words>
  <Application>Microsoft Office PowerPoint</Application>
  <PresentationFormat>Custom</PresentationFormat>
  <Paragraphs>73</Paragraphs>
  <Slides>19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Corbel</vt:lpstr>
      <vt:lpstr>Times New Roman</vt:lpstr>
      <vt:lpstr>Trebuchet MS</vt:lpstr>
      <vt:lpstr>Wingdings</vt:lpstr>
      <vt:lpstr>Wingdings 2</vt:lpstr>
      <vt:lpstr>Wingdings 3</vt:lpstr>
      <vt:lpstr>Module</vt:lpstr>
      <vt:lpstr>Equation</vt:lpstr>
      <vt:lpstr>EML 4230 Introduction to Composite Materials</vt:lpstr>
      <vt:lpstr>Stress</vt:lpstr>
      <vt:lpstr>Stress</vt:lpstr>
      <vt:lpstr>Stress</vt:lpstr>
      <vt:lpstr>Strain</vt:lpstr>
      <vt:lpstr>Strain</vt:lpstr>
      <vt:lpstr>Strain</vt:lpstr>
      <vt:lpstr>Strain</vt:lpstr>
      <vt:lpstr>Strain</vt:lpstr>
      <vt:lpstr>Strain</vt:lpstr>
      <vt:lpstr>Strain</vt:lpstr>
      <vt:lpstr>Strain</vt:lpstr>
      <vt:lpstr>Strain</vt:lpstr>
      <vt:lpstr>PowerPoint Presentation</vt:lpstr>
      <vt:lpstr>Elastic Moduli</vt:lpstr>
      <vt:lpstr>Elastic Moduli</vt:lpstr>
      <vt:lpstr>Elastic Moduli</vt:lpstr>
      <vt:lpstr>Strain Energy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  Chapter 2 Macromechanical Analysis of a Lamina (Part 1)</dc:title>
  <dc:creator>Amanda Maio</dc:creator>
  <cp:lastModifiedBy>Autar Kaw</cp:lastModifiedBy>
  <cp:revision>98</cp:revision>
  <cp:lastPrinted>2024-01-24T16:34:25Z</cp:lastPrinted>
  <dcterms:created xsi:type="dcterms:W3CDTF">2012-04-04T07:21:56Z</dcterms:created>
  <dcterms:modified xsi:type="dcterms:W3CDTF">2024-01-24T16:36:53Z</dcterms:modified>
</cp:coreProperties>
</file>