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37"/>
  </p:notesMasterIdLst>
  <p:sldIdLst>
    <p:sldId id="302" r:id="rId2"/>
    <p:sldId id="258" r:id="rId3"/>
    <p:sldId id="260" r:id="rId4"/>
    <p:sldId id="259" r:id="rId5"/>
    <p:sldId id="309" r:id="rId6"/>
    <p:sldId id="262" r:id="rId7"/>
    <p:sldId id="261" r:id="rId8"/>
    <p:sldId id="310" r:id="rId9"/>
    <p:sldId id="320" r:id="rId10"/>
    <p:sldId id="321" r:id="rId11"/>
    <p:sldId id="322" r:id="rId12"/>
    <p:sldId id="323" r:id="rId13"/>
    <p:sldId id="314" r:id="rId14"/>
    <p:sldId id="315" r:id="rId15"/>
    <p:sldId id="316" r:id="rId16"/>
    <p:sldId id="303" r:id="rId17"/>
    <p:sldId id="304" r:id="rId18"/>
    <p:sldId id="324" r:id="rId19"/>
    <p:sldId id="325" r:id="rId20"/>
    <p:sldId id="296" r:id="rId21"/>
    <p:sldId id="317" r:id="rId22"/>
    <p:sldId id="295" r:id="rId23"/>
    <p:sldId id="311" r:id="rId24"/>
    <p:sldId id="312" r:id="rId25"/>
    <p:sldId id="307" r:id="rId26"/>
    <p:sldId id="318" r:id="rId27"/>
    <p:sldId id="308" r:id="rId28"/>
    <p:sldId id="326" r:id="rId29"/>
    <p:sldId id="327" r:id="rId30"/>
    <p:sldId id="328" r:id="rId31"/>
    <p:sldId id="329" r:id="rId32"/>
    <p:sldId id="330" r:id="rId33"/>
    <p:sldId id="331" r:id="rId34"/>
    <p:sldId id="313" r:id="rId35"/>
    <p:sldId id="263" r:id="rId36"/>
  </p:sldIdLst>
  <p:sldSz cx="10080625" cy="7559675"/>
  <p:notesSz cx="10058400" cy="7772400"/>
  <p:custDataLst>
    <p:tags r:id="rId38"/>
  </p:custDataLst>
  <p:defaultTextStyle>
    <a:defPPr>
      <a:defRPr lang="en-GB"/>
    </a:defPPr>
    <a:lvl1pPr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42719" indent="-285662"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42643" indent="-228529"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599702" indent="-228529"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2056760" indent="-228529"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5289" algn="l" defTabSz="91411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2347" algn="l" defTabSz="91411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199405" algn="l" defTabSz="91411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6462" algn="l" defTabSz="91411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25" userDrawn="1">
          <p15:clr>
            <a:srgbClr val="A4A3A4"/>
          </p15:clr>
        </p15:guide>
        <p15:guide id="2" pos="279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98" autoAdjust="0"/>
    <p:restoredTop sz="94576" autoAdjust="0"/>
  </p:normalViewPr>
  <p:slideViewPr>
    <p:cSldViewPr>
      <p:cViewPr varScale="1">
        <p:scale>
          <a:sx n="92" d="100"/>
          <a:sy n="92" d="100"/>
        </p:scale>
        <p:origin x="1380" y="78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225"/>
        <p:guide pos="279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4613" cy="291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006662" y="3691155"/>
            <a:ext cx="8045076" cy="3496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5692775" y="0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7383535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5692775" y="7383535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25C688E2-4FF6-4E72-AB23-287346D8A7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64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719" indent="-285662"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2643" indent="-228529"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599702" indent="-228529"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6760" indent="-228529"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5289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47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05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62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A9AE1E4-1573-45BD-8221-C5319F3D04FF}" type="slidenum">
              <a:rPr lang="en-US"/>
              <a:pPr/>
              <a:t>2</a:t>
            </a:fld>
            <a:endParaRPr lang="en-US"/>
          </a:p>
        </p:txBody>
      </p:sp>
      <p:sp>
        <p:nvSpPr>
          <p:cNvPr id="27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3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46ABA82-D1BB-421B-9207-C796FCB83148}" type="slidenum">
              <a:rPr lang="en-US"/>
              <a:pPr/>
              <a:t>4</a:t>
            </a:fld>
            <a:endParaRPr lang="en-US"/>
          </a:p>
        </p:txBody>
      </p:sp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0A2155A-8E07-4DD9-A066-CD97580DDC9E}" type="slidenum">
              <a:rPr lang="en-US"/>
              <a:pPr/>
              <a:t>5</a:t>
            </a:fld>
            <a:endParaRPr lang="en-US"/>
          </a:p>
        </p:txBody>
      </p:sp>
      <p:sp>
        <p:nvSpPr>
          <p:cNvPr id="307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129B5F-CE1A-400E-A2A7-78514636DBCE}" type="slidenum">
              <a:rPr lang="en-US"/>
              <a:pPr/>
              <a:t>6</a:t>
            </a:fld>
            <a:endParaRPr lang="en-US"/>
          </a:p>
        </p:txBody>
      </p:sp>
      <p:sp>
        <p:nvSpPr>
          <p:cNvPr id="31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0A2155A-8E07-4DD9-A066-CD97580DDC9E}" type="slidenum">
              <a:rPr lang="en-US"/>
              <a:pPr/>
              <a:t>7</a:t>
            </a:fld>
            <a:endParaRPr lang="en-US"/>
          </a:p>
        </p:txBody>
      </p:sp>
      <p:sp>
        <p:nvSpPr>
          <p:cNvPr id="307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129B5F-CE1A-400E-A2A7-78514636DBCE}" type="slidenum">
              <a:rPr lang="en-US"/>
              <a:pPr/>
              <a:t>8</a:t>
            </a:fld>
            <a:endParaRPr lang="en-US"/>
          </a:p>
        </p:txBody>
      </p:sp>
      <p:sp>
        <p:nvSpPr>
          <p:cNvPr id="31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9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46ABA82-D1BB-421B-9207-C796FCB83148}" type="slidenum">
              <a:rPr lang="en-US"/>
              <a:pPr/>
              <a:t>10</a:t>
            </a:fld>
            <a:endParaRPr lang="en-US"/>
          </a:p>
        </p:txBody>
      </p:sp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11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46ABA82-D1BB-421B-9207-C796FCB83148}" type="slidenum">
              <a:rPr lang="en-US"/>
              <a:pPr/>
              <a:t>12</a:t>
            </a:fld>
            <a:endParaRPr lang="en-US"/>
          </a:p>
        </p:txBody>
      </p:sp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39CE29-F5DF-4166-81ED-4CA7E1D0B6D1}" type="slidenum">
              <a:rPr lang="en-US"/>
              <a:pPr/>
              <a:t>13</a:t>
            </a:fld>
            <a:endParaRPr 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39CE29-F5DF-4166-81ED-4CA7E1D0B6D1}" type="slidenum">
              <a:rPr lang="en-US"/>
              <a:pPr/>
              <a:t>14</a:t>
            </a:fld>
            <a:endParaRPr 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39CE29-F5DF-4166-81ED-4CA7E1D0B6D1}" type="slidenum">
              <a:rPr lang="en-US"/>
              <a:pPr/>
              <a:t>15</a:t>
            </a:fld>
            <a:endParaRPr 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39CE29-F5DF-4166-81ED-4CA7E1D0B6D1}" type="slidenum">
              <a:rPr lang="en-US"/>
              <a:pPr/>
              <a:t>16</a:t>
            </a:fld>
            <a:endParaRPr 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39CE29-F5DF-4166-81ED-4CA7E1D0B6D1}" type="slidenum">
              <a:rPr lang="en-US"/>
              <a:pPr/>
              <a:t>17</a:t>
            </a:fld>
            <a:endParaRPr 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39CE29-F5DF-4166-81ED-4CA7E1D0B6D1}" type="slidenum">
              <a:rPr lang="en-US"/>
              <a:pPr/>
              <a:t>18</a:t>
            </a:fld>
            <a:endParaRPr 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39CE29-F5DF-4166-81ED-4CA7E1D0B6D1}" type="slidenum">
              <a:rPr lang="en-US"/>
              <a:pPr/>
              <a:t>19</a:t>
            </a:fld>
            <a:endParaRPr 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39CE29-F5DF-4166-81ED-4CA7E1D0B6D1}" type="slidenum">
              <a:rPr lang="en-US"/>
              <a:pPr/>
              <a:t>20</a:t>
            </a:fld>
            <a:endParaRPr 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39CE29-F5DF-4166-81ED-4CA7E1D0B6D1}" type="slidenum">
              <a:rPr lang="en-US"/>
              <a:pPr/>
              <a:t>21</a:t>
            </a:fld>
            <a:endParaRPr 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39CE29-F5DF-4166-81ED-4CA7E1D0B6D1}" type="slidenum">
              <a:rPr lang="en-US"/>
              <a:pPr/>
              <a:t>22</a:t>
            </a:fld>
            <a:endParaRPr 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39CE29-F5DF-4166-81ED-4CA7E1D0B6D1}" type="slidenum">
              <a:rPr lang="en-US"/>
              <a:pPr/>
              <a:t>23</a:t>
            </a:fld>
            <a:endParaRPr 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39CE29-F5DF-4166-81ED-4CA7E1D0B6D1}" type="slidenum">
              <a:rPr lang="en-US"/>
              <a:pPr/>
              <a:t>24</a:t>
            </a:fld>
            <a:endParaRPr 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39CE29-F5DF-4166-81ED-4CA7E1D0B6D1}" type="slidenum">
              <a:rPr lang="en-US"/>
              <a:pPr/>
              <a:t>25</a:t>
            </a:fld>
            <a:endParaRPr 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39CE29-F5DF-4166-81ED-4CA7E1D0B6D1}" type="slidenum">
              <a:rPr lang="en-US"/>
              <a:pPr/>
              <a:t>26</a:t>
            </a:fld>
            <a:endParaRPr 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39CE29-F5DF-4166-81ED-4CA7E1D0B6D1}" type="slidenum">
              <a:rPr lang="en-US"/>
              <a:pPr/>
              <a:t>27</a:t>
            </a:fld>
            <a:endParaRPr 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39CE29-F5DF-4166-81ED-4CA7E1D0B6D1}" type="slidenum">
              <a:rPr lang="en-US"/>
              <a:pPr/>
              <a:t>28</a:t>
            </a:fld>
            <a:endParaRPr 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39CE29-F5DF-4166-81ED-4CA7E1D0B6D1}" type="slidenum">
              <a:rPr lang="en-US"/>
              <a:pPr/>
              <a:t>29</a:t>
            </a:fld>
            <a:endParaRPr 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0A2155A-8E07-4DD9-A066-CD97580DDC9E}" type="slidenum">
              <a:rPr lang="en-US"/>
              <a:pPr/>
              <a:t>30</a:t>
            </a:fld>
            <a:endParaRPr lang="en-US"/>
          </a:p>
        </p:txBody>
      </p:sp>
      <p:sp>
        <p:nvSpPr>
          <p:cNvPr id="307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129B5F-CE1A-400E-A2A7-78514636DBCE}" type="slidenum">
              <a:rPr lang="en-US"/>
              <a:pPr/>
              <a:t>31</a:t>
            </a:fld>
            <a:endParaRPr lang="en-US"/>
          </a:p>
        </p:txBody>
      </p:sp>
      <p:sp>
        <p:nvSpPr>
          <p:cNvPr id="31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0A2155A-8E07-4DD9-A066-CD97580DDC9E}" type="slidenum">
              <a:rPr lang="en-US"/>
              <a:pPr/>
              <a:t>32</a:t>
            </a:fld>
            <a:endParaRPr lang="en-US"/>
          </a:p>
        </p:txBody>
      </p:sp>
      <p:sp>
        <p:nvSpPr>
          <p:cNvPr id="307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129B5F-CE1A-400E-A2A7-78514636DBCE}" type="slidenum">
              <a:rPr lang="en-US"/>
              <a:pPr/>
              <a:t>33</a:t>
            </a:fld>
            <a:endParaRPr lang="en-US"/>
          </a:p>
        </p:txBody>
      </p:sp>
      <p:sp>
        <p:nvSpPr>
          <p:cNvPr id="31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39CE29-F5DF-4166-81ED-4CA7E1D0B6D1}" type="slidenum">
              <a:rPr lang="en-US"/>
              <a:pPr/>
              <a:t>34</a:t>
            </a:fld>
            <a:endParaRPr 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9C675B2-968F-450A-A1F8-AB66D422CB92}" type="slidenum">
              <a:rPr lang="en-US"/>
              <a:pPr/>
              <a:t>35</a:t>
            </a:fld>
            <a:endParaRPr lang="en-US"/>
          </a:p>
        </p:txBody>
      </p:sp>
      <p:sp>
        <p:nvSpPr>
          <p:cNvPr id="32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4" y="2"/>
            <a:ext cx="10080624" cy="5660861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3699203"/>
            <a:ext cx="8904552" cy="1844561"/>
          </a:xfrm>
        </p:spPr>
        <p:txBody>
          <a:bodyPr vert="horz" lIns="100761" tIns="0" rIns="50382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5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47" y="2015913"/>
            <a:ext cx="8904552" cy="1653049"/>
          </a:xfrm>
        </p:spPr>
        <p:txBody>
          <a:bodyPr lIns="130992" tIns="0" rIns="50382" bIns="0" anchor="b"/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503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2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6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0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43DEA-45F9-4A7E-977F-B9C7058691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653038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171352"/>
            <a:ext cx="9072563" cy="1380901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AD29-070C-4680-9D49-FCE18AB54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0080625" cy="2868796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868796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611" y="131035"/>
            <a:ext cx="8833988" cy="1804242"/>
          </a:xfrm>
        </p:spPr>
        <p:txBody>
          <a:bodyPr vert="horz" lIns="100761" tIns="0" rIns="100761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52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531" y="2015913"/>
            <a:ext cx="8844068" cy="755968"/>
          </a:xfrm>
        </p:spPr>
        <p:txBody>
          <a:bodyPr lIns="161221" tIns="0" rIns="50382" bIns="0" anchor="t"/>
          <a:lstStyle>
            <a:lvl1pPr marL="0" indent="0">
              <a:buNone/>
              <a:defRPr sz="2200">
                <a:solidFill>
                  <a:srgbClr val="FFFFFF"/>
                </a:solidFill>
              </a:defRPr>
            </a:lvl1pPr>
            <a:lvl2pPr marL="5038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6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44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25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0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28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67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051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59E6B-578F-4994-9F29-CBCF13EF8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955437"/>
            <a:ext cx="4452276" cy="5096901"/>
          </a:xfrm>
        </p:spPr>
        <p:txBody>
          <a:bodyPr lIns="100761"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955437"/>
            <a:ext cx="4452276" cy="509690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909C-8629-4F97-88D4-D74D25761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872819"/>
            <a:ext cx="4454027" cy="788546"/>
          </a:xfrm>
        </p:spPr>
        <p:txBody>
          <a:bodyPr lIns="161221" anchor="ctr"/>
          <a:lstStyle>
            <a:lvl1pPr marL="0" indent="0">
              <a:buNone/>
              <a:defRPr sz="2500" b="1" cap="all" baseline="0"/>
            </a:lvl1pPr>
            <a:lvl2pPr marL="503816" indent="0">
              <a:buNone/>
              <a:defRPr sz="2200" b="1"/>
            </a:lvl2pPr>
            <a:lvl3pPr marL="1007630" indent="0">
              <a:buNone/>
              <a:defRPr sz="2000" b="1"/>
            </a:lvl3pPr>
            <a:lvl4pPr marL="1511445" indent="0">
              <a:buNone/>
              <a:defRPr sz="1800" b="1"/>
            </a:lvl4pPr>
            <a:lvl5pPr marL="2015259" indent="0">
              <a:buNone/>
              <a:defRPr sz="1800" b="1"/>
            </a:lvl5pPr>
            <a:lvl6pPr marL="2519074" indent="0">
              <a:buNone/>
              <a:defRPr sz="1800" b="1"/>
            </a:lvl6pPr>
            <a:lvl7pPr marL="3022888" indent="0">
              <a:buNone/>
              <a:defRPr sz="1800" b="1"/>
            </a:lvl7pPr>
            <a:lvl8pPr marL="3526703" indent="0">
              <a:buNone/>
              <a:defRPr sz="1800" b="1"/>
            </a:lvl8pPr>
            <a:lvl9pPr marL="4030518" indent="0">
              <a:buNone/>
              <a:defRPr sz="18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700137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872819"/>
            <a:ext cx="4455776" cy="788546"/>
          </a:xfrm>
        </p:spPr>
        <p:txBody>
          <a:bodyPr lIns="161221" anchor="ctr"/>
          <a:lstStyle>
            <a:lvl1pPr marL="0" indent="0">
              <a:buNone/>
              <a:defRPr sz="2500" b="1" cap="all" baseline="0"/>
            </a:lvl1pPr>
            <a:lvl2pPr marL="503816" indent="0">
              <a:buNone/>
              <a:defRPr sz="2200" b="1"/>
            </a:lvl2pPr>
            <a:lvl3pPr marL="1007630" indent="0">
              <a:buNone/>
              <a:defRPr sz="2000" b="1"/>
            </a:lvl3pPr>
            <a:lvl4pPr marL="1511445" indent="0">
              <a:buNone/>
              <a:defRPr sz="1800" b="1"/>
            </a:lvl4pPr>
            <a:lvl5pPr marL="2015259" indent="0">
              <a:buNone/>
              <a:defRPr sz="1800" b="1"/>
            </a:lvl5pPr>
            <a:lvl6pPr marL="2519074" indent="0">
              <a:buNone/>
              <a:defRPr sz="1800" b="1"/>
            </a:lvl6pPr>
            <a:lvl7pPr marL="3022888" indent="0">
              <a:buNone/>
              <a:defRPr sz="1800" b="1"/>
            </a:lvl7pPr>
            <a:lvl8pPr marL="3526703" indent="0">
              <a:buNone/>
              <a:defRPr sz="1800" b="1"/>
            </a:lvl8pPr>
            <a:lvl9pPr marL="4030518" indent="0">
              <a:buNone/>
              <a:defRPr sz="18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700137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19551-DEF1-4F81-A759-F3C2EB98DD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E955-79FB-4EEF-B151-E04DE9CDB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DFD7-2010-4620-8163-0F6E25EE9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29" y="167993"/>
            <a:ext cx="2782253" cy="1078514"/>
          </a:xfrm>
        </p:spPr>
        <p:txBody>
          <a:bodyPr vert="horz" lIns="80610" rIns="50382" bIns="0" rtlCol="0" anchor="b">
            <a:normAutofit/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8657" y="1921482"/>
            <a:ext cx="6527096" cy="5025326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033" y="1907028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C1EB-7CF2-415E-8B9A-4467D63F9E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148254" y="0"/>
            <a:ext cx="50403" cy="1602651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148254" y="0"/>
            <a:ext cx="50403" cy="1602651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51" y="171352"/>
            <a:ext cx="2783803" cy="1078514"/>
          </a:xfrm>
        </p:spPr>
        <p:txBody>
          <a:bodyPr lIns="80610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1247" y="1636727"/>
            <a:ext cx="6887321" cy="5922949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500"/>
            </a:lvl1pPr>
            <a:lvl2pPr marL="503816" indent="0">
              <a:buNone/>
              <a:defRPr sz="3100"/>
            </a:lvl2pPr>
            <a:lvl3pPr marL="1007630" indent="0">
              <a:buNone/>
              <a:defRPr sz="2600"/>
            </a:lvl3pPr>
            <a:lvl4pPr marL="1511445" indent="0">
              <a:buNone/>
              <a:defRPr sz="2200"/>
            </a:lvl4pPr>
            <a:lvl5pPr marL="2015259" indent="0">
              <a:buNone/>
              <a:defRPr sz="2200"/>
            </a:lvl5pPr>
            <a:lvl6pPr marL="2519074" indent="0">
              <a:buNone/>
              <a:defRPr sz="2200"/>
            </a:lvl6pPr>
            <a:lvl7pPr marL="3022888" indent="0">
              <a:buNone/>
              <a:defRPr sz="2200"/>
            </a:lvl7pPr>
            <a:lvl8pPr marL="3526703" indent="0">
              <a:buNone/>
              <a:defRPr sz="2200"/>
            </a:lvl8pPr>
            <a:lvl9pPr marL="4030518" indent="0">
              <a:buNone/>
              <a:defRPr sz="22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451" y="1905038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1451" y="1290185"/>
            <a:ext cx="2782253" cy="22175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148254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148254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6771" y="1290185"/>
            <a:ext cx="5725795" cy="221750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93530" y="1290185"/>
            <a:ext cx="809034" cy="221750"/>
          </a:xfrm>
        </p:spPr>
        <p:txBody>
          <a:bodyPr/>
          <a:lstStyle/>
          <a:p>
            <a:fld id="{E6F47618-B86B-40E3-A20C-DE0EE2E3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A80AA-078E-4975-8FDB-9CA5795DB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7274851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7328617" y="0"/>
            <a:ext cx="2772173" cy="755967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6464" y="302743"/>
            <a:ext cx="2100130" cy="645022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35989"/>
            <a:ext cx="6636411" cy="645022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1077" y="7029971"/>
            <a:ext cx="4229369" cy="4024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4609-8B85-4783-B279-D8604B30A0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582808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4" y="4"/>
            <a:ext cx="10080624" cy="158042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167993"/>
            <a:ext cx="9072563" cy="1379064"/>
          </a:xfrm>
          <a:prstGeom prst="rect">
            <a:avLst/>
          </a:prstGeom>
        </p:spPr>
        <p:txBody>
          <a:bodyPr vert="horz" lIns="100761" tIns="50382" rIns="50382" bIns="50382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956823"/>
            <a:ext cx="9072563" cy="5098877"/>
          </a:xfrm>
          <a:prstGeom prst="rect">
            <a:avLst/>
          </a:prstGeom>
        </p:spPr>
        <p:txBody>
          <a:bodyPr vert="horz" lIns="60458" tIns="100761" rIns="100761" bIns="50382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139692"/>
            <a:ext cx="2352146" cy="302387"/>
          </a:xfrm>
          <a:prstGeom prst="rect">
            <a:avLst/>
          </a:prstGeom>
        </p:spPr>
        <p:txBody>
          <a:bodyPr vert="horz" lIns="120916" tIns="50382" rIns="50382" bIns="0" rtlCol="0" anchor="b"/>
          <a:lstStyle>
            <a:lvl1pPr algn="l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11074" y="7139692"/>
            <a:ext cx="6071878" cy="302387"/>
          </a:xfrm>
          <a:prstGeom prst="rect">
            <a:avLst/>
          </a:prstGeom>
        </p:spPr>
        <p:txBody>
          <a:bodyPr vert="horz" lIns="50382" tIns="50382" rIns="50382" bIns="0" rtlCol="0" anchor="b"/>
          <a:lstStyle>
            <a:lvl1pPr algn="l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4777" y="7139692"/>
            <a:ext cx="809034" cy="302387"/>
          </a:xfrm>
          <a:prstGeom prst="rect">
            <a:avLst/>
          </a:prstGeom>
        </p:spPr>
        <p:txBody>
          <a:bodyPr vert="horz" lIns="100761" tIns="50382" rIns="100761" bIns="0" rtlCol="0" anchor="b"/>
          <a:lstStyle>
            <a:lvl1pPr algn="r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1212A10-1BE2-42C8-867B-F93F3AA5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83662" indent="-352671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6103" indent="-302288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8316" indent="-251908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40148" indent="-201526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71902" indent="-201526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2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793580" indent="-201526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015259" indent="-201526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236938" indent="-201526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458617" indent="-201526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8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6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44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25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07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28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67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051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6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7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8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9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0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31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30.emf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5" y="171352"/>
            <a:ext cx="9996620" cy="1380901"/>
          </a:xfrm>
        </p:spPr>
        <p:txBody>
          <a:bodyPr>
            <a:normAutofit/>
          </a:bodyPr>
          <a:lstStyle/>
          <a:p>
            <a:pPr algn="ctr"/>
            <a:r>
              <a:rPr lang="en-US" sz="40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05" y="1956820"/>
            <a:ext cx="9912615" cy="5098877"/>
          </a:xfrm>
        </p:spPr>
        <p:txBody>
          <a:bodyPr>
            <a:normAutofit/>
          </a:bodyPr>
          <a:lstStyle/>
          <a:p>
            <a:pPr marL="131033" indent="0" algn="ctr">
              <a:buNone/>
            </a:pPr>
            <a:r>
              <a:rPr lang="en-US" dirty="0"/>
              <a:t>Chapter 2 </a:t>
            </a:r>
            <a:r>
              <a:rPr lang="en-US" dirty="0" err="1"/>
              <a:t>Macromechanical</a:t>
            </a:r>
            <a:r>
              <a:rPr lang="en-US" dirty="0"/>
              <a:t> Analysis of a Lamina</a:t>
            </a:r>
          </a:p>
          <a:p>
            <a:pPr marL="131033" indent="0" algn="ctr">
              <a:buNone/>
            </a:pPr>
            <a:r>
              <a:rPr lang="en-US"/>
              <a:t>Part 3</a:t>
            </a:r>
            <a:endParaRPr lang="en-US" dirty="0"/>
          </a:p>
          <a:p>
            <a:pPr marL="131033" indent="0" algn="ctr">
              <a:buNone/>
            </a:pPr>
            <a:r>
              <a:rPr lang="en-US" b="1" dirty="0"/>
              <a:t>3D Stiffness and Compliance Matrices	</a:t>
            </a:r>
          </a:p>
          <a:p>
            <a:pPr marL="131033" indent="0" algn="ctr">
              <a:buNone/>
            </a:pPr>
            <a:endParaRPr lang="en-US" dirty="0"/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200" dirty="0"/>
              <a:t>Dr. </a:t>
            </a:r>
            <a:r>
              <a:rPr lang="en-US" sz="2200" dirty="0" err="1"/>
              <a:t>Autar</a:t>
            </a:r>
            <a:r>
              <a:rPr lang="en-US" sz="2200" dirty="0"/>
              <a:t> Kaw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200" dirty="0"/>
              <a:t>Department of Mechanical Engineering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200" dirty="0"/>
              <a:t>University of South Florida, Tampa, FL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6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6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401" y="6645407"/>
            <a:ext cx="3486216" cy="7874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Lamina and Laminate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919287" y="1798637"/>
            <a:ext cx="6702425" cy="4196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73512" y="6065837"/>
            <a:ext cx="4185826" cy="6076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2.1</a:t>
            </a:r>
          </a:p>
          <a:p>
            <a:r>
              <a:rPr lang="en-US" dirty="0"/>
              <a:t>Typical laminate made of three laminas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Compliance Matrix [S] for General Material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1064110"/>
              </p:ext>
            </p:extLst>
          </p:nvPr>
        </p:nvGraphicFramePr>
        <p:xfrm>
          <a:off x="2079625" y="2632075"/>
          <a:ext cx="5921375" cy="358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19160" imgH="1701720" progId="Equation.3">
                  <p:embed/>
                </p:oleObj>
              </mc:Choice>
              <mc:Fallback>
                <p:oleObj name="Equation" r:id="rId4" imgW="2819160" imgH="170172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9625" y="2632075"/>
                        <a:ext cx="5921375" cy="3586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Stiffness Matrix [C] for General Material</a:t>
            </a:r>
          </a:p>
        </p:txBody>
      </p:sp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1630362" y="5943603"/>
            <a:ext cx="6819900" cy="1143000"/>
          </a:xfrm>
          <a:prstGeom prst="roundRect">
            <a:avLst>
              <a:gd name="adj" fmla="val 13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73200" rIns="89973" bIns="44986" anchor="ctr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</a:tabLst>
            </a:pPr>
            <a:r>
              <a:rPr lang="en-US" sz="3200" dirty="0">
                <a:solidFill>
                  <a:srgbClr val="000000"/>
                </a:solidFill>
              </a:rPr>
              <a:t>Stiffness matrix [C] has 36 constants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4022943"/>
              </p:ext>
            </p:extLst>
          </p:nvPr>
        </p:nvGraphicFramePr>
        <p:xfrm>
          <a:off x="2085975" y="2743200"/>
          <a:ext cx="5200650" cy="305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08080" imgH="1701720" progId="Equation.3">
                  <p:embed/>
                </p:oleObj>
              </mc:Choice>
              <mc:Fallback>
                <p:oleObj name="Equation" r:id="rId4" imgW="2908080" imgH="170172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5975" y="2743200"/>
                        <a:ext cx="5200650" cy="3052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r>
              <a:rPr lang="en-US" sz="3600" dirty="0"/>
              <a:t>Compliance Matrix [S] for Isotropic Materials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1623" name="Object 7"/>
          <p:cNvGraphicFramePr>
            <a:graphicFrameLocks noChangeAspect="1"/>
          </p:cNvGraphicFramePr>
          <p:nvPr/>
        </p:nvGraphicFramePr>
        <p:xfrm>
          <a:off x="722313" y="2581275"/>
          <a:ext cx="8640762" cy="350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254480" imgH="1726920" progId="Equation.3">
                  <p:embed/>
                </p:oleObj>
              </mc:Choice>
              <mc:Fallback>
                <p:oleObj name="Equation" r:id="rId4" imgW="4254480" imgH="172692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3" y="2581275"/>
                        <a:ext cx="8640762" cy="3509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r>
              <a:rPr lang="en-US" sz="3600" dirty="0"/>
              <a:t>Stiffness Matrix [C] for Isotropic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4528" name="Rectangle 16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4530" name="Object 18"/>
          <p:cNvGraphicFramePr>
            <a:graphicFrameLocks noChangeAspect="1"/>
          </p:cNvGraphicFramePr>
          <p:nvPr/>
        </p:nvGraphicFramePr>
        <p:xfrm>
          <a:off x="593725" y="2632074"/>
          <a:ext cx="8896350" cy="350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81200" imgH="1726920" progId="Equation.3">
                  <p:embed/>
                </p:oleObj>
              </mc:Choice>
              <mc:Fallback>
                <p:oleObj name="Equation" r:id="rId4" imgW="4381200" imgH="172692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725" y="2632074"/>
                        <a:ext cx="8896350" cy="3509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r>
              <a:rPr lang="en-US" sz="3600" dirty="0"/>
              <a:t>Compliance Matrix [S] for Isotropic Materials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1456" name="Object 16"/>
          <p:cNvGraphicFramePr>
            <a:graphicFrameLocks noChangeAspect="1"/>
          </p:cNvGraphicFramePr>
          <p:nvPr/>
        </p:nvGraphicFramePr>
        <p:xfrm>
          <a:off x="2655936" y="1874837"/>
          <a:ext cx="4768753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57320" imgH="3276360" progId="Equation.3">
                  <p:embed/>
                </p:oleObj>
              </mc:Choice>
              <mc:Fallback>
                <p:oleObj name="Equation" r:id="rId4" imgW="2857320" imgH="327636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5936" y="1874837"/>
                        <a:ext cx="4768753" cy="548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r>
              <a:rPr lang="en-US" sz="3600" dirty="0"/>
              <a:t>Stiffness Matrix [C] for Isotropic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2644" name="Object 4"/>
          <p:cNvGraphicFramePr>
            <a:graphicFrameLocks noChangeAspect="1"/>
          </p:cNvGraphicFramePr>
          <p:nvPr/>
        </p:nvGraphicFramePr>
        <p:xfrm>
          <a:off x="655836" y="2179637"/>
          <a:ext cx="8768953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673600" imgH="2438400" progId="Equation.3">
                  <p:embed/>
                </p:oleObj>
              </mc:Choice>
              <mc:Fallback>
                <p:oleObj name="Equation" r:id="rId4" imgW="4673600" imgH="2438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836" y="2179637"/>
                        <a:ext cx="8768953" cy="457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Compliance Matrix [S</a:t>
            </a:r>
            <a:r>
              <a:rPr lang="en-US" sz="3600"/>
              <a:t>] for </a:t>
            </a:r>
            <a:br>
              <a:rPr lang="en-US" sz="3600" dirty="0"/>
            </a:br>
            <a:r>
              <a:rPr lang="en-US" sz="3600" dirty="0"/>
              <a:t>Anisotropic Material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1064110"/>
              </p:ext>
            </p:extLst>
          </p:nvPr>
        </p:nvGraphicFramePr>
        <p:xfrm>
          <a:off x="2079625" y="2632075"/>
          <a:ext cx="5921375" cy="358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19160" imgH="1701720" progId="Equation.3">
                  <p:embed/>
                </p:oleObj>
              </mc:Choice>
              <mc:Fallback>
                <p:oleObj name="Equation" r:id="rId4" imgW="2819160" imgH="17017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9625" y="2632075"/>
                        <a:ext cx="5921375" cy="3586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Stiffness Matrix [C] for Anisotropic Material</a:t>
            </a:r>
          </a:p>
        </p:txBody>
      </p:sp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1630362" y="5943603"/>
            <a:ext cx="6819900" cy="1143000"/>
          </a:xfrm>
          <a:prstGeom prst="roundRect">
            <a:avLst>
              <a:gd name="adj" fmla="val 13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73200" rIns="89973" bIns="44986" anchor="ctr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</a:tabLst>
            </a:pPr>
            <a:r>
              <a:rPr lang="en-US" sz="3200" dirty="0">
                <a:solidFill>
                  <a:srgbClr val="000000"/>
                </a:solidFill>
              </a:rPr>
              <a:t>Stiffness matrix [C] has 36 constants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4022943"/>
              </p:ext>
            </p:extLst>
          </p:nvPr>
        </p:nvGraphicFramePr>
        <p:xfrm>
          <a:off x="2085975" y="2743200"/>
          <a:ext cx="5200650" cy="305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08080" imgH="1701720" progId="Equation.3">
                  <p:embed/>
                </p:oleObj>
              </mc:Choice>
              <mc:Fallback>
                <p:oleObj name="Equation" r:id="rId4" imgW="2908080" imgH="17017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5975" y="2743200"/>
                        <a:ext cx="5200650" cy="3052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Compliance Matrix [S</a:t>
            </a:r>
            <a:r>
              <a:rPr lang="en-US" sz="3600"/>
              <a:t>] for </a:t>
            </a:r>
            <a:br>
              <a:rPr lang="en-US" sz="3600" dirty="0"/>
            </a:br>
            <a:r>
              <a:rPr lang="en-US" sz="3600" dirty="0"/>
              <a:t>Anisotropic Material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Stiffness Matrix [C] for Anisotropic Material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Monoclinic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-22566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47459" name="Picture 3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378516" y="2179637"/>
            <a:ext cx="7323593" cy="374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158310" y="6142037"/>
            <a:ext cx="4634602" cy="8652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2.11</a:t>
            </a:r>
          </a:p>
          <a:p>
            <a:r>
              <a:rPr lang="en-US" dirty="0"/>
              <a:t>Transformation of coordinate axes for 1-2</a:t>
            </a:r>
          </a:p>
          <a:p>
            <a:r>
              <a:rPr lang="en-US" dirty="0"/>
              <a:t>plane of symmetry for a monoclinic material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7527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Monoclinic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-22566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48482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507978" y="1722437"/>
            <a:ext cx="3064668" cy="4567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440112" y="6496000"/>
            <a:ext cx="3377848" cy="8652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2.12</a:t>
            </a:r>
          </a:p>
          <a:p>
            <a:r>
              <a:rPr lang="en-US" dirty="0"/>
              <a:t>Deformation of a cubic element</a:t>
            </a:r>
          </a:p>
          <a:p>
            <a:r>
              <a:rPr lang="en-US" dirty="0"/>
              <a:t>made of monoclinic material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7527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Monoclinic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-22566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874997" y="2103437"/>
            <a:ext cx="6330631" cy="3079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354512" y="5303837"/>
            <a:ext cx="3352200" cy="11228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2.13</a:t>
            </a:r>
          </a:p>
          <a:p>
            <a:r>
              <a:rPr lang="en-US" dirty="0"/>
              <a:t>A unidirectional lamina as a</a:t>
            </a:r>
          </a:p>
          <a:p>
            <a:r>
              <a:rPr lang="en-US" dirty="0"/>
              <a:t>monoclinic material with fibers</a:t>
            </a:r>
          </a:p>
          <a:p>
            <a:r>
              <a:rPr lang="en-US" dirty="0"/>
              <a:t>arranged in a rectangular array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7527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2" y="301628"/>
            <a:ext cx="9764713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Compliance Matrix [S] for Monoclinic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8953557"/>
              </p:ext>
            </p:extLst>
          </p:nvPr>
        </p:nvGraphicFramePr>
        <p:xfrm>
          <a:off x="2151063" y="2581275"/>
          <a:ext cx="5780087" cy="350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44720" imgH="1726920" progId="Equation.3">
                  <p:embed/>
                </p:oleObj>
              </mc:Choice>
              <mc:Fallback>
                <p:oleObj name="Equation" r:id="rId4" imgW="2844720" imgH="17269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1063" y="2581275"/>
                        <a:ext cx="5780087" cy="3509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-22566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7527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Stiffness Matrix [C] for Monoclinic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8569959"/>
              </p:ext>
            </p:extLst>
          </p:nvPr>
        </p:nvGraphicFramePr>
        <p:xfrm>
          <a:off x="2062163" y="2505075"/>
          <a:ext cx="5957887" cy="350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33640" imgH="1726920" progId="Equation.3">
                  <p:embed/>
                </p:oleObj>
              </mc:Choice>
              <mc:Fallback>
                <p:oleObj name="Equation" r:id="rId4" imgW="2933640" imgH="17269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2163" y="2505075"/>
                        <a:ext cx="5957887" cy="3509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-22566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7527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2" y="301628"/>
            <a:ext cx="9764713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Compliance Matrix [S] for Monoclinic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-22566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7527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Stiffness Matrix [C] for Monoclinic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-22566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7527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2" y="301628"/>
            <a:ext cx="9764713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Orthotropic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-22566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6572" name="Picture 1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125787" y="1646237"/>
            <a:ext cx="3829051" cy="493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363912" y="6599237"/>
            <a:ext cx="4019049" cy="8652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2.14</a:t>
            </a:r>
          </a:p>
          <a:p>
            <a:r>
              <a:rPr lang="en-US" dirty="0"/>
              <a:t>Deformation of a cubic element made</a:t>
            </a:r>
          </a:p>
          <a:p>
            <a:r>
              <a:rPr lang="en-US" dirty="0"/>
              <a:t>of  orthotropic material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7527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2" y="301628"/>
            <a:ext cx="9764713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Compliance Matrix [S] for Orthotropic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8953557"/>
              </p:ext>
            </p:extLst>
          </p:nvPr>
        </p:nvGraphicFramePr>
        <p:xfrm>
          <a:off x="2189163" y="2530475"/>
          <a:ext cx="5700712" cy="345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06560" imgH="1701720" progId="Equation.3">
                  <p:embed/>
                </p:oleObj>
              </mc:Choice>
              <mc:Fallback>
                <p:oleObj name="Equation" r:id="rId4" imgW="2806560" imgH="170172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9163" y="2530475"/>
                        <a:ext cx="5700712" cy="3459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-22566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7527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Stiffness Matrix [C] for Orthotropic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8569959"/>
              </p:ext>
            </p:extLst>
          </p:nvPr>
        </p:nvGraphicFramePr>
        <p:xfrm>
          <a:off x="2100263" y="2606675"/>
          <a:ext cx="5880100" cy="345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95480" imgH="1701720" progId="Equation.3">
                  <p:embed/>
                </p:oleObj>
              </mc:Choice>
              <mc:Fallback>
                <p:oleObj name="Equation" r:id="rId4" imgW="2895480" imgH="170172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0263" y="2606675"/>
                        <a:ext cx="5880100" cy="3459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-22566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7527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2" y="301628"/>
            <a:ext cx="9764713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Compliance Matrix [S] for Orthotropic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-22566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3667" name="Object 3"/>
          <p:cNvGraphicFramePr>
            <a:graphicFrameLocks noChangeAspect="1"/>
          </p:cNvGraphicFramePr>
          <p:nvPr/>
        </p:nvGraphicFramePr>
        <p:xfrm>
          <a:off x="2427288" y="1874838"/>
          <a:ext cx="5224462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40080" imgH="3504960" progId="Equation.3">
                  <p:embed/>
                </p:oleObj>
              </mc:Choice>
              <mc:Fallback>
                <p:oleObj name="Equation" r:id="rId4" imgW="3340080" imgH="35049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7288" y="1874838"/>
                        <a:ext cx="5224462" cy="548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37527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Stiffness Matrix [C] for Orthotropic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-22566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4691" name="Object 3"/>
          <p:cNvGraphicFramePr>
            <a:graphicFrameLocks noChangeAspect="1"/>
          </p:cNvGraphicFramePr>
          <p:nvPr/>
        </p:nvGraphicFramePr>
        <p:xfrm>
          <a:off x="642937" y="1970087"/>
          <a:ext cx="8794750" cy="516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30440" imgH="2539800" progId="Equation.3">
                  <p:embed/>
                </p:oleObj>
              </mc:Choice>
              <mc:Fallback>
                <p:oleObj name="Equation" r:id="rId4" imgW="4330440" imgH="2539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7" y="1970087"/>
                        <a:ext cx="8794750" cy="5162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37527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2" y="301628"/>
            <a:ext cx="9764713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Transversely Isotropic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-22566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850185" y="2160449"/>
            <a:ext cx="6380255" cy="291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821112" y="5227637"/>
            <a:ext cx="4057521" cy="11228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2.15</a:t>
            </a:r>
          </a:p>
          <a:p>
            <a:r>
              <a:rPr lang="en-US" dirty="0"/>
              <a:t>A unidirectional lamina as a</a:t>
            </a:r>
          </a:p>
          <a:p>
            <a:r>
              <a:rPr lang="en-US" dirty="0"/>
              <a:t>transversely isotropic material with</a:t>
            </a:r>
          </a:p>
          <a:p>
            <a:r>
              <a:rPr lang="en-US" dirty="0"/>
              <a:t>fibers arranged in a rectangular array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7527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2" y="301628"/>
            <a:ext cx="9764713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Compliance Matrix [S] for Transversely </a:t>
            </a:r>
            <a:br>
              <a:rPr lang="en-US" sz="3600" dirty="0"/>
            </a:br>
            <a:r>
              <a:rPr lang="en-US" sz="3600" dirty="0"/>
              <a:t>Isotropic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8953557"/>
              </p:ext>
            </p:extLst>
          </p:nvPr>
        </p:nvGraphicFramePr>
        <p:xfrm>
          <a:off x="1687513" y="2682875"/>
          <a:ext cx="6707187" cy="345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01920" imgH="1701720" progId="Equation.3">
                  <p:embed/>
                </p:oleObj>
              </mc:Choice>
              <mc:Fallback>
                <p:oleObj name="Equation" r:id="rId4" imgW="3301920" imgH="170172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7513" y="2682875"/>
                        <a:ext cx="6707187" cy="3459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-22566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7527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Stiffness Matrix [C] for Transversely </a:t>
            </a:r>
            <a:br>
              <a:rPr lang="en-US" sz="3600" dirty="0"/>
            </a:br>
            <a:r>
              <a:rPr lang="en-US" sz="3600" dirty="0"/>
              <a:t>Isotropic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8569959"/>
              </p:ext>
            </p:extLst>
          </p:nvPr>
        </p:nvGraphicFramePr>
        <p:xfrm>
          <a:off x="1727200" y="2425700"/>
          <a:ext cx="6627813" cy="397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263760" imgH="1955520" progId="Equation.3">
                  <p:embed/>
                </p:oleObj>
              </mc:Choice>
              <mc:Fallback>
                <p:oleObj name="Equation" r:id="rId4" imgW="3263760" imgH="19555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200" y="2425700"/>
                        <a:ext cx="6627813" cy="3975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-22566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7527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2" y="301628"/>
            <a:ext cx="9764713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Compliance Matrix [S] for Transversely </a:t>
            </a:r>
            <a:br>
              <a:rPr lang="en-US" sz="3600" dirty="0"/>
            </a:br>
            <a:r>
              <a:rPr lang="en-US" sz="3600" dirty="0"/>
              <a:t>Isotropic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-22566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7527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Stiffness Matrix [C] for Transversely </a:t>
            </a:r>
            <a:br>
              <a:rPr lang="en-US" sz="3600" dirty="0"/>
            </a:br>
            <a:r>
              <a:rPr lang="en-US" sz="3600" dirty="0"/>
              <a:t>Isotropic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-22566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7527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r>
              <a:rPr lang="en-US" sz="3600" dirty="0"/>
              <a:t>Compliance Matrix [S] for Isotropic Materials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1623" name="Object 7"/>
          <p:cNvGraphicFramePr>
            <a:graphicFrameLocks noChangeAspect="1"/>
          </p:cNvGraphicFramePr>
          <p:nvPr/>
        </p:nvGraphicFramePr>
        <p:xfrm>
          <a:off x="722313" y="2581275"/>
          <a:ext cx="8640762" cy="350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254480" imgH="1726920" progId="Equation.3">
                  <p:embed/>
                </p:oleObj>
              </mc:Choice>
              <mc:Fallback>
                <p:oleObj name="Equation" r:id="rId4" imgW="4254480" imgH="17269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3" y="2581275"/>
                        <a:ext cx="8640762" cy="3509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r>
              <a:rPr lang="en-US" sz="3600" dirty="0"/>
              <a:t>Stiffness Matrix [C] for Isotropic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4528" name="Rectangle 16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4530" name="Object 18"/>
          <p:cNvGraphicFramePr>
            <a:graphicFrameLocks noChangeAspect="1"/>
          </p:cNvGraphicFramePr>
          <p:nvPr/>
        </p:nvGraphicFramePr>
        <p:xfrm>
          <a:off x="593725" y="2632074"/>
          <a:ext cx="8896350" cy="350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81200" imgH="1726920" progId="Equation.3">
                  <p:embed/>
                </p:oleObj>
              </mc:Choice>
              <mc:Fallback>
                <p:oleObj name="Equation" r:id="rId4" imgW="4381200" imgH="17269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725" y="2632074"/>
                        <a:ext cx="8896350" cy="3509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r>
              <a:rPr lang="en-US" sz="3600" dirty="0"/>
              <a:t>Compliance Matrix [S] for Isotropic Materials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1456" name="Object 16"/>
          <p:cNvGraphicFramePr>
            <a:graphicFrameLocks noChangeAspect="1"/>
          </p:cNvGraphicFramePr>
          <p:nvPr/>
        </p:nvGraphicFramePr>
        <p:xfrm>
          <a:off x="2655936" y="1874837"/>
          <a:ext cx="4768753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57320" imgH="3276360" progId="Equation.3">
                  <p:embed/>
                </p:oleObj>
              </mc:Choice>
              <mc:Fallback>
                <p:oleObj name="Equation" r:id="rId4" imgW="2857320" imgH="32763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5936" y="1874837"/>
                        <a:ext cx="4768753" cy="548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r>
              <a:rPr lang="en-US" sz="3600" dirty="0"/>
              <a:t>Stiffness Matrix [C] for Isotropic Materials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2644" name="Object 4"/>
          <p:cNvGraphicFramePr>
            <a:graphicFrameLocks noChangeAspect="1"/>
          </p:cNvGraphicFramePr>
          <p:nvPr/>
        </p:nvGraphicFramePr>
        <p:xfrm>
          <a:off x="655836" y="2179637"/>
          <a:ext cx="8768953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673600" imgH="2438400" progId="Equation.3">
                  <p:embed/>
                </p:oleObj>
              </mc:Choice>
              <mc:Fallback>
                <p:oleObj name="Equation" r:id="rId4" imgW="4673600" imgH="2438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836" y="2179637"/>
                        <a:ext cx="8768953" cy="457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Independent Elastic Constants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-22566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992312" y="2408237"/>
          <a:ext cx="6096000" cy="3981934"/>
        </p:xfrm>
        <a:graphic>
          <a:graphicData uri="http://schemas.openxmlformats.org/drawingml/2006/table">
            <a:tbl>
              <a:tblPr/>
              <a:tblGrid>
                <a:gridCol w="2644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19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197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Material 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Independent Elastic Constants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1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Anisotropic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1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Monoclinic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1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Orthotropic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Transversely Isotropic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1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Isotropic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37527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8795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dirty="0"/>
              <a:t>Plane </a:t>
            </a:r>
            <a:r>
              <a:rPr lang="en-US"/>
              <a:t>Stress Assumption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23402"/>
            <a:ext cx="6797675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0" y="5608639"/>
            <a:ext cx="7772400" cy="1706563"/>
          </a:xfrm>
          <a:prstGeom prst="roundRect">
            <a:avLst>
              <a:gd name="adj" fmla="val 74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62621" rIns="89973" bIns="44986" anchor="ctr" anchorCtr="1"/>
          <a:lstStyle/>
          <a:p>
            <a:pPr>
              <a:buSzPct val="45000"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</a:tabLst>
            </a:pPr>
            <a:endParaRPr lang="en-US" dirty="0">
              <a:solidFill>
                <a:srgbClr val="000000"/>
              </a:solidFill>
            </a:endParaRPr>
          </a:p>
          <a:p>
            <a:pPr>
              <a:buSzPct val="45000"/>
              <a:buFont typeface="Wingdings" charset="2"/>
              <a:buChar char=""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</a:tabLst>
            </a:pPr>
            <a:r>
              <a:rPr lang="en-US" dirty="0">
                <a:solidFill>
                  <a:srgbClr val="000000"/>
                </a:solidFill>
              </a:rPr>
              <a:t> Upper and lower surfaces are free from external loads</a:t>
            </a:r>
          </a:p>
          <a:p>
            <a:pPr>
              <a:lnSpc>
                <a:spcPct val="95000"/>
              </a:lnSpc>
              <a:buSzPct val="45000"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</a:tabLst>
            </a:pPr>
            <a:endParaRPr lang="en-US" dirty="0">
              <a:solidFill>
                <a:srgbClr val="000000"/>
              </a:solidFill>
              <a:latin typeface="TimesNewRoman" pitchFamily="16" charset="0"/>
            </a:endParaRPr>
          </a:p>
          <a:p>
            <a:pPr>
              <a:lnSpc>
                <a:spcPct val="95000"/>
              </a:lnSpc>
              <a:buSzPct val="45000"/>
              <a:buFont typeface="Wingdings" charset="2"/>
              <a:buChar char=""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</a:tabLst>
            </a:pPr>
            <a:endParaRPr lang="en-US" dirty="0">
              <a:solidFill>
                <a:srgbClr val="000000"/>
              </a:solidFill>
              <a:latin typeface="TimesNewRoman" pitchFamily="16" charset="0"/>
            </a:endParaRPr>
          </a:p>
          <a:p>
            <a:pPr>
              <a:lnSpc>
                <a:spcPct val="95000"/>
              </a:lnSpc>
              <a:buSzPct val="45000"/>
              <a:buFont typeface="Wingdings" charset="2"/>
              <a:buChar char=""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</a:tabLst>
            </a:pPr>
            <a:endParaRPr lang="en-US" dirty="0">
              <a:solidFill>
                <a:srgbClr val="000000"/>
              </a:solidFill>
              <a:latin typeface="TimesNewRoman" pitchFamily="16" charset="0"/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338005"/>
            <a:ext cx="25146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02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8296283"/>
              </p:ext>
            </p:extLst>
          </p:nvPr>
        </p:nvGraphicFramePr>
        <p:xfrm>
          <a:off x="3998913" y="5496877"/>
          <a:ext cx="71438" cy="173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72000" imgH="173520" progId="">
                  <p:embed/>
                </p:oleObj>
              </mc:Choice>
              <mc:Fallback>
                <p:oleObj r:id="rId6" imgW="72000" imgH="173520" progId="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8913" y="5496877"/>
                        <a:ext cx="71438" cy="173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423981"/>
            <a:ext cx="3000375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573712" y="6599237"/>
            <a:ext cx="4083169" cy="6076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2.17</a:t>
            </a:r>
          </a:p>
          <a:p>
            <a:r>
              <a:rPr lang="en-US" dirty="0"/>
              <a:t>Plane stress conditions for a thin plate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78445af3-953b-42f1-bedc-15fdb5520dc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785</TotalTime>
  <Words>450</Words>
  <Application>Microsoft Office PowerPoint</Application>
  <PresentationFormat>Custom</PresentationFormat>
  <Paragraphs>118</Paragraphs>
  <Slides>35</Slides>
  <Notes>35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Arial</vt:lpstr>
      <vt:lpstr>Corbel</vt:lpstr>
      <vt:lpstr>Times New Roman</vt:lpstr>
      <vt:lpstr>TimesNewRoman</vt:lpstr>
      <vt:lpstr>Trebuchet MS</vt:lpstr>
      <vt:lpstr>Wingdings</vt:lpstr>
      <vt:lpstr>Wingdings 2</vt:lpstr>
      <vt:lpstr>Wingdings 3</vt:lpstr>
      <vt:lpstr>Module</vt:lpstr>
      <vt:lpstr>Equation</vt:lpstr>
      <vt:lpstr>EML 4230 Introduction to Composite Materials</vt:lpstr>
      <vt:lpstr>Lamina and Laminate</vt:lpstr>
      <vt:lpstr>Compliance Matrix [S] for General Material</vt:lpstr>
      <vt:lpstr>Stiffness Matrix [C] for General Material</vt:lpstr>
      <vt:lpstr>Compliance Matrix [S] for Isotropic Materials</vt:lpstr>
      <vt:lpstr>Stiffness Matrix [C] for Isotropic Materials</vt:lpstr>
      <vt:lpstr>Compliance Matrix [S] for Isotropic Materials</vt:lpstr>
      <vt:lpstr>Stiffness Matrix [C] for Isotropic Materials</vt:lpstr>
      <vt:lpstr>Compliance Matrix [S] for  Anisotropic Material</vt:lpstr>
      <vt:lpstr>Stiffness Matrix [C] for Anisotropic Material</vt:lpstr>
      <vt:lpstr>Compliance Matrix [S] for  Anisotropic Material</vt:lpstr>
      <vt:lpstr>Stiffness Matrix [C] for Anisotropic Material</vt:lpstr>
      <vt:lpstr>Monoclinic Materials</vt:lpstr>
      <vt:lpstr>Monoclinic Materials</vt:lpstr>
      <vt:lpstr>Monoclinic Materials</vt:lpstr>
      <vt:lpstr>Compliance Matrix [S] for Monoclinic Materials</vt:lpstr>
      <vt:lpstr>Stiffness Matrix [C] for Monoclinic Materials</vt:lpstr>
      <vt:lpstr>Compliance Matrix [S] for Monoclinic Materials</vt:lpstr>
      <vt:lpstr>Stiffness Matrix [C] for Monoclinic Materials</vt:lpstr>
      <vt:lpstr>Orthotropic Materials</vt:lpstr>
      <vt:lpstr>Compliance Matrix [S] for Orthotropic Materials</vt:lpstr>
      <vt:lpstr>Stiffness Matrix [C] for Orthotropic Materials</vt:lpstr>
      <vt:lpstr>Compliance Matrix [S] for Orthotropic Materials</vt:lpstr>
      <vt:lpstr>Stiffness Matrix [C] for Orthotropic Materials</vt:lpstr>
      <vt:lpstr>Transversely Isotropic Materials</vt:lpstr>
      <vt:lpstr>Compliance Matrix [S] for Transversely  Isotropic Materials</vt:lpstr>
      <vt:lpstr>Stiffness Matrix [C] for Transversely  Isotropic Materials</vt:lpstr>
      <vt:lpstr>Compliance Matrix [S] for Transversely  Isotropic Materials</vt:lpstr>
      <vt:lpstr>Stiffness Matrix [C] for Transversely  Isotropic Materials</vt:lpstr>
      <vt:lpstr>Compliance Matrix [S] for Isotropic Materials</vt:lpstr>
      <vt:lpstr>Stiffness Matrix [C] for Isotropic Materials</vt:lpstr>
      <vt:lpstr>Compliance Matrix [S] for Isotropic Materials</vt:lpstr>
      <vt:lpstr>Stiffness Matrix [C] for Isotropic Materials</vt:lpstr>
      <vt:lpstr>Independent Elastic Constants</vt:lpstr>
      <vt:lpstr>Plane Stress Assumption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  Chapter 2 Macromechanical Analysis of a Lamina (Part 1)</dc:title>
  <dc:creator>Amanda Maio</dc:creator>
  <cp:lastModifiedBy>Autar Kaw</cp:lastModifiedBy>
  <cp:revision>90</cp:revision>
  <cp:lastPrinted>2024-01-24T16:36:11Z</cp:lastPrinted>
  <dcterms:created xsi:type="dcterms:W3CDTF">2012-04-04T07:21:56Z</dcterms:created>
  <dcterms:modified xsi:type="dcterms:W3CDTF">2024-01-24T16:41:21Z</dcterms:modified>
</cp:coreProperties>
</file>