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3"/>
  </p:notesMasterIdLst>
  <p:sldIdLst>
    <p:sldId id="299" r:id="rId2"/>
    <p:sldId id="266" r:id="rId3"/>
    <p:sldId id="267" r:id="rId4"/>
    <p:sldId id="296" r:id="rId5"/>
    <p:sldId id="298" r:id="rId6"/>
    <p:sldId id="297" r:id="rId7"/>
    <p:sldId id="270" r:id="rId8"/>
    <p:sldId id="271" r:id="rId9"/>
    <p:sldId id="301" r:id="rId10"/>
    <p:sldId id="302" r:id="rId11"/>
    <p:sldId id="300" r:id="rId12"/>
  </p:sldIdLst>
  <p:sldSz cx="10080625" cy="7559675"/>
  <p:notesSz cx="10058400" cy="7772400"/>
  <p:custDataLst>
    <p:tags r:id="rId14"/>
  </p:custDataLst>
  <p:defaultTextStyle>
    <a:defPPr>
      <a:defRPr lang="en-GB"/>
    </a:defPPr>
    <a:lvl1pPr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719" indent="-285662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643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9702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6760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289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347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405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462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5" d="100"/>
          <a:sy n="85" d="100"/>
        </p:scale>
        <p:origin x="858" y="10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19" indent="-285662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643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702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760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6858BB-B573-4B27-A867-D9DBBC26C87A}" type="slidenum">
              <a:rPr lang="en-US"/>
              <a:pPr/>
              <a:t>2</a:t>
            </a:fld>
            <a:endParaRPr lang="en-U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A0EBF6-8F12-4D61-B330-EF156B9C8C6E}" type="slidenum">
              <a:rPr lang="en-US"/>
              <a:pPr/>
              <a:t>3</a:t>
            </a:fld>
            <a:endParaRPr lang="en-U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A0EBF6-8F12-4D61-B330-EF156B9C8C6E}" type="slidenum">
              <a:rPr lang="en-US"/>
              <a:pPr/>
              <a:t>4</a:t>
            </a:fld>
            <a:endParaRPr lang="en-U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22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A0EBF6-8F12-4D61-B330-EF156B9C8C6E}" type="slidenum">
              <a:rPr lang="en-US"/>
              <a:pPr/>
              <a:t>6</a:t>
            </a:fld>
            <a:endParaRPr lang="en-U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B6EB9D-4B48-419B-93A7-B11890300C03}" type="slidenum">
              <a:rPr lang="en-US"/>
              <a:pPr/>
              <a:t>7</a:t>
            </a:fld>
            <a:endParaRPr 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725ECC-6F86-48FD-90E0-6D4D246C3DA6}" type="slidenum">
              <a:rPr lang="en-US"/>
              <a:pPr/>
              <a:t>8</a:t>
            </a:fld>
            <a:endParaRPr 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4" y="2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3"/>
            <a:ext cx="8904552" cy="1844561"/>
          </a:xfrm>
        </p:spPr>
        <p:txBody>
          <a:bodyPr vert="horz" lIns="100761" tIns="0" rIns="5038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0992" tIns="0" rIns="5038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61" tIns="0" rIns="100761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21" tIns="0" rIns="5038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61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10" rIns="5038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7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3" y="190702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10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7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71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7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3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9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7" y="7029971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4" y="4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61" tIns="50382" rIns="50382" bIns="5038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3"/>
            <a:ext cx="9072563" cy="5098877"/>
          </a:xfrm>
          <a:prstGeom prst="rect">
            <a:avLst/>
          </a:prstGeom>
        </p:spPr>
        <p:txBody>
          <a:bodyPr vert="horz" lIns="60458" tIns="100761" rIns="100761" bIns="5038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16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82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61" tIns="50382" rIns="100761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662" indent="-35267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103" indent="-30228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316" indent="-251908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148" indent="-201526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902" indent="-201526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580" indent="-201526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259" indent="-201526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6938" indent="-201526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8617" indent="-201526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1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5.wmf"/><Relationship Id="rId18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.bin"/><Relationship Id="rId1" Type="http://schemas.openxmlformats.org/officeDocument/2006/relationships/tags" Target="../tags/tag5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5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3.wmf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2"/>
            <a:ext cx="9912615" cy="5098877"/>
          </a:xfrm>
        </p:spPr>
        <p:txBody>
          <a:bodyPr>
            <a:normAutofit/>
          </a:bodyPr>
          <a:lstStyle/>
          <a:p>
            <a:pPr marL="131005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05" indent="0" algn="ctr">
              <a:buNone/>
            </a:pPr>
            <a:r>
              <a:rPr lang="en-US"/>
              <a:t>Part 4 </a:t>
            </a:r>
            <a:endParaRPr lang="en-US" dirty="0"/>
          </a:p>
          <a:p>
            <a:pPr marL="131005" indent="0" algn="ctr">
              <a:buNone/>
            </a:pPr>
            <a:r>
              <a:rPr lang="en-US" b="1" dirty="0"/>
              <a:t>2D Stiffness and Compliance Matrix for Unidirectional Lamina</a:t>
            </a:r>
          </a:p>
          <a:p>
            <a:pPr marL="131005" indent="0" algn="ctr">
              <a:buNone/>
            </a:pPr>
            <a:endParaRPr lang="en-US" dirty="0"/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r>
              <a:rPr lang="en-US" sz="2200" dirty="0"/>
              <a:t>Department of Mechanical Engineering</a:t>
            </a: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08" indent="0" algn="ctr">
              <a:buNone/>
              <a:tabLst>
                <a:tab pos="797790" algn="l"/>
                <a:tab pos="1595579" algn="l"/>
                <a:tab pos="2393369" algn="l"/>
                <a:tab pos="3191159" algn="l"/>
                <a:tab pos="3988947" algn="l"/>
                <a:tab pos="4786738" algn="l"/>
                <a:tab pos="5584527" algn="l"/>
                <a:tab pos="6382316" algn="l"/>
                <a:tab pos="7180107" algn="l"/>
                <a:tab pos="7977896" algn="l"/>
                <a:tab pos="8775685" algn="l"/>
                <a:tab pos="9573476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05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8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24687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800" dirty="0"/>
              <a:t>Compliance and Stiffness Matrix  Elements in Terms of Elastic Constants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5040312" y="1768478"/>
            <a:ext cx="5600701" cy="4989513"/>
          </a:xfrm>
          <a:ln/>
        </p:spPr>
        <p:txBody>
          <a:bodyPr tIns="17635">
            <a:normAutofit fontScale="92500" lnSpcReduction="20000"/>
          </a:bodyPr>
          <a:lstStyle/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800" dirty="0"/>
              <a:t>					</a:t>
            </a:r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400" dirty="0"/>
              <a:t>(a) Tensile load in direction 1</a:t>
            </a:r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400" dirty="0"/>
              <a:t>(b) Tensile load in direction in 2</a:t>
            </a:r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sz="2400" dirty="0"/>
          </a:p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400" dirty="0"/>
              <a:t>(c)  Pure shear stress in plane of 1-2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2" y="1874840"/>
            <a:ext cx="2325688" cy="552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5201" y="6238366"/>
            <a:ext cx="2877711" cy="1122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2.18</a:t>
            </a:r>
          </a:p>
          <a:p>
            <a:r>
              <a:rPr lang="en-US" dirty="0"/>
              <a:t>Application of stresses to</a:t>
            </a:r>
          </a:p>
          <a:p>
            <a:r>
              <a:rPr lang="en-US" dirty="0"/>
              <a:t>find engineering constants</a:t>
            </a:r>
          </a:p>
          <a:p>
            <a:r>
              <a:rPr lang="en-US" dirty="0"/>
              <a:t>of a unidirectional lamina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Pure Axial Load in Direction 1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544512" y="1798640"/>
            <a:ext cx="4156073" cy="411162"/>
          </a:xfrm>
          <a:ln/>
        </p:spPr>
        <p:txBody>
          <a:bodyPr tIns="17635"/>
          <a:lstStyle/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000" dirty="0"/>
              <a:t>Apply a pure axial load in direction 1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56486" y="3094040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100366"/>
              </p:ext>
            </p:extLst>
          </p:nvPr>
        </p:nvGraphicFramePr>
        <p:xfrm>
          <a:off x="696912" y="2332040"/>
          <a:ext cx="2960688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203040" progId="Equation.3">
                  <p:embed/>
                </p:oleObj>
              </mc:Choice>
              <mc:Fallback>
                <p:oleObj name="Equation" r:id="rId4" imgW="1587240" imgH="203040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2332040"/>
                        <a:ext cx="2960688" cy="37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777020"/>
              </p:ext>
            </p:extLst>
          </p:nvPr>
        </p:nvGraphicFramePr>
        <p:xfrm>
          <a:off x="682627" y="3322638"/>
          <a:ext cx="43100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812520" progId="Equation.3">
                  <p:embed/>
                </p:oleObj>
              </mc:Choice>
              <mc:Fallback>
                <p:oleObj name="Equation" r:id="rId6" imgW="1828800" imgH="81252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7" y="3322638"/>
                        <a:ext cx="431006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8862"/>
              </p:ext>
            </p:extLst>
          </p:nvPr>
        </p:nvGraphicFramePr>
        <p:xfrm>
          <a:off x="3327399" y="5559425"/>
          <a:ext cx="1373188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419040" progId="Equation.3">
                  <p:embed/>
                </p:oleObj>
              </mc:Choice>
              <mc:Fallback>
                <p:oleObj name="Equation" r:id="rId8" imgW="812520" imgH="41904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399" y="5559425"/>
                        <a:ext cx="1373188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227224"/>
              </p:ext>
            </p:extLst>
          </p:nvPr>
        </p:nvGraphicFramePr>
        <p:xfrm>
          <a:off x="2932116" y="6426200"/>
          <a:ext cx="19780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9720" imgH="419040" progId="Equation.3">
                  <p:embed/>
                </p:oleObj>
              </mc:Choice>
              <mc:Fallback>
                <p:oleObj name="Equation" r:id="rId10" imgW="1269720" imgH="41904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116" y="6426200"/>
                        <a:ext cx="1978025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680277"/>
              </p:ext>
            </p:extLst>
          </p:nvPr>
        </p:nvGraphicFramePr>
        <p:xfrm>
          <a:off x="6397624" y="5527675"/>
          <a:ext cx="92868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960" imgH="419040" progId="Equation.3">
                  <p:embed/>
                </p:oleObj>
              </mc:Choice>
              <mc:Fallback>
                <p:oleObj name="Equation" r:id="rId12" imgW="507960" imgH="41904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24" y="5527675"/>
                        <a:ext cx="928688" cy="76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5345111" y="59134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34887" y="67516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10852"/>
              </p:ext>
            </p:extLst>
          </p:nvPr>
        </p:nvGraphicFramePr>
        <p:xfrm>
          <a:off x="6327775" y="6381750"/>
          <a:ext cx="1150938" cy="739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47640" imgH="419040" progId="Equation.3">
                  <p:embed/>
                </p:oleObj>
              </mc:Choice>
              <mc:Fallback>
                <p:oleObj name="Equation" r:id="rId14" imgW="647640" imgH="41904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7775" y="6381750"/>
                        <a:ext cx="1150938" cy="7397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852815"/>
              </p:ext>
            </p:extLst>
          </p:nvPr>
        </p:nvGraphicFramePr>
        <p:xfrm>
          <a:off x="6711950" y="3475039"/>
          <a:ext cx="13811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96880" imgH="685800" progId="Equation.3">
                  <p:embed/>
                </p:oleObj>
              </mc:Choice>
              <mc:Fallback>
                <p:oleObj name="Equation" r:id="rId16" imgW="596880" imgH="68580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1950" y="3475039"/>
                        <a:ext cx="138112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5345113" y="42370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" b="77981"/>
          <a:stretch/>
        </p:blipFill>
        <p:spPr bwMode="auto">
          <a:xfrm>
            <a:off x="5657977" y="1874841"/>
            <a:ext cx="2173288" cy="102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Pure Axial Load in Direction 2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544515" y="1874840"/>
            <a:ext cx="4258547" cy="411162"/>
          </a:xfrm>
          <a:ln/>
        </p:spPr>
        <p:txBody>
          <a:bodyPr tIns="17635">
            <a:normAutofit/>
          </a:bodyPr>
          <a:lstStyle/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000" dirty="0"/>
              <a:t>Apply a pure axial load in direction 2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56486" y="3551240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726697"/>
              </p:ext>
            </p:extLst>
          </p:nvPr>
        </p:nvGraphicFramePr>
        <p:xfrm>
          <a:off x="808038" y="2255838"/>
          <a:ext cx="24384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203040" progId="Equation.3">
                  <p:embed/>
                </p:oleObj>
              </mc:Choice>
              <mc:Fallback>
                <p:oleObj name="Equation" r:id="rId4" imgW="1307880" imgH="2030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2255838"/>
                        <a:ext cx="2438400" cy="37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882248"/>
              </p:ext>
            </p:extLst>
          </p:nvPr>
        </p:nvGraphicFramePr>
        <p:xfrm>
          <a:off x="682627" y="3627437"/>
          <a:ext cx="43100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812520" progId="Equation.3">
                  <p:embed/>
                </p:oleObj>
              </mc:Choice>
              <mc:Fallback>
                <p:oleObj name="Equation" r:id="rId6" imgW="1828800" imgH="81252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7" y="3627437"/>
                        <a:ext cx="431006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227420"/>
              </p:ext>
            </p:extLst>
          </p:nvPr>
        </p:nvGraphicFramePr>
        <p:xfrm>
          <a:off x="3432176" y="5872924"/>
          <a:ext cx="1458913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63280" imgH="419040" progId="Equation.3">
                  <p:embed/>
                </p:oleObj>
              </mc:Choice>
              <mc:Fallback>
                <p:oleObj name="Equation" r:id="rId8" imgW="863280" imgH="41904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5872924"/>
                        <a:ext cx="1458913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720371"/>
              </p:ext>
            </p:extLst>
          </p:nvPr>
        </p:nvGraphicFramePr>
        <p:xfrm>
          <a:off x="3414918" y="6711950"/>
          <a:ext cx="189865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18960" imgH="419040" progId="Equation.3">
                  <p:embed/>
                </p:oleObj>
              </mc:Choice>
              <mc:Fallback>
                <p:oleObj name="Equation" r:id="rId10" imgW="1218960" imgH="41904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4918" y="6711950"/>
                        <a:ext cx="1898650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00703"/>
              </p:ext>
            </p:extLst>
          </p:nvPr>
        </p:nvGraphicFramePr>
        <p:xfrm>
          <a:off x="6099174" y="5829299"/>
          <a:ext cx="99853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45760" imgH="419040" progId="Equation.3">
                  <p:embed/>
                </p:oleObj>
              </mc:Choice>
              <mc:Fallback>
                <p:oleObj name="Equation" r:id="rId12" imgW="545760" imgH="4190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4" y="5829299"/>
                        <a:ext cx="998538" cy="76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5337174" y="6214268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96118" y="6960393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155413"/>
              </p:ext>
            </p:extLst>
          </p:nvPr>
        </p:nvGraphicFramePr>
        <p:xfrm>
          <a:off x="6153152" y="6590506"/>
          <a:ext cx="1173163" cy="739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60240" imgH="419040" progId="Equation.3">
                  <p:embed/>
                </p:oleObj>
              </mc:Choice>
              <mc:Fallback>
                <p:oleObj name="Equation" r:id="rId14" imgW="660240" imgH="4190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152" y="6590506"/>
                        <a:ext cx="1173163" cy="7397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736893"/>
              </p:ext>
            </p:extLst>
          </p:nvPr>
        </p:nvGraphicFramePr>
        <p:xfrm>
          <a:off x="6683377" y="3716339"/>
          <a:ext cx="1439863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22080" imgH="685800" progId="Equation.3">
                  <p:embed/>
                </p:oleObj>
              </mc:Choice>
              <mc:Fallback>
                <p:oleObj name="Equation" r:id="rId16" imgW="622080" imgH="68580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77" y="3716339"/>
                        <a:ext cx="1439863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5345113" y="42370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3" t="28807" r="22367" b="37578"/>
          <a:stretch/>
        </p:blipFill>
        <p:spPr bwMode="auto">
          <a:xfrm>
            <a:off x="4705748" y="1646237"/>
            <a:ext cx="1380745" cy="185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693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Reciprocal Relationship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172782"/>
              </p:ext>
            </p:extLst>
          </p:nvPr>
        </p:nvGraphicFramePr>
        <p:xfrm>
          <a:off x="6030912" y="2027238"/>
          <a:ext cx="18126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419040" progId="Equation.3">
                  <p:embed/>
                </p:oleObj>
              </mc:Choice>
              <mc:Fallback>
                <p:oleObj name="Equation" r:id="rId3" imgW="66024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2" y="2027238"/>
                        <a:ext cx="1812612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592076"/>
              </p:ext>
            </p:extLst>
          </p:nvPr>
        </p:nvGraphicFramePr>
        <p:xfrm>
          <a:off x="1535113" y="2255837"/>
          <a:ext cx="1447800" cy="930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640" imgH="419040" progId="Equation.3">
                  <p:embed/>
                </p:oleObj>
              </mc:Choice>
              <mc:Fallback>
                <p:oleObj name="Equation" r:id="rId5" imgW="647640" imgH="4190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2255837"/>
                        <a:ext cx="1447800" cy="9305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474876"/>
              </p:ext>
            </p:extLst>
          </p:nvPr>
        </p:nvGraphicFramePr>
        <p:xfrm>
          <a:off x="3948112" y="4160841"/>
          <a:ext cx="1192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3160" imgH="419040" progId="Equation.3">
                  <p:embed/>
                </p:oleObj>
              </mc:Choice>
              <mc:Fallback>
                <p:oleObj name="Equation" r:id="rId7" imgW="533160" imgH="4190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2" y="4160841"/>
                        <a:ext cx="1192213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059113" y="2713037"/>
            <a:ext cx="990600" cy="1600200"/>
          </a:xfrm>
          <a:prstGeom prst="straightConnector1">
            <a:avLst/>
          </a:prstGeom>
          <a:ln w="28575"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116513" y="2789237"/>
            <a:ext cx="914400" cy="1524000"/>
          </a:xfrm>
          <a:prstGeom prst="straightConnector1">
            <a:avLst/>
          </a:prstGeom>
          <a:ln w="28575"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81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Pure Shear Load in Plane 12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503242" y="1798640"/>
            <a:ext cx="3927473" cy="411162"/>
          </a:xfrm>
          <a:ln/>
        </p:spPr>
        <p:txBody>
          <a:bodyPr tIns="17635"/>
          <a:lstStyle/>
          <a:p>
            <a:pPr marL="107916" indent="0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2000" dirty="0"/>
              <a:t>Apply a pure shear load in Plane 12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56486" y="3094040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686743"/>
              </p:ext>
            </p:extLst>
          </p:nvPr>
        </p:nvGraphicFramePr>
        <p:xfrm>
          <a:off x="1189042" y="2332040"/>
          <a:ext cx="2416175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80" imgH="203040" progId="Equation.3">
                  <p:embed/>
                </p:oleObj>
              </mc:Choice>
              <mc:Fallback>
                <p:oleObj name="Equation" r:id="rId4" imgW="1295280" imgH="2030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42" y="2332040"/>
                        <a:ext cx="2416175" cy="37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019054"/>
              </p:ext>
            </p:extLst>
          </p:nvPr>
        </p:nvGraphicFramePr>
        <p:xfrm>
          <a:off x="682627" y="3322638"/>
          <a:ext cx="43100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812520" progId="Equation.3">
                  <p:embed/>
                </p:oleObj>
              </mc:Choice>
              <mc:Fallback>
                <p:oleObj name="Equation" r:id="rId6" imgW="1828800" imgH="81252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7" y="3322638"/>
                        <a:ext cx="431006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822282"/>
              </p:ext>
            </p:extLst>
          </p:nvPr>
        </p:nvGraphicFramePr>
        <p:xfrm>
          <a:off x="6638925" y="3475039"/>
          <a:ext cx="152717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60240" imgH="685800" progId="Equation.3">
                  <p:embed/>
                </p:oleObj>
              </mc:Choice>
              <mc:Fallback>
                <p:oleObj name="Equation" r:id="rId8" imgW="660240" imgH="6858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925" y="3475039"/>
                        <a:ext cx="152717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5345113" y="42370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976199"/>
              </p:ext>
            </p:extLst>
          </p:nvPr>
        </p:nvGraphicFramePr>
        <p:xfrm>
          <a:off x="3532188" y="5807075"/>
          <a:ext cx="1562100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02960" imgH="431640" progId="Equation.3">
                  <p:embed/>
                </p:oleObj>
              </mc:Choice>
              <mc:Fallback>
                <p:oleObj name="Equation" r:id="rId10" imgW="1002960" imgH="4316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2188" y="5807075"/>
                        <a:ext cx="1562100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5345113" y="6142038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171282"/>
              </p:ext>
            </p:extLst>
          </p:nvPr>
        </p:nvGraphicFramePr>
        <p:xfrm>
          <a:off x="6157912" y="5772153"/>
          <a:ext cx="106045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880" imgH="431640" progId="Equation.3">
                  <p:embed/>
                </p:oleObj>
              </mc:Choice>
              <mc:Fallback>
                <p:oleObj name="Equation" r:id="rId12" imgW="596880" imgH="431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7912" y="5772153"/>
                        <a:ext cx="1060450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6" t="69873" r="20007" b="5454"/>
          <a:stretch/>
        </p:blipFill>
        <p:spPr bwMode="auto">
          <a:xfrm>
            <a:off x="5154614" y="1646238"/>
            <a:ext cx="1600201" cy="136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693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Compliance Matrix 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503241" y="1768478"/>
            <a:ext cx="9070975" cy="4989513"/>
          </a:xfrm>
          <a:ln/>
        </p:spPr>
        <p:txBody>
          <a:bodyPr/>
          <a:lstStyle/>
          <a:p>
            <a:pPr marL="431665" indent="-323749">
              <a:buSzPct val="45000"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dirty="0"/>
          </a:p>
          <a:p>
            <a:pPr marL="431665" indent="-323749">
              <a:buClrTx/>
              <a:buSzTx/>
              <a:buNone/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887066"/>
              </p:ext>
            </p:extLst>
          </p:nvPr>
        </p:nvGraphicFramePr>
        <p:xfrm>
          <a:off x="2678112" y="1952625"/>
          <a:ext cx="43100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8800" imgH="812520" progId="Equation.3">
                  <p:embed/>
                </p:oleObj>
              </mc:Choice>
              <mc:Fallback>
                <p:oleObj name="Equation" r:id="rId4" imgW="1828800" imgH="81252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112" y="1952625"/>
                        <a:ext cx="431006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53631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" y="974108"/>
            <a:ext cx="1107935" cy="26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defTabSz="91411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" y="1821834"/>
            <a:ext cx="1107935" cy="26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defTabSz="91411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" y="2469534"/>
            <a:ext cx="1107935" cy="26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defTabSz="91411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" y="2919406"/>
            <a:ext cx="210294" cy="20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defTabSz="914115" hangingPunct="1">
              <a:lnSpc>
                <a:spcPct val="100000"/>
              </a:lnSpc>
              <a:buClrTx/>
              <a:buSzTx/>
            </a:pPr>
            <a:r>
              <a:rPr lang="en-US" sz="700" dirty="0">
                <a:latin typeface="Arial" pitchFamily="34" charset="0"/>
              </a:rPr>
              <a:t> </a:t>
            </a:r>
            <a:endParaRPr lang="en-US" dirty="0">
              <a:latin typeface="Arial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0548"/>
              </p:ext>
            </p:extLst>
          </p:nvPr>
        </p:nvGraphicFramePr>
        <p:xfrm>
          <a:off x="2601913" y="4160840"/>
          <a:ext cx="4699000" cy="291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1244520" progId="Equation.3">
                  <p:embed/>
                </p:oleObj>
              </mc:Choice>
              <mc:Fallback>
                <p:oleObj name="Equation" r:id="rId6" imgW="1993680" imgH="124452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1913" y="4160840"/>
                        <a:ext cx="4699000" cy="291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Coefficients of Stiffness Matrix</a:t>
            </a:r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 rot="5400000">
            <a:off x="2015616" y="3817937"/>
            <a:ext cx="609600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10" tIns="45706" rIns="91410" bIns="45706" anchor="ctr"/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000603"/>
              </p:ext>
            </p:extLst>
          </p:nvPr>
        </p:nvGraphicFramePr>
        <p:xfrm>
          <a:off x="457964" y="1798637"/>
          <a:ext cx="41068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600" imgH="863280" progId="Equation.3">
                  <p:embed/>
                </p:oleObj>
              </mc:Choice>
              <mc:Fallback>
                <p:oleObj name="Equation" r:id="rId4" imgW="1866600" imgH="86328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964" y="1798637"/>
                        <a:ext cx="410686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50079"/>
              </p:ext>
            </p:extLst>
          </p:nvPr>
        </p:nvGraphicFramePr>
        <p:xfrm>
          <a:off x="468313" y="4237037"/>
          <a:ext cx="2851150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62040" imgH="1752480" progId="Equation.3">
                  <p:embed/>
                </p:oleObj>
              </mc:Choice>
              <mc:Fallback>
                <p:oleObj name="Equation" r:id="rId6" imgW="1562040" imgH="175248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237037"/>
                        <a:ext cx="2851150" cy="319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828566"/>
              </p:ext>
            </p:extLst>
          </p:nvPr>
        </p:nvGraphicFramePr>
        <p:xfrm>
          <a:off x="5219700" y="4105275"/>
          <a:ext cx="4795838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20680" imgH="1650960" progId="Equation.3">
                  <p:embed/>
                </p:oleObj>
              </mc:Choice>
              <mc:Fallback>
                <p:oleObj name="Equation" r:id="rId8" imgW="2920680" imgH="165096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4105275"/>
                        <a:ext cx="4795838" cy="316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utoShape 7"/>
          <p:cNvSpPr>
            <a:spLocks noChangeArrowheads="1"/>
          </p:cNvSpPr>
          <p:nvPr/>
        </p:nvSpPr>
        <p:spPr bwMode="auto">
          <a:xfrm>
            <a:off x="3973513" y="5380037"/>
            <a:ext cx="609600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10" tIns="45706" rIns="91410" bIns="45706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3EE27-A96E-5F1D-80A5-F7886D42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and 2D compliance matrices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A302CBD-783F-0774-1155-3034C3DA3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178839"/>
              </p:ext>
            </p:extLst>
          </p:nvPr>
        </p:nvGraphicFramePr>
        <p:xfrm>
          <a:off x="315912" y="2255837"/>
          <a:ext cx="3973512" cy="4172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40080" imgH="3504960" progId="Equation.3">
                  <p:embed/>
                </p:oleObj>
              </mc:Choice>
              <mc:Fallback>
                <p:oleObj name="Equation" r:id="rId2" imgW="3340080" imgH="3504960" progId="Equation.3">
                  <p:embed/>
                  <p:pic>
                    <p:nvPicPr>
                      <p:cNvPr id="1136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" y="2255837"/>
                        <a:ext cx="3973512" cy="41727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344C15C-B33E-2B44-8DF2-A775C7E188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907635"/>
              </p:ext>
            </p:extLst>
          </p:nvPr>
        </p:nvGraphicFramePr>
        <p:xfrm>
          <a:off x="5406848" y="2789237"/>
          <a:ext cx="4699000" cy="291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93680" imgH="1244520" progId="Equation.3">
                  <p:embed/>
                </p:oleObj>
              </mc:Choice>
              <mc:Fallback>
                <p:oleObj name="Equation" r:id="rId4" imgW="1993680" imgH="1244520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6848" y="2789237"/>
                        <a:ext cx="4699000" cy="291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7FBEC09-E94D-F38C-6BE3-9FE7F849ECF3}"/>
              </a:ext>
            </a:extLst>
          </p:cNvPr>
          <p:cNvCxnSpPr/>
          <p:nvPr/>
        </p:nvCxnSpPr>
        <p:spPr>
          <a:xfrm>
            <a:off x="4354512" y="4160837"/>
            <a:ext cx="8382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54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7CFF1-9DC9-3FB2-B947-EF9E7471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and 2D stiffness matrices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124EB-5549-34DA-C031-FB0695FED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2" y="2255837"/>
            <a:ext cx="4840459" cy="2841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AFEC12-F436-12BE-DEC2-33286B2A8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155" y="2636836"/>
            <a:ext cx="3730757" cy="2460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58C310-17B8-08AE-15C3-4AA278F03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655" y="3699335"/>
            <a:ext cx="103641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79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4dc6c0ae-f00c-4149-90af-29693297fc55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599</TotalTime>
  <Words>179</Words>
  <Application>Microsoft Office PowerPoint</Application>
  <PresentationFormat>Custom</PresentationFormat>
  <Paragraphs>59</Paragraphs>
  <Slides>11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Compliance and Stiffness Matrix  Elements in Terms of Elastic Constants</vt:lpstr>
      <vt:lpstr>Pure Axial Load in Direction 1</vt:lpstr>
      <vt:lpstr>Pure Axial Load in Direction 2</vt:lpstr>
      <vt:lpstr>Reciprocal Relationship</vt:lpstr>
      <vt:lpstr>Pure Shear Load in Plane 12</vt:lpstr>
      <vt:lpstr>Compliance Matrix </vt:lpstr>
      <vt:lpstr>Coefficients of Stiffness Matrix</vt:lpstr>
      <vt:lpstr>3D and 2D compliance matrices</vt:lpstr>
      <vt:lpstr>3D and 2D stiffness matrices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74</cp:revision>
  <cp:lastPrinted>2024-01-24T16:38:32Z</cp:lastPrinted>
  <dcterms:created xsi:type="dcterms:W3CDTF">2012-04-04T07:21:56Z</dcterms:created>
  <dcterms:modified xsi:type="dcterms:W3CDTF">2024-02-02T22:23:52Z</dcterms:modified>
</cp:coreProperties>
</file>