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4"/>
  </p:notesMasterIdLst>
  <p:sldIdLst>
    <p:sldId id="298" r:id="rId2"/>
    <p:sldId id="272" r:id="rId3"/>
    <p:sldId id="273" r:id="rId4"/>
    <p:sldId id="300" r:id="rId5"/>
    <p:sldId id="274" r:id="rId6"/>
    <p:sldId id="296" r:id="rId7"/>
    <p:sldId id="275" r:id="rId8"/>
    <p:sldId id="297" r:id="rId9"/>
    <p:sldId id="276" r:id="rId10"/>
    <p:sldId id="302" r:id="rId11"/>
    <p:sldId id="301" r:id="rId12"/>
    <p:sldId id="299" r:id="rId13"/>
  </p:sldIdLst>
  <p:sldSz cx="10080625" cy="7559675"/>
  <p:notesSz cx="10058400" cy="7772400"/>
  <p:custDataLst>
    <p:tags r:id="rId15"/>
  </p:custDataLst>
  <p:defaultTextStyle>
    <a:defPPr>
      <a:defRPr lang="en-GB"/>
    </a:defPPr>
    <a:lvl1pPr algn="l" defTabSz="45715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2873" indent="-285721" algn="l" defTabSz="45715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42881" indent="-228576" algn="l" defTabSz="45715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600034" indent="-228576" algn="l" defTabSz="45715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7187" indent="-228576" algn="l" defTabSz="45715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5763" algn="l" defTabSz="91430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2916" algn="l" defTabSz="91430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200068" algn="l" defTabSz="91430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7221" algn="l" defTabSz="914305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25" userDrawn="1">
          <p15:clr>
            <a:srgbClr val="A4A3A4"/>
          </p15:clr>
        </p15:guide>
        <p15:guide id="2" pos="279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92" d="100"/>
          <a:sy n="92" d="100"/>
        </p:scale>
        <p:origin x="3426" y="78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225"/>
        <p:guide pos="279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Relationship Id="rId4" Type="http://schemas.openxmlformats.org/officeDocument/2006/relationships/image" Target="../media/image3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4613" cy="291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006662" y="3691155"/>
            <a:ext cx="8045076" cy="3496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5692775" y="0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7383535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5692775" y="7383535"/>
            <a:ext cx="4363571" cy="3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25C688E2-4FF6-4E72-AB23-287346D8A7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64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15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873" indent="-285721" algn="l" defTabSz="45715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2881" indent="-228576" algn="l" defTabSz="45715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034" indent="-228576" algn="l" defTabSz="45715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187" indent="-228576" algn="l" defTabSz="45715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576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6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1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E0AEA8-69F0-4A44-BA2E-03DD014F8382}" type="slidenum">
              <a:rPr lang="en-US"/>
              <a:pPr/>
              <a:t>2</a:t>
            </a:fld>
            <a:endParaRPr lang="en-US"/>
          </a:p>
        </p:txBody>
      </p:sp>
      <p:sp>
        <p:nvSpPr>
          <p:cNvPr id="41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F1484E4-2246-4056-8188-0D37905866DA}" type="slidenum">
              <a:rPr lang="en-US"/>
              <a:pPr/>
              <a:t>3</a:t>
            </a:fld>
            <a:endParaRPr lang="en-US"/>
          </a:p>
        </p:txBody>
      </p:sp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E99021-6B2C-B959-DAAE-77E67398C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FC5CB76-31CB-CDC3-95BF-DF7D65EA45D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E80E1EE-03CE-4253-BD6F-8F75E5FF8F5F}" type="slidenum">
              <a:rPr lang="en-US"/>
              <a:pPr/>
              <a:t>4</a:t>
            </a:fld>
            <a:endParaRPr lang="en-US"/>
          </a:p>
        </p:txBody>
      </p:sp>
      <p:sp>
        <p:nvSpPr>
          <p:cNvPr id="44033" name="Rectangle 1">
            <a:extLst>
              <a:ext uri="{FF2B5EF4-FFF2-40B4-BE49-F238E27FC236}">
                <a16:creationId xmlns:a16="http://schemas.microsoft.com/office/drawing/2014/main" id="{C635BED0-0602-21BB-0D78-F62868420D4D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4A522468-ED31-10F5-41AD-4D7B689E669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90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E80E1EE-03CE-4253-BD6F-8F75E5FF8F5F}" type="slidenum">
              <a:rPr lang="en-US"/>
              <a:pPr/>
              <a:t>5</a:t>
            </a:fld>
            <a:endParaRPr lang="en-US"/>
          </a:p>
        </p:txBody>
      </p:sp>
      <p:sp>
        <p:nvSpPr>
          <p:cNvPr id="44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5C688E2-4FF6-4E72-AB23-287346D8A77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2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C68603-69FD-465B-928D-1A9DC10336E4}" type="slidenum">
              <a:rPr lang="en-US"/>
              <a:pPr/>
              <a:t>7</a:t>
            </a:fld>
            <a:endParaRPr lang="en-US"/>
          </a:p>
        </p:txBody>
      </p:sp>
      <p:sp>
        <p:nvSpPr>
          <p:cNvPr id="45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C68603-69FD-465B-928D-1A9DC10336E4}" type="slidenum">
              <a:rPr lang="en-US"/>
              <a:pPr/>
              <a:t>8</a:t>
            </a:fld>
            <a:endParaRPr lang="en-US"/>
          </a:p>
        </p:txBody>
      </p:sp>
      <p:sp>
        <p:nvSpPr>
          <p:cNvPr id="45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5050C6D-D1BD-42CA-BC5E-B92CDD306A1F}" type="slidenum">
              <a:rPr lang="en-US"/>
              <a:pPr/>
              <a:t>9</a:t>
            </a:fld>
            <a:endParaRPr lang="en-US"/>
          </a:p>
        </p:txBody>
      </p:sp>
      <p:sp>
        <p:nvSpPr>
          <p:cNvPr id="46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086100" y="590550"/>
            <a:ext cx="3886200" cy="2914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06662" y="3691155"/>
            <a:ext cx="8047132" cy="34973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2" y="1"/>
            <a:ext cx="10080624" cy="5660861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3699202"/>
            <a:ext cx="8904552" cy="1844561"/>
          </a:xfrm>
        </p:spPr>
        <p:txBody>
          <a:bodyPr vert="horz" lIns="100783" tIns="0" rIns="50392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5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47" y="2015913"/>
            <a:ext cx="8904552" cy="1653049"/>
          </a:xfrm>
        </p:spPr>
        <p:txBody>
          <a:bodyPr lIns="131019" tIns="0" rIns="50392" bIns="0" anchor="b"/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503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3DEA-45F9-4A7E-977F-B9C7058691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653038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171352"/>
            <a:ext cx="9072563" cy="1380901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AD29-070C-4680-9D49-FCE18AB54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0080625" cy="2868796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868796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611" y="131035"/>
            <a:ext cx="8833988" cy="1804242"/>
          </a:xfrm>
        </p:spPr>
        <p:txBody>
          <a:bodyPr vert="horz" lIns="100783" tIns="0" rIns="100783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52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1" y="2015913"/>
            <a:ext cx="8844068" cy="755968"/>
          </a:xfrm>
        </p:spPr>
        <p:txBody>
          <a:bodyPr lIns="161254" tIns="0" rIns="50392" bIns="0" anchor="t"/>
          <a:lstStyle>
            <a:lvl1pPr marL="0" indent="0">
              <a:buNone/>
              <a:defRPr sz="2200">
                <a:solidFill>
                  <a:srgbClr val="FFFFFF"/>
                </a:solidFill>
              </a:defRPr>
            </a:lvl1pPr>
            <a:lvl2pPr marL="5039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83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75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67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59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35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74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13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9E6B-578F-4994-9F29-CBCF13EF8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955437"/>
            <a:ext cx="4452276" cy="5096901"/>
          </a:xfrm>
        </p:spPr>
        <p:txBody>
          <a:bodyPr lIns="100783"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955437"/>
            <a:ext cx="4452276" cy="50969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909C-8629-4F97-88D4-D74D25761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872819"/>
            <a:ext cx="4454027" cy="788546"/>
          </a:xfrm>
        </p:spPr>
        <p:txBody>
          <a:bodyPr lIns="161254" anchor="ctr"/>
          <a:lstStyle>
            <a:lvl1pPr marL="0" indent="0">
              <a:buNone/>
              <a:defRPr sz="2500" b="1" cap="all" baseline="0"/>
            </a:lvl1pPr>
            <a:lvl2pPr marL="503920" indent="0">
              <a:buNone/>
              <a:defRPr sz="2200" b="1"/>
            </a:lvl2pPr>
            <a:lvl3pPr marL="1007838" indent="0">
              <a:buNone/>
              <a:defRPr sz="2000" b="1"/>
            </a:lvl3pPr>
            <a:lvl4pPr marL="1511758" indent="0">
              <a:buNone/>
              <a:defRPr sz="1800" b="1"/>
            </a:lvl4pPr>
            <a:lvl5pPr marL="2015677" indent="0">
              <a:buNone/>
              <a:defRPr sz="1800" b="1"/>
            </a:lvl5pPr>
            <a:lvl6pPr marL="2519597" indent="0">
              <a:buNone/>
              <a:defRPr sz="1800" b="1"/>
            </a:lvl6pPr>
            <a:lvl7pPr marL="3023515" indent="0">
              <a:buNone/>
              <a:defRPr sz="1800" b="1"/>
            </a:lvl7pPr>
            <a:lvl8pPr marL="3527435" indent="0">
              <a:buNone/>
              <a:defRPr sz="1800" b="1"/>
            </a:lvl8pPr>
            <a:lvl9pPr marL="4031354" indent="0">
              <a:buNone/>
              <a:defRPr sz="18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700135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872819"/>
            <a:ext cx="4455776" cy="788546"/>
          </a:xfrm>
        </p:spPr>
        <p:txBody>
          <a:bodyPr lIns="161254" anchor="ctr"/>
          <a:lstStyle>
            <a:lvl1pPr marL="0" indent="0">
              <a:buNone/>
              <a:defRPr sz="2500" b="1" cap="all" baseline="0"/>
            </a:lvl1pPr>
            <a:lvl2pPr marL="503920" indent="0">
              <a:buNone/>
              <a:defRPr sz="2200" b="1"/>
            </a:lvl2pPr>
            <a:lvl3pPr marL="1007838" indent="0">
              <a:buNone/>
              <a:defRPr sz="2000" b="1"/>
            </a:lvl3pPr>
            <a:lvl4pPr marL="1511758" indent="0">
              <a:buNone/>
              <a:defRPr sz="1800" b="1"/>
            </a:lvl4pPr>
            <a:lvl5pPr marL="2015677" indent="0">
              <a:buNone/>
              <a:defRPr sz="1800" b="1"/>
            </a:lvl5pPr>
            <a:lvl6pPr marL="2519597" indent="0">
              <a:buNone/>
              <a:defRPr sz="1800" b="1"/>
            </a:lvl6pPr>
            <a:lvl7pPr marL="3023515" indent="0">
              <a:buNone/>
              <a:defRPr sz="1800" b="1"/>
            </a:lvl7pPr>
            <a:lvl8pPr marL="3527435" indent="0">
              <a:buNone/>
              <a:defRPr sz="1800" b="1"/>
            </a:lvl8pPr>
            <a:lvl9pPr marL="4031354" indent="0">
              <a:buNone/>
              <a:defRPr sz="18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00135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19551-DEF1-4F81-A759-F3C2EB98DD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E955-79FB-4EEF-B151-E04DE9CDB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DFD7-2010-4620-8163-0F6E25EE9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29" y="167993"/>
            <a:ext cx="2782253" cy="1078514"/>
          </a:xfrm>
        </p:spPr>
        <p:txBody>
          <a:bodyPr vert="horz" lIns="80627" rIns="50392" bIns="0" rtlCol="0" anchor="b">
            <a:normAutofit/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8655" y="1921482"/>
            <a:ext cx="6527096" cy="502532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031" y="1907026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20" indent="0">
              <a:buNone/>
              <a:defRPr sz="1300"/>
            </a:lvl2pPr>
            <a:lvl3pPr marL="1007838" indent="0">
              <a:buNone/>
              <a:defRPr sz="1100"/>
            </a:lvl3pPr>
            <a:lvl4pPr marL="1511758" indent="0">
              <a:buNone/>
              <a:defRPr sz="1000"/>
            </a:lvl4pPr>
            <a:lvl5pPr marL="2015677" indent="0">
              <a:buNone/>
              <a:defRPr sz="1000"/>
            </a:lvl5pPr>
            <a:lvl6pPr marL="2519597" indent="0">
              <a:buNone/>
              <a:defRPr sz="1000"/>
            </a:lvl6pPr>
            <a:lvl7pPr marL="3023515" indent="0">
              <a:buNone/>
              <a:defRPr sz="1000"/>
            </a:lvl7pPr>
            <a:lvl8pPr marL="3527435" indent="0">
              <a:buNone/>
              <a:defRPr sz="1000"/>
            </a:lvl8pPr>
            <a:lvl9pPr marL="4031354" indent="0">
              <a:buNone/>
              <a:defRPr sz="10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C1EB-7CF2-415E-8B9A-4467D63F9E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148253" y="0"/>
            <a:ext cx="50403" cy="1602651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148253" y="0"/>
            <a:ext cx="50403" cy="1602651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51" y="171352"/>
            <a:ext cx="2783803" cy="1078514"/>
          </a:xfrm>
        </p:spPr>
        <p:txBody>
          <a:bodyPr lIns="80627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1245" y="1636727"/>
            <a:ext cx="6887321" cy="5922949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500"/>
            </a:lvl1pPr>
            <a:lvl2pPr marL="503920" indent="0">
              <a:buNone/>
              <a:defRPr sz="3100"/>
            </a:lvl2pPr>
            <a:lvl3pPr marL="1007838" indent="0">
              <a:buNone/>
              <a:defRPr sz="2600"/>
            </a:lvl3pPr>
            <a:lvl4pPr marL="1511758" indent="0">
              <a:buNone/>
              <a:defRPr sz="2200"/>
            </a:lvl4pPr>
            <a:lvl5pPr marL="2015677" indent="0">
              <a:buNone/>
              <a:defRPr sz="2200"/>
            </a:lvl5pPr>
            <a:lvl6pPr marL="2519597" indent="0">
              <a:buNone/>
              <a:defRPr sz="2200"/>
            </a:lvl6pPr>
            <a:lvl7pPr marL="3023515" indent="0">
              <a:buNone/>
              <a:defRPr sz="2200"/>
            </a:lvl7pPr>
            <a:lvl8pPr marL="3527435" indent="0">
              <a:buNone/>
              <a:defRPr sz="2200"/>
            </a:lvl8pPr>
            <a:lvl9pPr marL="4031354" indent="0">
              <a:buNone/>
              <a:defRPr sz="22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51" y="190503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20" indent="0">
              <a:buNone/>
              <a:defRPr sz="1300"/>
            </a:lvl2pPr>
            <a:lvl3pPr marL="1007838" indent="0">
              <a:buNone/>
              <a:defRPr sz="1100"/>
            </a:lvl3pPr>
            <a:lvl4pPr marL="1511758" indent="0">
              <a:buNone/>
              <a:defRPr sz="1000"/>
            </a:lvl4pPr>
            <a:lvl5pPr marL="2015677" indent="0">
              <a:buNone/>
              <a:defRPr sz="1000"/>
            </a:lvl5pPr>
            <a:lvl6pPr marL="2519597" indent="0">
              <a:buNone/>
              <a:defRPr sz="1000"/>
            </a:lvl6pPr>
            <a:lvl7pPr marL="3023515" indent="0">
              <a:buNone/>
              <a:defRPr sz="1000"/>
            </a:lvl7pPr>
            <a:lvl8pPr marL="3527435" indent="0">
              <a:buNone/>
              <a:defRPr sz="1000"/>
            </a:lvl8pPr>
            <a:lvl9pPr marL="4031354" indent="0">
              <a:buNone/>
              <a:defRPr sz="10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1451" y="1290185"/>
            <a:ext cx="2782253" cy="22175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148253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148253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6769" y="1290185"/>
            <a:ext cx="5725795" cy="221750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93530" y="1290185"/>
            <a:ext cx="809034" cy="221750"/>
          </a:xfrm>
        </p:spPr>
        <p:txBody>
          <a:bodyPr/>
          <a:lstStyle/>
          <a:p>
            <a:fld id="{E6F47618-B86B-40E3-A20C-DE0EE2E3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A80AA-078E-4975-8FDB-9CA5795DB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7274851" y="0"/>
            <a:ext cx="50403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7328615" y="0"/>
            <a:ext cx="2772173" cy="755967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6464" y="302741"/>
            <a:ext cx="2100130" cy="645022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35987"/>
            <a:ext cx="6636411" cy="645022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1076" y="7029969"/>
            <a:ext cx="4229369" cy="40248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4609-8B85-4783-B279-D8604B30A0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582808"/>
            <a:ext cx="10080625" cy="5039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2" y="2"/>
            <a:ext cx="10080624" cy="158042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167993"/>
            <a:ext cx="9072563" cy="1379064"/>
          </a:xfrm>
          <a:prstGeom prst="rect">
            <a:avLst/>
          </a:prstGeom>
        </p:spPr>
        <p:txBody>
          <a:bodyPr vert="horz" lIns="100783" tIns="50392" rIns="50392" bIns="50392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956821"/>
            <a:ext cx="9072563" cy="5098877"/>
          </a:xfrm>
          <a:prstGeom prst="rect">
            <a:avLst/>
          </a:prstGeom>
        </p:spPr>
        <p:txBody>
          <a:bodyPr vert="horz" lIns="60471" tIns="100783" rIns="100783" bIns="50392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139692"/>
            <a:ext cx="2352146" cy="302387"/>
          </a:xfrm>
          <a:prstGeom prst="rect">
            <a:avLst/>
          </a:prstGeom>
        </p:spPr>
        <p:txBody>
          <a:bodyPr vert="horz" lIns="120940" tIns="50392" rIns="50392" bIns="0" rtlCol="0" anchor="b"/>
          <a:lstStyle>
            <a:lvl1pPr algn="l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11074" y="7139692"/>
            <a:ext cx="6071878" cy="302387"/>
          </a:xfrm>
          <a:prstGeom prst="rect">
            <a:avLst/>
          </a:prstGeom>
        </p:spPr>
        <p:txBody>
          <a:bodyPr vert="horz" lIns="50392" tIns="50392" rIns="50392" bIns="0" rtlCol="0" anchor="b"/>
          <a:lstStyle>
            <a:lvl1pPr algn="l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4777" y="7139692"/>
            <a:ext cx="809034" cy="302387"/>
          </a:xfrm>
          <a:prstGeom prst="rect">
            <a:avLst/>
          </a:prstGeom>
        </p:spPr>
        <p:txBody>
          <a:bodyPr vert="horz" lIns="100783" tIns="50392" rIns="100783" bIns="0" rtlCol="0" anchor="b"/>
          <a:lstStyle>
            <a:lvl1pPr algn="r" eaLnBrk="1" latinLnBrk="0" hangingPunct="1">
              <a:defRPr kumimoji="0" sz="13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1212A10-1BE2-42C8-867B-F93F3AA5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83763" indent="-352744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6271" indent="-302352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544" indent="-25196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40425" indent="-201568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72228" indent="-201568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2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793952" indent="-201568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015677" indent="-201568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237402" indent="-201568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459127" indent="-201568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83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6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59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5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43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3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1.w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8.wmf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8.bin"/><Relationship Id="rId1" Type="http://schemas.openxmlformats.org/officeDocument/2006/relationships/tags" Target="../tags/tag9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5" Type="http://schemas.openxmlformats.org/officeDocument/2006/relationships/image" Target="../media/image22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9.wmf"/><Relationship Id="rId14" Type="http://schemas.openxmlformats.org/officeDocument/2006/relationships/oleObject" Target="../embeddings/oleObject17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28.w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5.wmf"/><Relationship Id="rId12" Type="http://schemas.openxmlformats.org/officeDocument/2006/relationships/oleObject" Target="../embeddings/oleObject23.bin"/><Relationship Id="rId1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5.bin"/><Relationship Id="rId1" Type="http://schemas.openxmlformats.org/officeDocument/2006/relationships/tags" Target="../tags/tag10.x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7.wmf"/><Relationship Id="rId5" Type="http://schemas.openxmlformats.org/officeDocument/2006/relationships/image" Target="../media/image24.wmf"/><Relationship Id="rId15" Type="http://schemas.openxmlformats.org/officeDocument/2006/relationships/image" Target="../media/image29.wmf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6.wmf"/><Relationship Id="rId14" Type="http://schemas.openxmlformats.org/officeDocument/2006/relationships/oleObject" Target="../embeddings/oleObject2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5" y="171352"/>
            <a:ext cx="9996620" cy="1380901"/>
          </a:xfrm>
        </p:spPr>
        <p:txBody>
          <a:bodyPr>
            <a:normAutofit/>
          </a:bodyPr>
          <a:lstStyle/>
          <a:p>
            <a:pPr algn="ctr"/>
            <a:r>
              <a:rPr lang="en-US" sz="40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5" y="1956820"/>
            <a:ext cx="9912615" cy="5098877"/>
          </a:xfrm>
        </p:spPr>
        <p:txBody>
          <a:bodyPr>
            <a:normAutofit/>
          </a:bodyPr>
          <a:lstStyle/>
          <a:p>
            <a:pPr marL="131033" indent="0" algn="ctr">
              <a:buNone/>
            </a:pPr>
            <a:r>
              <a:rPr lang="en-US" dirty="0"/>
              <a:t>Chapter 2 </a:t>
            </a:r>
            <a:r>
              <a:rPr lang="en-US" dirty="0" err="1"/>
              <a:t>Macromechanical</a:t>
            </a:r>
            <a:r>
              <a:rPr lang="en-US" dirty="0"/>
              <a:t> Analysis of a Lamina</a:t>
            </a:r>
          </a:p>
          <a:p>
            <a:pPr marL="131033" indent="0" algn="ctr">
              <a:buNone/>
            </a:pPr>
            <a:r>
              <a:rPr lang="en-US" b="1" dirty="0"/>
              <a:t>Angle Lamina Stress-Strain</a:t>
            </a:r>
          </a:p>
          <a:p>
            <a:pPr marL="131033" indent="0" algn="ctr">
              <a:buNone/>
            </a:pPr>
            <a:r>
              <a:rPr lang="en-US" b="1"/>
              <a:t>Part 5</a:t>
            </a:r>
            <a:endParaRPr lang="en-US" b="1" dirty="0"/>
          </a:p>
          <a:p>
            <a:pPr marL="131033" indent="0" algn="ctr">
              <a:buNone/>
            </a:pPr>
            <a:endParaRPr lang="en-US" dirty="0"/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Dr. </a:t>
            </a:r>
            <a:r>
              <a:rPr lang="en-US" sz="2200" dirty="0" err="1"/>
              <a:t>Autar</a:t>
            </a:r>
            <a:r>
              <a:rPr lang="en-US" sz="2200" dirty="0"/>
              <a:t> Kaw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Department of Mechanical Engineering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200" dirty="0"/>
              <a:t>University of South Florida, Tampa, FL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r>
              <a:rPr lang="en-US" sz="26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6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144438" indent="0" algn="ctr">
              <a:buNone/>
              <a:tabLst>
                <a:tab pos="797955" algn="l"/>
                <a:tab pos="1595910" algn="l"/>
                <a:tab pos="2393865" algn="l"/>
                <a:tab pos="3191820" algn="l"/>
                <a:tab pos="3989775" algn="l"/>
                <a:tab pos="4787730" algn="l"/>
                <a:tab pos="5585685" algn="l"/>
                <a:tab pos="6383640" algn="l"/>
                <a:tab pos="7181595" algn="l"/>
                <a:tab pos="7979550" algn="l"/>
                <a:tab pos="8777505" algn="l"/>
                <a:tab pos="957546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401" y="6645407"/>
            <a:ext cx="3486216" cy="7874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9" y="301626"/>
            <a:ext cx="9070975" cy="1262063"/>
          </a:xfrm>
          <a:ln/>
        </p:spPr>
        <p:txBody>
          <a:bodyPr tIns="31748"/>
          <a:lstStyle/>
          <a:p>
            <a:pPr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r>
              <a:rPr lang="en-US" sz="3600" dirty="0"/>
              <a:t>Hooke's Law for a 2D Angle Lamina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idx="1"/>
          </p:nvPr>
        </p:nvSpPr>
        <p:spPr>
          <a:xfrm>
            <a:off x="503239" y="1768476"/>
            <a:ext cx="9070975" cy="4989513"/>
          </a:xfrm>
          <a:ln/>
        </p:spPr>
        <p:txBody>
          <a:bodyPr/>
          <a:lstStyle/>
          <a:p>
            <a:pPr marL="431755" indent="-323816">
              <a:buSzPct val="45000"/>
              <a:buNone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endParaRPr lang="en-US" dirty="0"/>
          </a:p>
          <a:p>
            <a:pPr marL="431755" indent="-323816">
              <a:buSzPct val="45000"/>
              <a:buNone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endParaRPr lang="en-US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633" y="1938337"/>
            <a:ext cx="6400800" cy="496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68912" y="6675437"/>
            <a:ext cx="4365298" cy="6076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FIGURE 2.20</a:t>
            </a:r>
          </a:p>
          <a:p>
            <a:r>
              <a:rPr lang="en-US" dirty="0"/>
              <a:t>Local and global axes of an angle lamina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9" y="301626"/>
            <a:ext cx="9070975" cy="1262063"/>
          </a:xfrm>
          <a:ln/>
        </p:spPr>
        <p:txBody>
          <a:bodyPr tIns="31748"/>
          <a:lstStyle/>
          <a:p>
            <a:pPr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r>
              <a:rPr lang="en-US" sz="3600" dirty="0"/>
              <a:t>Relationship of Global and Local Stresses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idx="1"/>
          </p:nvPr>
        </p:nvSpPr>
        <p:spPr>
          <a:xfrm>
            <a:off x="442279" y="2087561"/>
            <a:ext cx="9070975" cy="4989513"/>
          </a:xfrm>
          <a:ln/>
        </p:spPr>
        <p:txBody>
          <a:bodyPr/>
          <a:lstStyle/>
          <a:p>
            <a:pPr marL="431755" indent="-323816">
              <a:buSzPct val="45000"/>
              <a:buNone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endParaRPr lang="en-US" dirty="0"/>
          </a:p>
          <a:p>
            <a:pPr marL="431755" indent="-323816">
              <a:buSzPct val="45000"/>
              <a:buNone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endParaRPr 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092430"/>
              </p:ext>
            </p:extLst>
          </p:nvPr>
        </p:nvGraphicFramePr>
        <p:xfrm>
          <a:off x="544513" y="2103438"/>
          <a:ext cx="4045051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93680" imgH="1981080" progId="Equation.3">
                  <p:embed/>
                </p:oleObj>
              </mc:Choice>
              <mc:Fallback>
                <p:oleObj name="Equation" r:id="rId4" imgW="1993680" imgH="1981080" progId="Equation.3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3" y="2103438"/>
                        <a:ext cx="4045051" cy="403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5268913" y="4084636"/>
            <a:ext cx="609600" cy="228600"/>
          </a:xfrm>
          <a:prstGeom prst="rightArrow">
            <a:avLst>
              <a:gd name="adj1" fmla="val 50000"/>
              <a:gd name="adj2" fmla="val 87500"/>
            </a:avLst>
          </a:prstGeom>
          <a:solidFill>
            <a:srgbClr val="33333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30" tIns="45716" rIns="91430" bIns="45716" anchor="ctr"/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8388480"/>
              </p:ext>
            </p:extLst>
          </p:nvPr>
        </p:nvGraphicFramePr>
        <p:xfrm>
          <a:off x="6673850" y="2103439"/>
          <a:ext cx="2370138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68200" imgH="1981080" progId="Equation.3">
                  <p:embed/>
                </p:oleObj>
              </mc:Choice>
              <mc:Fallback>
                <p:oleObj name="Equation" r:id="rId6" imgW="1168200" imgH="1981080" progId="Equation.3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3850" y="2103439"/>
                        <a:ext cx="2370138" cy="403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A1A26-8399-58B3-EDB1-F22ADCF87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>
            <a:extLst>
              <a:ext uri="{FF2B5EF4-FFF2-40B4-BE49-F238E27FC236}">
                <a16:creationId xmlns:a16="http://schemas.microsoft.com/office/drawing/2014/main" id="{C7CB0688-A8B5-D0E2-AE33-05E2519E0F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9" y="301626"/>
            <a:ext cx="9070975" cy="1262063"/>
          </a:xfrm>
          <a:ln/>
        </p:spPr>
        <p:txBody>
          <a:bodyPr tIns="31748"/>
          <a:lstStyle/>
          <a:p>
            <a:pPr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r>
              <a:rPr lang="en-US" sz="3600" dirty="0"/>
              <a:t>Relationship of  Global and Local Strains</a:t>
            </a: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FDBB6B0E-8F1F-617A-642B-2D27CA9C4F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239" y="1768476"/>
            <a:ext cx="9070975" cy="4989513"/>
          </a:xfrm>
          <a:ln/>
        </p:spPr>
        <p:txBody>
          <a:bodyPr/>
          <a:lstStyle/>
          <a:p>
            <a:pPr marL="431755" indent="-323816">
              <a:buSzPct val="45000"/>
              <a:buNone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endParaRPr lang="en-US" dirty="0"/>
          </a:p>
          <a:p>
            <a:pPr marL="431755" indent="-323816">
              <a:buSzPct val="45000"/>
              <a:buNone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7A3CBA-332D-DFBC-9991-3C1B0A918D90}"/>
                  </a:ext>
                </a:extLst>
              </p:cNvPr>
              <p:cNvSpPr txBox="1"/>
              <p:nvPr/>
            </p:nvSpPr>
            <p:spPr>
              <a:xfrm>
                <a:off x="392112" y="1961082"/>
                <a:ext cx="8839200" cy="13687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m:rPr>
                                        <m:brk m:alnAt="7"/>
                                      </m:r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𝑠𝑐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𝑠𝑐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𝑠𝑐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𝑠𝑐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  <m:r>
                        <m:rPr>
                          <m:nor/>
                        </m:rPr>
                        <a:rPr lang="en-US" sz="2800" dirty="0"/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𝑥𝑦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7A3CBA-332D-DFBC-9991-3C1B0A918D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12" y="1961082"/>
                <a:ext cx="8839200" cy="1368708"/>
              </a:xfrm>
              <a:prstGeom prst="rect">
                <a:avLst/>
              </a:prstGeom>
              <a:blipFill>
                <a:blip r:embed="rId4"/>
                <a:stretch>
                  <a:fillRect t="-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9D76BAB5-B9B8-83EF-E95D-6F85448520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2149"/>
          <a:stretch/>
        </p:blipFill>
        <p:spPr>
          <a:xfrm>
            <a:off x="2678112" y="3339193"/>
            <a:ext cx="3733800" cy="17813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FD95DD-031E-D49E-E0E2-F79F220B3C37}"/>
                  </a:ext>
                </a:extLst>
              </p:cNvPr>
              <p:cNvSpPr txBox="1"/>
              <p:nvPr/>
            </p:nvSpPr>
            <p:spPr>
              <a:xfrm>
                <a:off x="535132" y="5395789"/>
                <a:ext cx="8238979" cy="15312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/2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m:rPr>
                                        <m:brk m:alnAt="7"/>
                                      </m:r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𝑠𝑐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𝑠𝑐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𝑠𝑐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𝑠𝑐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  <m:r>
                        <m:rPr>
                          <m:nor/>
                        </m:rPr>
                        <a:rPr lang="en-US" sz="2800" dirty="0"/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𝑥𝑦</m:t>
                                    </m:r>
                                  </m:sub>
                                </m:s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/2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FD95DD-031E-D49E-E0E2-F79F220B3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32" y="5395789"/>
                <a:ext cx="8238979" cy="1531253"/>
              </a:xfrm>
              <a:prstGeom prst="rect">
                <a:avLst/>
              </a:prstGeom>
              <a:blipFill>
                <a:blip r:embed="rId6"/>
                <a:stretch>
                  <a:fillRect t="-1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05129531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9" y="301626"/>
            <a:ext cx="9070975" cy="1262063"/>
          </a:xfrm>
          <a:ln/>
        </p:spPr>
        <p:txBody>
          <a:bodyPr tIns="31748"/>
          <a:lstStyle/>
          <a:p>
            <a:pPr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r>
              <a:rPr lang="en-US" sz="3600" dirty="0"/>
              <a:t>Relationship of  Global and Local Strains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idx="1"/>
          </p:nvPr>
        </p:nvSpPr>
        <p:spPr>
          <a:xfrm>
            <a:off x="503239" y="1768476"/>
            <a:ext cx="9070975" cy="4989513"/>
          </a:xfrm>
          <a:ln/>
        </p:spPr>
        <p:txBody>
          <a:bodyPr/>
          <a:lstStyle/>
          <a:p>
            <a:pPr marL="431755" indent="-323816">
              <a:buSzPct val="45000"/>
              <a:buNone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endParaRPr lang="en-US" dirty="0"/>
          </a:p>
          <a:p>
            <a:pPr marL="431755" indent="-323816">
              <a:buSzPct val="45000"/>
              <a:buNone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390984"/>
              </p:ext>
            </p:extLst>
          </p:nvPr>
        </p:nvGraphicFramePr>
        <p:xfrm>
          <a:off x="184151" y="2038351"/>
          <a:ext cx="4767263" cy="416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49360" imgH="2044440" progId="Equation.3">
                  <p:embed/>
                </p:oleObj>
              </mc:Choice>
              <mc:Fallback>
                <p:oleObj name="Equation" r:id="rId4" imgW="2349360" imgH="2044440" progId="Equation.3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51" y="2038351"/>
                        <a:ext cx="4767263" cy="416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5268913" y="4084636"/>
            <a:ext cx="609600" cy="228600"/>
          </a:xfrm>
          <a:prstGeom prst="rightArrow">
            <a:avLst>
              <a:gd name="adj1" fmla="val 50000"/>
              <a:gd name="adj2" fmla="val 87500"/>
            </a:avLst>
          </a:prstGeom>
          <a:solidFill>
            <a:srgbClr val="33333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30" tIns="45716" rIns="91430" bIns="45716" anchor="ctr"/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8887897"/>
              </p:ext>
            </p:extLst>
          </p:nvPr>
        </p:nvGraphicFramePr>
        <p:xfrm>
          <a:off x="6313488" y="2284413"/>
          <a:ext cx="3092450" cy="367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3880" imgH="1803240" progId="Equation.3">
                  <p:embed/>
                </p:oleObj>
              </mc:Choice>
              <mc:Fallback>
                <p:oleObj name="Equation" r:id="rId6" imgW="1523880" imgH="1803240" progId="Equation.3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3488" y="2284413"/>
                        <a:ext cx="3092450" cy="3676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993"/>
            <a:ext cx="10080625" cy="1379064"/>
          </a:xfrm>
        </p:spPr>
        <p:txBody>
          <a:bodyPr>
            <a:normAutofit/>
          </a:bodyPr>
          <a:lstStyle/>
          <a:p>
            <a:r>
              <a:rPr lang="en-US" sz="3600" dirty="0"/>
              <a:t>Expanding Global Strain-Local Strain Relationship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9563147"/>
              </p:ext>
            </p:extLst>
          </p:nvPr>
        </p:nvGraphicFramePr>
        <p:xfrm>
          <a:off x="239713" y="1722438"/>
          <a:ext cx="5029200" cy="1630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55800" imgH="888840" progId="Equation.3">
                  <p:embed/>
                </p:oleObj>
              </mc:Choice>
              <mc:Fallback>
                <p:oleObj name="Equation" r:id="rId4" imgW="2755800" imgH="888840" progId="Equation.3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13" y="1722438"/>
                        <a:ext cx="5029200" cy="163053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6853577"/>
              </p:ext>
            </p:extLst>
          </p:nvPr>
        </p:nvGraphicFramePr>
        <p:xfrm>
          <a:off x="315913" y="3475037"/>
          <a:ext cx="4953000" cy="1691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16120" imgH="888840" progId="Equation.3">
                  <p:embed/>
                </p:oleObj>
              </mc:Choice>
              <mc:Fallback>
                <p:oleObj name="Equation" r:id="rId6" imgW="2616120" imgH="888840" progId="Equation.3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913" y="3475037"/>
                        <a:ext cx="4953000" cy="16918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65851"/>
              </p:ext>
            </p:extLst>
          </p:nvPr>
        </p:nvGraphicFramePr>
        <p:xfrm>
          <a:off x="1230312" y="5456238"/>
          <a:ext cx="3195638" cy="166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14320" imgH="888840" progId="Equation.3">
                  <p:embed/>
                </p:oleObj>
              </mc:Choice>
              <mc:Fallback>
                <p:oleObj name="Equation" r:id="rId8" imgW="1714320" imgH="888840" progId="Equation.3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0312" y="5456238"/>
                        <a:ext cx="3195638" cy="166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66154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9" y="301626"/>
            <a:ext cx="9070975" cy="1262063"/>
          </a:xfrm>
          <a:ln/>
        </p:spPr>
        <p:txBody>
          <a:bodyPr tIns="31748"/>
          <a:lstStyle/>
          <a:p>
            <a:pPr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r>
              <a:rPr lang="en-US" sz="3600" dirty="0"/>
              <a:t>Global Stress and Strain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idx="1"/>
          </p:nvPr>
        </p:nvSpPr>
        <p:spPr>
          <a:xfrm>
            <a:off x="503239" y="1768476"/>
            <a:ext cx="9070975" cy="4989513"/>
          </a:xfrm>
          <a:ln/>
        </p:spPr>
        <p:txBody>
          <a:bodyPr/>
          <a:lstStyle/>
          <a:p>
            <a:pPr marL="431755" indent="-323816">
              <a:buSzPct val="45000"/>
              <a:buNone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endParaRPr lang="en-US" dirty="0"/>
          </a:p>
          <a:p>
            <a:pPr marL="431755" indent="-323816">
              <a:buSzPct val="45000"/>
              <a:buNone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1884325"/>
              </p:ext>
            </p:extLst>
          </p:nvPr>
        </p:nvGraphicFramePr>
        <p:xfrm>
          <a:off x="6259513" y="1929606"/>
          <a:ext cx="3502025" cy="166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79560" imgH="888840" progId="Equation.3">
                  <p:embed/>
                </p:oleObj>
              </mc:Choice>
              <mc:Fallback>
                <p:oleObj name="Equation" r:id="rId4" imgW="1879560" imgH="888840" progId="Equation.3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9513" y="1929606"/>
                        <a:ext cx="3502025" cy="166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035409"/>
              </p:ext>
            </p:extLst>
          </p:nvPr>
        </p:nvGraphicFramePr>
        <p:xfrm>
          <a:off x="1001713" y="2027238"/>
          <a:ext cx="3195638" cy="166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14320" imgH="888840" progId="Equation.3">
                  <p:embed/>
                </p:oleObj>
              </mc:Choice>
              <mc:Fallback>
                <p:oleObj name="Equation" r:id="rId6" imgW="1714320" imgH="888840" progId="Equation.3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1713" y="2027238"/>
                        <a:ext cx="3195638" cy="166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6097043"/>
              </p:ext>
            </p:extLst>
          </p:nvPr>
        </p:nvGraphicFramePr>
        <p:xfrm>
          <a:off x="925512" y="4928172"/>
          <a:ext cx="3954463" cy="166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20760" imgH="888840" progId="Equation.3">
                  <p:embed/>
                </p:oleObj>
              </mc:Choice>
              <mc:Fallback>
                <p:oleObj name="Equation" r:id="rId8" imgW="2120760" imgH="888840" progId="Equation.3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512" y="4928172"/>
                        <a:ext cx="3954463" cy="166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1729195"/>
              </p:ext>
            </p:extLst>
          </p:nvPr>
        </p:nvGraphicFramePr>
        <p:xfrm>
          <a:off x="6488113" y="4886797"/>
          <a:ext cx="3124200" cy="1519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879560" imgH="914400" progId="Equation.3">
                  <p:embed/>
                </p:oleObj>
              </mc:Choice>
              <mc:Fallback>
                <p:oleObj name="Equation" r:id="rId10" imgW="1879560" imgH="914400" progId="Equation.3">
                  <p:embed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8113" y="4886797"/>
                        <a:ext cx="3124200" cy="15198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-4127" y="53620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0" y="748945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0" y="1434745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0" y="2815870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1" y="3317248"/>
            <a:ext cx="1107975" cy="261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pPr defTabSz="914305" hangingPunct="1">
              <a:lnSpc>
                <a:spcPct val="100000"/>
              </a:lnSpc>
              <a:buClrTx/>
              <a:buSzTx/>
            </a:pPr>
            <a:r>
              <a:rPr lang="en-US" sz="1100" dirty="0">
                <a:latin typeface="Arial" pitchFamily="34" charset="0"/>
                <a:ea typeface="Times New Roman" pitchFamily="18" charset="0"/>
              </a:rPr>
              <a:t>	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9" name="AutoShape 7"/>
          <p:cNvSpPr>
            <a:spLocks noChangeArrowheads="1"/>
          </p:cNvSpPr>
          <p:nvPr/>
        </p:nvSpPr>
        <p:spPr bwMode="auto">
          <a:xfrm>
            <a:off x="4564945" y="2762250"/>
            <a:ext cx="1618367" cy="228600"/>
          </a:xfrm>
          <a:prstGeom prst="rightArrow">
            <a:avLst>
              <a:gd name="adj1" fmla="val 50000"/>
              <a:gd name="adj2" fmla="val 87500"/>
            </a:avLst>
          </a:prstGeom>
          <a:solidFill>
            <a:srgbClr val="33333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30" tIns="45716" rIns="91430" bIns="45716" anchor="ctr"/>
          <a:lstStyle/>
          <a:p>
            <a:endParaRPr lang="en-US"/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auto">
          <a:xfrm rot="8458045">
            <a:off x="4386171" y="4258702"/>
            <a:ext cx="1601803" cy="228600"/>
          </a:xfrm>
          <a:prstGeom prst="rightArrow">
            <a:avLst>
              <a:gd name="adj1" fmla="val 50000"/>
              <a:gd name="adj2" fmla="val 87500"/>
            </a:avLst>
          </a:prstGeom>
          <a:solidFill>
            <a:srgbClr val="33333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30" tIns="45716" rIns="91430" bIns="45716" anchor="ctr"/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5138292" y="5532437"/>
            <a:ext cx="1197420" cy="228600"/>
          </a:xfrm>
          <a:prstGeom prst="rightArrow">
            <a:avLst>
              <a:gd name="adj1" fmla="val 50000"/>
              <a:gd name="adj2" fmla="val 87500"/>
            </a:avLst>
          </a:prstGeom>
          <a:solidFill>
            <a:srgbClr val="33333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30" tIns="45716" rIns="91430" bIns="45716" anchor="ctr"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9" y="301626"/>
            <a:ext cx="9070975" cy="1262063"/>
          </a:xfrm>
          <a:ln/>
        </p:spPr>
        <p:txBody>
          <a:bodyPr tIns="31748"/>
          <a:lstStyle/>
          <a:p>
            <a:pPr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r>
              <a:rPr lang="en-US" sz="3600" dirty="0"/>
              <a:t>Transformed Compliance Matrix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idx="1"/>
          </p:nvPr>
        </p:nvSpPr>
        <p:spPr>
          <a:xfrm>
            <a:off x="503239" y="1768476"/>
            <a:ext cx="9070975" cy="4989513"/>
          </a:xfrm>
          <a:ln/>
        </p:spPr>
        <p:txBody>
          <a:bodyPr/>
          <a:lstStyle/>
          <a:p>
            <a:pPr marL="431755" indent="-323816">
              <a:buSzPct val="45000"/>
              <a:buNone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endParaRPr lang="en-US" dirty="0"/>
          </a:p>
          <a:p>
            <a:pPr marL="431755" indent="-323816">
              <a:buSzPct val="45000"/>
              <a:buNone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endParaRPr lang="en-US" dirty="0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490107"/>
              </p:ext>
            </p:extLst>
          </p:nvPr>
        </p:nvGraphicFramePr>
        <p:xfrm>
          <a:off x="5759450" y="3613150"/>
          <a:ext cx="387985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63480" imgH="241200" progId="Equation.3">
                  <p:embed/>
                </p:oleObj>
              </mc:Choice>
              <mc:Fallback>
                <p:oleObj name="Equation" r:id="rId4" imgW="2463480" imgH="241200" progId="Equation.3">
                  <p:embed/>
                  <p:pic>
                    <p:nvPicPr>
                      <p:cNvPr id="0" name="Picture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9450" y="3613150"/>
                        <a:ext cx="3879850" cy="37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53671"/>
              </p:ext>
            </p:extLst>
          </p:nvPr>
        </p:nvGraphicFramePr>
        <p:xfrm>
          <a:off x="4976814" y="4084638"/>
          <a:ext cx="4714875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79480" imgH="241200" progId="Equation.3">
                  <p:embed/>
                </p:oleObj>
              </mc:Choice>
              <mc:Fallback>
                <p:oleObj name="Equation" r:id="rId6" imgW="2679480" imgH="241200" progId="Equation.3">
                  <p:embed/>
                  <p:pic>
                    <p:nvPicPr>
                      <p:cNvPr id="0" name="Picture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6814" y="4084638"/>
                        <a:ext cx="4714875" cy="423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468240"/>
              </p:ext>
            </p:extLst>
          </p:nvPr>
        </p:nvGraphicFramePr>
        <p:xfrm>
          <a:off x="6057900" y="4618038"/>
          <a:ext cx="34163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86000" imgH="241200" progId="Equation.3">
                  <p:embed/>
                </p:oleObj>
              </mc:Choice>
              <mc:Fallback>
                <p:oleObj name="Equation" r:id="rId8" imgW="2286000" imgH="241200" progId="Equation.3">
                  <p:embed/>
                  <p:pic>
                    <p:nvPicPr>
                      <p:cNvPr id="0" name="Picture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900" y="4618038"/>
                        <a:ext cx="34163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641434"/>
              </p:ext>
            </p:extLst>
          </p:nvPr>
        </p:nvGraphicFramePr>
        <p:xfrm>
          <a:off x="4667250" y="5151439"/>
          <a:ext cx="5208588" cy="31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012920" imgH="241200" progId="Equation.3">
                  <p:embed/>
                </p:oleObj>
              </mc:Choice>
              <mc:Fallback>
                <p:oleObj name="Equation" r:id="rId10" imgW="4012920" imgH="241200" progId="Equation.3">
                  <p:embed/>
                  <p:pic>
                    <p:nvPicPr>
                      <p:cNvPr id="0" name="Picture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0" y="5151439"/>
                        <a:ext cx="5208588" cy="312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358651"/>
              </p:ext>
            </p:extLst>
          </p:nvPr>
        </p:nvGraphicFramePr>
        <p:xfrm>
          <a:off x="3440112" y="5684838"/>
          <a:ext cx="6507983" cy="380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127400" imgH="241200" progId="Equation.3">
                  <p:embed/>
                </p:oleObj>
              </mc:Choice>
              <mc:Fallback>
                <p:oleObj name="Equation" r:id="rId12" imgW="4127400" imgH="241200" progId="Equation.3">
                  <p:embed/>
                  <p:pic>
                    <p:nvPicPr>
                      <p:cNvPr id="0" name="Picture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0112" y="5684838"/>
                        <a:ext cx="6507983" cy="3809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359757"/>
              </p:ext>
            </p:extLst>
          </p:nvPr>
        </p:nvGraphicFramePr>
        <p:xfrm>
          <a:off x="4233862" y="6294438"/>
          <a:ext cx="493236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124080" imgH="241200" progId="Equation.3">
                  <p:embed/>
                </p:oleObj>
              </mc:Choice>
              <mc:Fallback>
                <p:oleObj name="Equation" r:id="rId14" imgW="3124080" imgH="241200" progId="Equation.3">
                  <p:embed/>
                  <p:pic>
                    <p:nvPicPr>
                      <p:cNvPr id="0" name="Picture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3862" y="6294438"/>
                        <a:ext cx="4932363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-4127" y="53620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0" y="748945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0" y="1434745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0" y="2130071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-4128" y="2815870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1" y="3317248"/>
            <a:ext cx="1107975" cy="261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pPr defTabSz="914305" hangingPunct="1">
              <a:lnSpc>
                <a:spcPct val="100000"/>
              </a:lnSpc>
              <a:buClrTx/>
              <a:buSzTx/>
            </a:pPr>
            <a:r>
              <a:rPr lang="en-US" sz="1100" dirty="0">
                <a:latin typeface="Arial" pitchFamily="34" charset="0"/>
                <a:ea typeface="Times New Roman" pitchFamily="18" charset="0"/>
              </a:rPr>
              <a:t>	</a:t>
            </a:r>
            <a:endParaRPr lang="en-US" dirty="0">
              <a:latin typeface="Arial" pitchFamily="34" charset="0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780206"/>
              </p:ext>
            </p:extLst>
          </p:nvPr>
        </p:nvGraphicFramePr>
        <p:xfrm>
          <a:off x="544513" y="2296223"/>
          <a:ext cx="3124200" cy="151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879560" imgH="914400" progId="Equation.3">
                  <p:embed/>
                </p:oleObj>
              </mc:Choice>
              <mc:Fallback>
                <p:oleObj name="Equation" r:id="rId16" imgW="1879560" imgH="914400" progId="Equation.3">
                  <p:embed/>
                  <p:pic>
                    <p:nvPicPr>
                      <p:cNvPr id="0" name="Picture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3" y="2296223"/>
                        <a:ext cx="3124200" cy="1519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7927625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9" y="301626"/>
            <a:ext cx="9070975" cy="1262063"/>
          </a:xfrm>
          <a:ln/>
        </p:spPr>
        <p:txBody>
          <a:bodyPr tIns="31748"/>
          <a:lstStyle/>
          <a:p>
            <a:pPr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</a:pPr>
            <a:r>
              <a:rPr lang="en-US" sz="3600" dirty="0"/>
              <a:t>Transformed Reduced Stiffness Matrix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4979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4732534"/>
              </p:ext>
            </p:extLst>
          </p:nvPr>
        </p:nvGraphicFramePr>
        <p:xfrm>
          <a:off x="271464" y="1770063"/>
          <a:ext cx="3248025" cy="165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79560" imgH="965160" progId="Equation.3">
                  <p:embed/>
                </p:oleObj>
              </mc:Choice>
              <mc:Fallback>
                <p:oleObj name="Equation" r:id="rId4" imgW="1879560" imgH="965160" progId="Equation.3">
                  <p:embed/>
                  <p:pic>
                    <p:nvPicPr>
                      <p:cNvPr id="0" name="Picture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4" y="1770063"/>
                        <a:ext cx="3248025" cy="1658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964458"/>
              </p:ext>
            </p:extLst>
          </p:nvPr>
        </p:nvGraphicFramePr>
        <p:xfrm>
          <a:off x="5167313" y="3856038"/>
          <a:ext cx="3495675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50880" imgH="253800" progId="Equation.3">
                  <p:embed/>
                </p:oleObj>
              </mc:Choice>
              <mc:Fallback>
                <p:oleObj name="Equation" r:id="rId6" imgW="2450880" imgH="253800" progId="Equation.3">
                  <p:embed/>
                  <p:pic>
                    <p:nvPicPr>
                      <p:cNvPr id="0" name="Picture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7313" y="3856038"/>
                        <a:ext cx="3495675" cy="366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7370381"/>
              </p:ext>
            </p:extLst>
          </p:nvPr>
        </p:nvGraphicFramePr>
        <p:xfrm>
          <a:off x="5116513" y="4295775"/>
          <a:ext cx="4033837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03160" imgH="253800" progId="Equation.3">
                  <p:embed/>
                </p:oleObj>
              </mc:Choice>
              <mc:Fallback>
                <p:oleObj name="Equation" r:id="rId8" imgW="2603160" imgH="253800" progId="Equation.3">
                  <p:embed/>
                  <p:pic>
                    <p:nvPicPr>
                      <p:cNvPr id="0" name="Picture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6513" y="4295775"/>
                        <a:ext cx="4033837" cy="398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462885"/>
              </p:ext>
            </p:extLst>
          </p:nvPr>
        </p:nvGraphicFramePr>
        <p:xfrm>
          <a:off x="4953000" y="5284788"/>
          <a:ext cx="39084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514600" imgH="253800" progId="Equation.3">
                  <p:embed/>
                </p:oleObj>
              </mc:Choice>
              <mc:Fallback>
                <p:oleObj name="Equation" r:id="rId10" imgW="2514600" imgH="253800" progId="Equation.3">
                  <p:embed/>
                  <p:pic>
                    <p:nvPicPr>
                      <p:cNvPr id="0" name="Picture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5284788"/>
                        <a:ext cx="39084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1066050"/>
              </p:ext>
            </p:extLst>
          </p:nvPr>
        </p:nvGraphicFramePr>
        <p:xfrm>
          <a:off x="4302125" y="4779963"/>
          <a:ext cx="50546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162240" imgH="253800" progId="Equation.3">
                  <p:embed/>
                </p:oleObj>
              </mc:Choice>
              <mc:Fallback>
                <p:oleObj name="Equation" r:id="rId12" imgW="3162240" imgH="253800" progId="Equation.3">
                  <p:embed/>
                  <p:pic>
                    <p:nvPicPr>
                      <p:cNvPr id="0" name="Picture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25" y="4779963"/>
                        <a:ext cx="505460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747008"/>
              </p:ext>
            </p:extLst>
          </p:nvPr>
        </p:nvGraphicFramePr>
        <p:xfrm>
          <a:off x="4151314" y="5761038"/>
          <a:ext cx="50450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149280" imgH="253800" progId="Equation.3">
                  <p:embed/>
                </p:oleObj>
              </mc:Choice>
              <mc:Fallback>
                <p:oleObj name="Equation" r:id="rId14" imgW="3149280" imgH="253800" progId="Equation.3">
                  <p:embed/>
                  <p:pic>
                    <p:nvPicPr>
                      <p:cNvPr id="0" name="Picture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314" y="5761038"/>
                        <a:ext cx="504507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5675637"/>
              </p:ext>
            </p:extLst>
          </p:nvPr>
        </p:nvGraphicFramePr>
        <p:xfrm>
          <a:off x="4343400" y="6218238"/>
          <a:ext cx="4997450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124080" imgH="253800" progId="Equation.3">
                  <p:embed/>
                </p:oleObj>
              </mc:Choice>
              <mc:Fallback>
                <p:oleObj name="Equation" r:id="rId16" imgW="3124080" imgH="253800" progId="Equation.3">
                  <p:embed/>
                  <p:pic>
                    <p:nvPicPr>
                      <p:cNvPr id="0" name="Picture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6218238"/>
                        <a:ext cx="4997450" cy="401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53620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767995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1482370"/>
            <a:ext cx="184710" cy="34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1" y="3402974"/>
            <a:ext cx="1107975" cy="261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pPr defTabSz="914305" hangingPunct="1">
              <a:lnSpc>
                <a:spcPct val="100000"/>
              </a:lnSpc>
              <a:buClrTx/>
              <a:buSzTx/>
            </a:pPr>
            <a:r>
              <a:rPr lang="en-US" sz="1100" dirty="0">
                <a:latin typeface="Arial" pitchFamily="34" charset="0"/>
                <a:ea typeface="Times New Roman" pitchFamily="18" charset="0"/>
              </a:rPr>
              <a:t>	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0" y="3671878"/>
            <a:ext cx="210294" cy="200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6" rIns="91430" bIns="45716" numCol="1" anchor="ctr" anchorCtr="0" compatLnSpc="1">
            <a:prstTxWarp prst="textNoShape">
              <a:avLst/>
            </a:prstTxWarp>
            <a:spAutoFit/>
          </a:bodyPr>
          <a:lstStyle/>
          <a:p>
            <a:pPr defTabSz="914305" hangingPunct="1">
              <a:lnSpc>
                <a:spcPct val="100000"/>
              </a:lnSpc>
              <a:buClrTx/>
              <a:buSzTx/>
            </a:pPr>
            <a:r>
              <a:rPr lang="en-US" sz="700" dirty="0">
                <a:latin typeface="Arial" pitchFamily="34" charset="0"/>
              </a:rPr>
              <a:t> </a:t>
            </a:r>
            <a:endParaRPr lang="en-US" dirty="0">
              <a:latin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5479F-C4D6-8062-7F8D-FCF78DF35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Transformation of stresses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8FA375-1A4B-8600-FCCE-DB6380A6E2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940"/>
          <a:stretch/>
        </p:blipFill>
        <p:spPr>
          <a:xfrm>
            <a:off x="1535112" y="1798637"/>
            <a:ext cx="2381866" cy="37234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50F087-2615-3275-94D3-30AE86D06A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831"/>
          <a:stretch/>
        </p:blipFill>
        <p:spPr>
          <a:xfrm>
            <a:off x="5192711" y="2103437"/>
            <a:ext cx="3429001" cy="366135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9FD8BE1-76DB-40E6-974F-91867B73D7DE}"/>
                  </a:ext>
                </a:extLst>
              </p:cNvPr>
              <p:cNvSpPr txBox="1"/>
              <p:nvPr/>
            </p:nvSpPr>
            <p:spPr>
              <a:xfrm>
                <a:off x="2906712" y="5963884"/>
                <a:ext cx="5081154" cy="6331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+2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l-G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𝑥𝑦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𝑠𝑖𝑛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⁡(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:r>
                  <a:rPr lang="en-US" dirty="0"/>
                  <a:t> 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9FD8BE1-76DB-40E6-974F-91867B73D7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6712" y="5963884"/>
                <a:ext cx="5081154" cy="63312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C9B0BE0-472C-CFF6-69C0-EBDDFACF8BFF}"/>
                  </a:ext>
                </a:extLst>
              </p:cNvPr>
              <p:cNvSpPr txBox="1"/>
              <p:nvPr/>
            </p:nvSpPr>
            <p:spPr>
              <a:xfrm>
                <a:off x="2525712" y="6407767"/>
                <a:ext cx="7050882" cy="3754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l-G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𝑥𝑦</m:t>
                                      </m:r>
                                    </m:sub>
                                  </m:s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func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C9B0BE0-472C-CFF6-69C0-EBDDFACF8B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5712" y="6407767"/>
                <a:ext cx="7050882" cy="375487"/>
              </a:xfrm>
              <a:prstGeom prst="rect">
                <a:avLst/>
              </a:prstGeom>
              <a:blipFill>
                <a:blip r:embed="rId5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9829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D7910-781A-CAD3-6997-C9D3243E0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Stress Transformation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89E887-DBEF-4743-2774-F57ADE9D9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292" y="1578780"/>
            <a:ext cx="8481868" cy="58995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0B0CEF-F609-8CE8-5AE2-EBA718B767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2940"/>
          <a:stretch/>
        </p:blipFill>
        <p:spPr>
          <a:xfrm>
            <a:off x="347194" y="1743769"/>
            <a:ext cx="1563904" cy="24447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68BC55-3BE2-E283-25F1-5B3676B897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831"/>
          <a:stretch/>
        </p:blipFill>
        <p:spPr>
          <a:xfrm>
            <a:off x="246402" y="4694237"/>
            <a:ext cx="1898310" cy="202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18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1055c194-183f-4f8b-977c-26a90ada9a86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662</TotalTime>
  <Words>141</Words>
  <Application>Microsoft Office PowerPoint</Application>
  <PresentationFormat>Custom</PresentationFormat>
  <Paragraphs>43</Paragraphs>
  <Slides>12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Cambria Math</vt:lpstr>
      <vt:lpstr>Corbel</vt:lpstr>
      <vt:lpstr>Times New Roman</vt:lpstr>
      <vt:lpstr>Trebuchet MS</vt:lpstr>
      <vt:lpstr>Wingdings</vt:lpstr>
      <vt:lpstr>Wingdings 2</vt:lpstr>
      <vt:lpstr>Wingdings 3</vt:lpstr>
      <vt:lpstr>Module</vt:lpstr>
      <vt:lpstr>Equation</vt:lpstr>
      <vt:lpstr>EML 4230 Introduction to Composite Materials</vt:lpstr>
      <vt:lpstr>Hooke's Law for a 2D Angle Lamina</vt:lpstr>
      <vt:lpstr>Relationship of Global and Local Stresses</vt:lpstr>
      <vt:lpstr>Relationship of  Global and Local Strains</vt:lpstr>
      <vt:lpstr>Relationship of  Global and Local Strains</vt:lpstr>
      <vt:lpstr>Expanding Global Strain-Local Strain Relationship</vt:lpstr>
      <vt:lpstr>Global Stress and Strain</vt:lpstr>
      <vt:lpstr>Transformed Compliance Matrix</vt:lpstr>
      <vt:lpstr>Transformed Reduced Stiffness Matrix</vt:lpstr>
      <vt:lpstr>Transformation of stresses</vt:lpstr>
      <vt:lpstr>Stress Transformation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  Chapter 2 Macromechanical Analysis of a Lamina (Part 1)</dc:title>
  <dc:creator>Amanda Maio</dc:creator>
  <cp:lastModifiedBy>Autar Kaw</cp:lastModifiedBy>
  <cp:revision>84</cp:revision>
  <cp:lastPrinted>2024-02-05T20:36:44Z</cp:lastPrinted>
  <dcterms:created xsi:type="dcterms:W3CDTF">2012-04-04T07:21:56Z</dcterms:created>
  <dcterms:modified xsi:type="dcterms:W3CDTF">2024-02-08T18:55:05Z</dcterms:modified>
</cp:coreProperties>
</file>