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6"/>
  </p:notesMasterIdLst>
  <p:sldIdLst>
    <p:sldId id="303" r:id="rId2"/>
    <p:sldId id="279" r:id="rId3"/>
    <p:sldId id="297" r:id="rId4"/>
    <p:sldId id="296" r:id="rId5"/>
    <p:sldId id="302" r:id="rId6"/>
    <p:sldId id="298" r:id="rId7"/>
    <p:sldId id="299" r:id="rId8"/>
    <p:sldId id="300" r:id="rId9"/>
    <p:sldId id="286" r:id="rId10"/>
    <p:sldId id="287" r:id="rId11"/>
    <p:sldId id="288" r:id="rId12"/>
    <p:sldId id="289" r:id="rId13"/>
    <p:sldId id="290" r:id="rId14"/>
    <p:sldId id="301" r:id="rId15"/>
  </p:sldIdLst>
  <p:sldSz cx="10080625" cy="7559675"/>
  <p:notesSz cx="9296400" cy="7010400"/>
  <p:custDataLst>
    <p:tags r:id="rId17"/>
  </p:custDataLst>
  <p:defaultTextStyle>
    <a:defPPr>
      <a:defRPr lang="en-GB"/>
    </a:defPPr>
    <a:lvl1pPr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873" indent="-285721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881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034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187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763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916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068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221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07" userDrawn="1">
          <p15:clr>
            <a:srgbClr val="A4A3A4"/>
          </p15:clr>
        </p15:guide>
        <p15:guide id="2" pos="258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85" d="100"/>
          <a:sy n="85" d="100"/>
        </p:scale>
        <p:origin x="858" y="10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007"/>
        <p:guide pos="25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95600" y="533400"/>
            <a:ext cx="3503613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930400" y="3329278"/>
            <a:ext cx="7435602" cy="315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032996" cy="34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261505" y="0"/>
            <a:ext cx="4032996" cy="34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6659659"/>
            <a:ext cx="4032996" cy="34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261505" y="6659659"/>
            <a:ext cx="4032996" cy="34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873" indent="-285721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881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034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187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65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60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65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60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65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60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67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67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42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77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87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22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5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2" y="1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2"/>
            <a:ext cx="8904552" cy="1844561"/>
          </a:xfrm>
        </p:spPr>
        <p:txBody>
          <a:bodyPr vert="horz" lIns="100783" tIns="0" rIns="5039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19" tIns="0" rIns="5039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83" tIns="0" rIns="100783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54" tIns="0" rIns="5039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8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7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5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3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83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54" anchor="ctr"/>
          <a:lstStyle>
            <a:lvl1pPr marL="0" indent="0">
              <a:buNone/>
              <a:defRPr sz="2500" b="1" cap="all" baseline="0"/>
            </a:lvl1pPr>
            <a:lvl2pPr marL="503920" indent="0">
              <a:buNone/>
              <a:defRPr sz="2200" b="1"/>
            </a:lvl2pPr>
            <a:lvl3pPr marL="1007838" indent="0">
              <a:buNone/>
              <a:defRPr sz="2000" b="1"/>
            </a:lvl3pPr>
            <a:lvl4pPr marL="1511758" indent="0">
              <a:buNone/>
              <a:defRPr sz="1800" b="1"/>
            </a:lvl4pPr>
            <a:lvl5pPr marL="2015677" indent="0">
              <a:buNone/>
              <a:defRPr sz="1800" b="1"/>
            </a:lvl5pPr>
            <a:lvl6pPr marL="2519597" indent="0">
              <a:buNone/>
              <a:defRPr sz="1800" b="1"/>
            </a:lvl6pPr>
            <a:lvl7pPr marL="3023515" indent="0">
              <a:buNone/>
              <a:defRPr sz="1800" b="1"/>
            </a:lvl7pPr>
            <a:lvl8pPr marL="3527435" indent="0">
              <a:buNone/>
              <a:defRPr sz="1800" b="1"/>
            </a:lvl8pPr>
            <a:lvl9pPr marL="4031354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5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54" anchor="ctr"/>
          <a:lstStyle>
            <a:lvl1pPr marL="0" indent="0">
              <a:buNone/>
              <a:defRPr sz="2500" b="1" cap="all" baseline="0"/>
            </a:lvl1pPr>
            <a:lvl2pPr marL="503920" indent="0">
              <a:buNone/>
              <a:defRPr sz="2200" b="1"/>
            </a:lvl2pPr>
            <a:lvl3pPr marL="1007838" indent="0">
              <a:buNone/>
              <a:defRPr sz="2000" b="1"/>
            </a:lvl3pPr>
            <a:lvl4pPr marL="1511758" indent="0">
              <a:buNone/>
              <a:defRPr sz="1800" b="1"/>
            </a:lvl4pPr>
            <a:lvl5pPr marL="2015677" indent="0">
              <a:buNone/>
              <a:defRPr sz="1800" b="1"/>
            </a:lvl5pPr>
            <a:lvl6pPr marL="2519597" indent="0">
              <a:buNone/>
              <a:defRPr sz="1800" b="1"/>
            </a:lvl6pPr>
            <a:lvl7pPr marL="3023515" indent="0">
              <a:buNone/>
              <a:defRPr sz="1800" b="1"/>
            </a:lvl7pPr>
            <a:lvl8pPr marL="3527435" indent="0">
              <a:buNone/>
              <a:defRPr sz="1800" b="1"/>
            </a:lvl8pPr>
            <a:lvl9pPr marL="4031354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5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27" rIns="5039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5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1" y="1907026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20" indent="0">
              <a:buNone/>
              <a:defRPr sz="1300"/>
            </a:lvl2pPr>
            <a:lvl3pPr marL="1007838" indent="0">
              <a:buNone/>
              <a:defRPr sz="1100"/>
            </a:lvl3pPr>
            <a:lvl4pPr marL="1511758" indent="0">
              <a:buNone/>
              <a:defRPr sz="1000"/>
            </a:lvl4pPr>
            <a:lvl5pPr marL="2015677" indent="0">
              <a:buNone/>
              <a:defRPr sz="1000"/>
            </a:lvl5pPr>
            <a:lvl6pPr marL="2519597" indent="0">
              <a:buNone/>
              <a:defRPr sz="1000"/>
            </a:lvl6pPr>
            <a:lvl7pPr marL="3023515" indent="0">
              <a:buNone/>
              <a:defRPr sz="1000"/>
            </a:lvl7pPr>
            <a:lvl8pPr marL="3527435" indent="0">
              <a:buNone/>
              <a:defRPr sz="1000"/>
            </a:lvl8pPr>
            <a:lvl9pPr marL="4031354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3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3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27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5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920" indent="0">
              <a:buNone/>
              <a:defRPr sz="3100"/>
            </a:lvl2pPr>
            <a:lvl3pPr marL="1007838" indent="0">
              <a:buNone/>
              <a:defRPr sz="2600"/>
            </a:lvl3pPr>
            <a:lvl4pPr marL="1511758" indent="0">
              <a:buNone/>
              <a:defRPr sz="2200"/>
            </a:lvl4pPr>
            <a:lvl5pPr marL="2015677" indent="0">
              <a:buNone/>
              <a:defRPr sz="2200"/>
            </a:lvl5pPr>
            <a:lvl6pPr marL="2519597" indent="0">
              <a:buNone/>
              <a:defRPr sz="2200"/>
            </a:lvl6pPr>
            <a:lvl7pPr marL="3023515" indent="0">
              <a:buNone/>
              <a:defRPr sz="2200"/>
            </a:lvl7pPr>
            <a:lvl8pPr marL="3527435" indent="0">
              <a:buNone/>
              <a:defRPr sz="2200"/>
            </a:lvl8pPr>
            <a:lvl9pPr marL="4031354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20" indent="0">
              <a:buNone/>
              <a:defRPr sz="1300"/>
            </a:lvl2pPr>
            <a:lvl3pPr marL="1007838" indent="0">
              <a:buNone/>
              <a:defRPr sz="1100"/>
            </a:lvl3pPr>
            <a:lvl4pPr marL="1511758" indent="0">
              <a:buNone/>
              <a:defRPr sz="1000"/>
            </a:lvl4pPr>
            <a:lvl5pPr marL="2015677" indent="0">
              <a:buNone/>
              <a:defRPr sz="1000"/>
            </a:lvl5pPr>
            <a:lvl6pPr marL="2519597" indent="0">
              <a:buNone/>
              <a:defRPr sz="1000"/>
            </a:lvl6pPr>
            <a:lvl7pPr marL="3023515" indent="0">
              <a:buNone/>
              <a:defRPr sz="1000"/>
            </a:lvl7pPr>
            <a:lvl8pPr marL="3527435" indent="0">
              <a:buNone/>
              <a:defRPr sz="1000"/>
            </a:lvl8pPr>
            <a:lvl9pPr marL="4031354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3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3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69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5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1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7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6" y="7029969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2" y="2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83" tIns="50392" rIns="50392" bIns="5039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1"/>
            <a:ext cx="9072563" cy="5098877"/>
          </a:xfrm>
          <a:prstGeom prst="rect">
            <a:avLst/>
          </a:prstGeom>
        </p:spPr>
        <p:txBody>
          <a:bodyPr vert="horz" lIns="60471" tIns="100783" rIns="100783" bIns="5039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40" tIns="50392" rIns="5039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92" tIns="50392" rIns="5039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83" tIns="50392" rIns="100783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763" indent="-352744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271" indent="-302352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44" indent="-25196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425" indent="-201568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2228" indent="-201568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952" indent="-201568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677" indent="-201568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402" indent="-201568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127" indent="-201568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4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3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10" Type="http://schemas.openxmlformats.org/officeDocument/2006/relationships/image" Target="../media/image6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tags" Target="../tags/tag4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7.wmf"/><Relationship Id="rId4" Type="http://schemas.openxmlformats.org/officeDocument/2006/relationships/image" Target="../media/image14.jpeg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3.wmf"/><Relationship Id="rId18" Type="http://schemas.openxmlformats.org/officeDocument/2006/relationships/image" Target="../media/image14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.bin"/><Relationship Id="rId1" Type="http://schemas.openxmlformats.org/officeDocument/2006/relationships/tags" Target="../tags/tag6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17.wmf"/><Relationship Id="rId4" Type="http://schemas.openxmlformats.org/officeDocument/2006/relationships/image" Target="../media/image26.jpeg"/><Relationship Id="rId9" Type="http://schemas.openxmlformats.org/officeDocument/2006/relationships/oleObject" Target="../embeddings/oleObject2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3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.jpeg"/><Relationship Id="rId1" Type="http://schemas.openxmlformats.org/officeDocument/2006/relationships/tags" Target="../tags/tag8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3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0"/>
            <a:ext cx="9912615" cy="5098877"/>
          </a:xfrm>
        </p:spPr>
        <p:txBody>
          <a:bodyPr>
            <a:normAutofit/>
          </a:bodyPr>
          <a:lstStyle/>
          <a:p>
            <a:pPr marL="131033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31033" indent="0" algn="ctr">
              <a:buNone/>
            </a:pPr>
            <a:r>
              <a:rPr lang="en-US" b="1" dirty="0"/>
              <a:t>Engineering Constants</a:t>
            </a:r>
          </a:p>
          <a:p>
            <a:pPr marL="131033" indent="0" algn="ctr">
              <a:buNone/>
            </a:pPr>
            <a:r>
              <a:rPr lang="en-US" b="1"/>
              <a:t>Part 6</a:t>
            </a:r>
            <a:endParaRPr lang="en-US" b="1" dirty="0"/>
          </a:p>
          <a:p>
            <a:pPr marL="131033" indent="0" algn="ctr">
              <a:buNone/>
            </a:pPr>
            <a:endParaRPr lang="en-US" dirty="0"/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Department of Mechanical Engineering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7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Pure Axial Load in Direction x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742690"/>
              </p:ext>
            </p:extLst>
          </p:nvPr>
        </p:nvGraphicFramePr>
        <p:xfrm>
          <a:off x="620712" y="1714500"/>
          <a:ext cx="25447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700" imgH="241300" progId="Equation.3">
                  <p:embed/>
                </p:oleObj>
              </mc:Choice>
              <mc:Fallback>
                <p:oleObj name="Equation" r:id="rId4" imgW="1282700" imgH="241300" progId="Equation.3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2" y="1714500"/>
                        <a:ext cx="254476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2147" r="7594" b="20786"/>
          <a:stretch/>
        </p:blipFill>
        <p:spPr>
          <a:xfrm>
            <a:off x="239712" y="2941638"/>
            <a:ext cx="3759264" cy="2505457"/>
          </a:xfrm>
        </p:spPr>
      </p:pic>
      <p:graphicFrame>
        <p:nvGraphicFramePr>
          <p:cNvPr id="18" name="Object 8"/>
          <p:cNvGraphicFramePr>
            <a:graphicFrameLocks noChangeAspect="1"/>
          </p:cNvGraphicFramePr>
          <p:nvPr/>
        </p:nvGraphicFramePr>
        <p:xfrm>
          <a:off x="5186364" y="3217863"/>
          <a:ext cx="3971925" cy="210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27200" imgH="914400" progId="Equation.3">
                  <p:embed/>
                </p:oleObj>
              </mc:Choice>
              <mc:Fallback>
                <p:oleObj name="Equation" r:id="rId7" imgW="1727200" imgH="914400" progId="Equation.3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6364" y="3217863"/>
                        <a:ext cx="3971925" cy="210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V="1">
            <a:off x="8469313" y="4160838"/>
            <a:ext cx="381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8469313" y="4846637"/>
            <a:ext cx="381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9"/>
          <p:cNvGraphicFramePr>
            <a:graphicFrameLocks noChangeAspect="1"/>
          </p:cNvGraphicFramePr>
          <p:nvPr/>
        </p:nvGraphicFramePr>
        <p:xfrm>
          <a:off x="8774112" y="4618037"/>
          <a:ext cx="16226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5" imgH="177415" progId="Equation.3">
                  <p:embed/>
                </p:oleObj>
              </mc:Choice>
              <mc:Fallback>
                <p:oleObj name="Equation" r:id="rId9" imgW="126725" imgH="177415" progId="Equation.3">
                  <p:embed/>
                  <p:pic>
                    <p:nvPicPr>
                      <p:cNvPr id="0" name="Picture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4112" y="4618037"/>
                        <a:ext cx="16226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1"/>
          <p:cNvGraphicFramePr>
            <a:graphicFrameLocks noChangeAspect="1"/>
          </p:cNvGraphicFramePr>
          <p:nvPr/>
        </p:nvGraphicFramePr>
        <p:xfrm>
          <a:off x="8774113" y="3932237"/>
          <a:ext cx="1619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6725" imgH="177415" progId="Equation.3">
                  <p:embed/>
                </p:oleObj>
              </mc:Choice>
              <mc:Fallback>
                <p:oleObj name="Equation" r:id="rId11" imgW="126725" imgH="177415" progId="Equation.3">
                  <p:embed/>
                  <p:pic>
                    <p:nvPicPr>
                      <p:cNvPr id="0" name="Picture 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4113" y="3932237"/>
                        <a:ext cx="1619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58" name="Rectangle 230"/>
          <p:cNvSpPr>
            <a:spLocks noChangeArrowheads="1"/>
          </p:cNvSpPr>
          <p:nvPr/>
        </p:nvSpPr>
        <p:spPr bwMode="auto">
          <a:xfrm>
            <a:off x="1990725" y="5133975"/>
            <a:ext cx="458787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(a)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8312" y="5962600"/>
            <a:ext cx="4390946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2.23</a:t>
            </a:r>
          </a:p>
          <a:p>
            <a:r>
              <a:rPr lang="en-US" dirty="0"/>
              <a:t>Application of stresses to find</a:t>
            </a:r>
          </a:p>
          <a:p>
            <a:r>
              <a:rPr lang="en-US" dirty="0"/>
              <a:t>engineering constants of an angle lamina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253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+mn-lt"/>
              </a:rPr>
              <a:t>Engineering Constants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652689"/>
              </p:ext>
            </p:extLst>
          </p:nvPr>
        </p:nvGraphicFramePr>
        <p:xfrm>
          <a:off x="7488239" y="1951038"/>
          <a:ext cx="14573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400" imgH="228600" progId="Equation.3">
                  <p:embed/>
                </p:oleObj>
              </mc:Choice>
              <mc:Fallback>
                <p:oleObj name="Equation" r:id="rId4" imgW="660400" imgH="228600" progId="Equation.3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239" y="1951038"/>
                        <a:ext cx="145732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445131"/>
              </p:ext>
            </p:extLst>
          </p:nvPr>
        </p:nvGraphicFramePr>
        <p:xfrm>
          <a:off x="538164" y="3017838"/>
          <a:ext cx="17811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836" imgH="431613" progId="Equation.3">
                  <p:embed/>
                </p:oleObj>
              </mc:Choice>
              <mc:Fallback>
                <p:oleObj name="Equation" r:id="rId6" imgW="837836" imgH="431613" progId="Equation.3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4" y="3017838"/>
                        <a:ext cx="178117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579052"/>
              </p:ext>
            </p:extLst>
          </p:nvPr>
        </p:nvGraphicFramePr>
        <p:xfrm>
          <a:off x="3382964" y="2865438"/>
          <a:ext cx="2419349" cy="1035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54100" imgH="444500" progId="Equation.3">
                  <p:embed/>
                </p:oleObj>
              </mc:Choice>
              <mc:Fallback>
                <p:oleObj name="Equation" r:id="rId8" imgW="1054100" imgH="444500" progId="Equation.3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4" y="2865438"/>
                        <a:ext cx="2419349" cy="10355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7027171"/>
              </p:ext>
            </p:extLst>
          </p:nvPr>
        </p:nvGraphicFramePr>
        <p:xfrm>
          <a:off x="696913" y="1951037"/>
          <a:ext cx="13557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09336" imgH="215806" progId="Equation.3">
                  <p:embed/>
                </p:oleObj>
              </mc:Choice>
              <mc:Fallback>
                <p:oleObj name="Equation" r:id="rId10" imgW="609336" imgH="215806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1951037"/>
                        <a:ext cx="1355725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79639"/>
              </p:ext>
            </p:extLst>
          </p:nvPr>
        </p:nvGraphicFramePr>
        <p:xfrm>
          <a:off x="6934200" y="3017838"/>
          <a:ext cx="2732088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47800" imgH="457200" progId="Equation.3">
                  <p:embed/>
                </p:oleObj>
              </mc:Choice>
              <mc:Fallback>
                <p:oleObj name="Equation" r:id="rId12" imgW="1447800" imgH="45720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3017838"/>
                        <a:ext cx="2732088" cy="852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6" name="Object 34"/>
          <p:cNvGraphicFramePr>
            <a:graphicFrameLocks noChangeAspect="1"/>
          </p:cNvGraphicFramePr>
          <p:nvPr/>
        </p:nvGraphicFramePr>
        <p:xfrm>
          <a:off x="3752850" y="1874838"/>
          <a:ext cx="13874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22030" imgH="215806" progId="Equation.3">
                  <p:embed/>
                </p:oleObj>
              </mc:Choice>
              <mc:Fallback>
                <p:oleObj name="Equation" r:id="rId14" imgW="622030" imgH="215806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2850" y="1874838"/>
                        <a:ext cx="1387475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2147" r="7594" b="20786"/>
          <a:stretch/>
        </p:blipFill>
        <p:spPr>
          <a:xfrm>
            <a:off x="3135312" y="4770438"/>
            <a:ext cx="3759264" cy="250545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542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Pure Axial Load in Direction y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r="13876" b="13916"/>
          <a:stretch/>
        </p:blipFill>
        <p:spPr>
          <a:xfrm>
            <a:off x="468312" y="2408238"/>
            <a:ext cx="2578608" cy="3717655"/>
          </a:xfrm>
          <a:prstGeom prst="rect">
            <a:avLst/>
          </a:prstGeom>
        </p:spPr>
      </p:pic>
      <p:graphicFrame>
        <p:nvGraphicFramePr>
          <p:cNvPr id="583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655941"/>
              </p:ext>
            </p:extLst>
          </p:nvPr>
        </p:nvGraphicFramePr>
        <p:xfrm>
          <a:off x="4738689" y="3289300"/>
          <a:ext cx="4111625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914400" progId="Equation.3">
                  <p:embed/>
                </p:oleObj>
              </mc:Choice>
              <mc:Fallback>
                <p:oleObj name="Equation" r:id="rId5" imgW="1790700" imgH="9144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689" y="3289300"/>
                        <a:ext cx="4111625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V="1">
            <a:off x="8240713" y="3627438"/>
            <a:ext cx="381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240713" y="4922837"/>
            <a:ext cx="381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8545512" y="4694238"/>
          <a:ext cx="16226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6725" imgH="177415" progId="Equation.3">
                  <p:embed/>
                </p:oleObj>
              </mc:Choice>
              <mc:Fallback>
                <p:oleObj name="Equation" r:id="rId7" imgW="126725" imgH="177415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5512" y="4694238"/>
                        <a:ext cx="16226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8545513" y="3398837"/>
          <a:ext cx="1619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5" imgH="177415" progId="Equation.3">
                  <p:embed/>
                </p:oleObj>
              </mc:Choice>
              <mc:Fallback>
                <p:oleObj name="Equation" r:id="rId9" imgW="126725" imgH="177415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5513" y="3398837"/>
                        <a:ext cx="1619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4" name="Object 16"/>
          <p:cNvGraphicFramePr>
            <a:graphicFrameLocks noChangeAspect="1"/>
          </p:cNvGraphicFramePr>
          <p:nvPr/>
        </p:nvGraphicFramePr>
        <p:xfrm>
          <a:off x="544511" y="1798637"/>
          <a:ext cx="25447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82700" imgH="241300" progId="Equation.3">
                  <p:embed/>
                </p:oleObj>
              </mc:Choice>
              <mc:Fallback>
                <p:oleObj name="Equation" r:id="rId11" imgW="1282700" imgH="2413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1" y="1798637"/>
                        <a:ext cx="254476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30"/>
          <p:cNvSpPr>
            <a:spLocks noChangeArrowheads="1"/>
          </p:cNvSpPr>
          <p:nvPr/>
        </p:nvSpPr>
        <p:spPr bwMode="auto">
          <a:xfrm>
            <a:off x="1611312" y="5895975"/>
            <a:ext cx="458787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(b)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912" y="6496000"/>
            <a:ext cx="4390946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2.23</a:t>
            </a:r>
          </a:p>
          <a:p>
            <a:r>
              <a:rPr lang="en-US" dirty="0"/>
              <a:t>Application of stresses to find</a:t>
            </a:r>
          </a:p>
          <a:p>
            <a:r>
              <a:rPr lang="en-US" dirty="0"/>
              <a:t>engineering constants of an angle lamina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9244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+mn-lt"/>
              </a:rPr>
              <a:t>Engineering Constants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652689"/>
              </p:ext>
            </p:extLst>
          </p:nvPr>
        </p:nvGraphicFramePr>
        <p:xfrm>
          <a:off x="7475537" y="1951038"/>
          <a:ext cx="14843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08" imgH="228501" progId="Equation.3">
                  <p:embed/>
                </p:oleObj>
              </mc:Choice>
              <mc:Fallback>
                <p:oleObj name="Equation" r:id="rId4" imgW="672808" imgH="228501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7" y="1951038"/>
                        <a:ext cx="148431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662792"/>
              </p:ext>
            </p:extLst>
          </p:nvPr>
        </p:nvGraphicFramePr>
        <p:xfrm>
          <a:off x="3573463" y="2692908"/>
          <a:ext cx="1835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225" imgH="457002" progId="Equation.3">
                  <p:embed/>
                </p:oleObj>
              </mc:Choice>
              <mc:Fallback>
                <p:oleObj name="Equation" r:id="rId6" imgW="863225" imgH="457002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3463" y="2692908"/>
                        <a:ext cx="1835150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31977"/>
              </p:ext>
            </p:extLst>
          </p:nvPr>
        </p:nvGraphicFramePr>
        <p:xfrm>
          <a:off x="258763" y="2713037"/>
          <a:ext cx="2447925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66800" imgH="457200" progId="Equation.3">
                  <p:embed/>
                </p:oleObj>
              </mc:Choice>
              <mc:Fallback>
                <p:oleObj name="Equation" r:id="rId8" imgW="1066800" imgH="4572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2713037"/>
                        <a:ext cx="2447925" cy="1065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89405"/>
              </p:ext>
            </p:extLst>
          </p:nvPr>
        </p:nvGraphicFramePr>
        <p:xfrm>
          <a:off x="696913" y="2027237"/>
          <a:ext cx="13843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22030" imgH="215806" progId="Equation.3">
                  <p:embed/>
                </p:oleObj>
              </mc:Choice>
              <mc:Fallback>
                <p:oleObj name="Equation" r:id="rId10" imgW="622030" imgH="215806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2027237"/>
                        <a:ext cx="13843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020890"/>
              </p:ext>
            </p:extLst>
          </p:nvPr>
        </p:nvGraphicFramePr>
        <p:xfrm>
          <a:off x="6875463" y="2803526"/>
          <a:ext cx="28511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11280" imgH="482400" progId="Equation.3">
                  <p:embed/>
                </p:oleObj>
              </mc:Choice>
              <mc:Fallback>
                <p:oleObj name="Equation" r:id="rId12" imgW="1511280" imgH="48240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463" y="2803526"/>
                        <a:ext cx="2851150" cy="900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6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826167"/>
              </p:ext>
            </p:extLst>
          </p:nvPr>
        </p:nvGraphicFramePr>
        <p:xfrm>
          <a:off x="3668713" y="1930908"/>
          <a:ext cx="14160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34449" imgH="215713" progId="Equation.3">
                  <p:embed/>
                </p:oleObj>
              </mc:Choice>
              <mc:Fallback>
                <p:oleObj name="Equation" r:id="rId14" imgW="634449" imgH="215713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8713" y="1930908"/>
                        <a:ext cx="141605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580723"/>
              </p:ext>
            </p:extLst>
          </p:nvPr>
        </p:nvGraphicFramePr>
        <p:xfrm>
          <a:off x="1015999" y="4084637"/>
          <a:ext cx="1282700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58800" imgH="457200" progId="Equation.3">
                  <p:embed/>
                </p:oleObj>
              </mc:Choice>
              <mc:Fallback>
                <p:oleObj name="Equation" r:id="rId16" imgW="558800" imgH="457200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5999" y="4084637"/>
                        <a:ext cx="1282700" cy="1065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r="13876" b="13916"/>
          <a:stretch/>
        </p:blipFill>
        <p:spPr>
          <a:xfrm>
            <a:off x="7173912" y="3627439"/>
            <a:ext cx="2578608" cy="37176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5421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Pure Shear Load in x-y Plane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>
          <a:xfrm>
            <a:off x="315912" y="2789238"/>
            <a:ext cx="3100930" cy="2642299"/>
          </a:xfrm>
          <a:prstGeom prst="rect">
            <a:avLst/>
          </a:prstGeom>
        </p:spPr>
      </p:pic>
      <p:graphicFrame>
        <p:nvGraphicFramePr>
          <p:cNvPr id="1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920386"/>
              </p:ext>
            </p:extLst>
          </p:nvPr>
        </p:nvGraphicFramePr>
        <p:xfrm>
          <a:off x="4730750" y="3294064"/>
          <a:ext cx="4148138" cy="210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03240" imgH="914400" progId="Equation.3">
                  <p:embed/>
                </p:oleObj>
              </mc:Choice>
              <mc:Fallback>
                <p:oleObj name="Equation" r:id="rId5" imgW="1803240" imgH="9144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0" y="3294064"/>
                        <a:ext cx="4148138" cy="210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 flipV="1">
            <a:off x="8240713" y="3627438"/>
            <a:ext cx="381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240713" y="4237037"/>
            <a:ext cx="381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9"/>
          <p:cNvGraphicFramePr>
            <a:graphicFrameLocks noChangeAspect="1"/>
          </p:cNvGraphicFramePr>
          <p:nvPr/>
        </p:nvGraphicFramePr>
        <p:xfrm>
          <a:off x="8545512" y="4008437"/>
          <a:ext cx="16226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6725" imgH="177415" progId="Equation.3">
                  <p:embed/>
                </p:oleObj>
              </mc:Choice>
              <mc:Fallback>
                <p:oleObj name="Equation" r:id="rId7" imgW="126725" imgH="177415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5512" y="4008437"/>
                        <a:ext cx="16226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8545513" y="3398837"/>
          <a:ext cx="1619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5" imgH="177415" progId="Equation.3">
                  <p:embed/>
                </p:oleObj>
              </mc:Choice>
              <mc:Fallback>
                <p:oleObj name="Equation" r:id="rId9" imgW="126725" imgH="177415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5513" y="3398837"/>
                        <a:ext cx="1619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3" name="Object 17"/>
          <p:cNvGraphicFramePr>
            <a:graphicFrameLocks noChangeAspect="1"/>
          </p:cNvGraphicFramePr>
          <p:nvPr/>
        </p:nvGraphicFramePr>
        <p:xfrm>
          <a:off x="620711" y="1951037"/>
          <a:ext cx="25447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82700" imgH="241300" progId="Equation.3">
                  <p:embed/>
                </p:oleObj>
              </mc:Choice>
              <mc:Fallback>
                <p:oleObj name="Equation" r:id="rId11" imgW="1282700" imgH="24130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1" y="1951037"/>
                        <a:ext cx="254476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30"/>
          <p:cNvSpPr>
            <a:spLocks noChangeArrowheads="1"/>
          </p:cNvSpPr>
          <p:nvPr/>
        </p:nvSpPr>
        <p:spPr bwMode="auto">
          <a:xfrm>
            <a:off x="1762125" y="5303837"/>
            <a:ext cx="458787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(c)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912" y="6267400"/>
            <a:ext cx="4390946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2.23</a:t>
            </a:r>
          </a:p>
          <a:p>
            <a:r>
              <a:rPr lang="en-US" dirty="0"/>
              <a:t>Application of stresses to find</a:t>
            </a:r>
          </a:p>
          <a:p>
            <a:r>
              <a:rPr lang="en-US" dirty="0"/>
              <a:t>engineering constants of an angle lamina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198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+mn-lt"/>
              </a:rPr>
              <a:t>Engineering Constants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011748"/>
              </p:ext>
            </p:extLst>
          </p:nvPr>
        </p:nvGraphicFramePr>
        <p:xfrm>
          <a:off x="7631113" y="1874837"/>
          <a:ext cx="15652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11200" imgH="228600" progId="Equation.3">
                  <p:embed/>
                </p:oleObj>
              </mc:Choice>
              <mc:Fallback>
                <p:oleObj name="Equation" r:id="rId4" imgW="711200" imgH="228600" progId="Equation.3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1113" y="1874837"/>
                        <a:ext cx="156527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617919"/>
              </p:ext>
            </p:extLst>
          </p:nvPr>
        </p:nvGraphicFramePr>
        <p:xfrm>
          <a:off x="7521575" y="2941637"/>
          <a:ext cx="19621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27100" imgH="469900" progId="Equation.3">
                  <p:embed/>
                </p:oleObj>
              </mc:Choice>
              <mc:Fallback>
                <p:oleObj name="Equation" r:id="rId6" imgW="927100" imgH="469900" progId="Equation.3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1575" y="2941637"/>
                        <a:ext cx="196215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33281"/>
              </p:ext>
            </p:extLst>
          </p:nvPr>
        </p:nvGraphicFramePr>
        <p:xfrm>
          <a:off x="620712" y="1874837"/>
          <a:ext cx="14430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47419" imgH="215806" progId="Equation.3">
                  <p:embed/>
                </p:oleObj>
              </mc:Choice>
              <mc:Fallback>
                <p:oleObj name="Equation" r:id="rId8" imgW="647419" imgH="215806" progId="Equation.3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2" y="1874837"/>
                        <a:ext cx="14430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977014"/>
              </p:ext>
            </p:extLst>
          </p:nvPr>
        </p:nvGraphicFramePr>
        <p:xfrm>
          <a:off x="88900" y="2917824"/>
          <a:ext cx="2754313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60160" imgH="457200" progId="Equation.3">
                  <p:embed/>
                </p:oleObj>
              </mc:Choice>
              <mc:Fallback>
                <p:oleObj name="Equation" r:id="rId10" imgW="1460160" imgH="457200" progId="Equation.3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" y="2917824"/>
                        <a:ext cx="2754313" cy="852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2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287790"/>
              </p:ext>
            </p:extLst>
          </p:nvPr>
        </p:nvGraphicFramePr>
        <p:xfrm>
          <a:off x="4278312" y="1770062"/>
          <a:ext cx="14716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60113" imgH="241195" progId="Equation.3">
                  <p:embed/>
                </p:oleObj>
              </mc:Choice>
              <mc:Fallback>
                <p:oleObj name="Equation" r:id="rId12" imgW="660113" imgH="241195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8312" y="1770062"/>
                        <a:ext cx="147161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3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273125"/>
              </p:ext>
            </p:extLst>
          </p:nvPr>
        </p:nvGraphicFramePr>
        <p:xfrm>
          <a:off x="3800475" y="2919413"/>
          <a:ext cx="280193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85720" imgH="469800" progId="Equation.3">
                  <p:embed/>
                </p:oleObj>
              </mc:Choice>
              <mc:Fallback>
                <p:oleObj name="Equation" r:id="rId14" imgW="1485720" imgH="46980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2919413"/>
                        <a:ext cx="2801938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>
          <a:xfrm>
            <a:off x="3287712" y="4694238"/>
            <a:ext cx="3100930" cy="26422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6864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Stress-Strain Relationships </a:t>
            </a:r>
            <a:r>
              <a:rPr lang="en-US"/>
              <a:t>for Angle </a:t>
            </a:r>
            <a:r>
              <a:rPr lang="en-US" dirty="0"/>
              <a:t>Lamina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546503"/>
              </p:ext>
            </p:extLst>
          </p:nvPr>
        </p:nvGraphicFramePr>
        <p:xfrm>
          <a:off x="5268913" y="2713037"/>
          <a:ext cx="4800600" cy="3865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46300" imgH="1727200" progId="Equation.3">
                  <p:embed/>
                </p:oleObj>
              </mc:Choice>
              <mc:Fallback>
                <p:oleObj name="Equation" r:id="rId4" imgW="2146300" imgH="17272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913" y="2713037"/>
                        <a:ext cx="4800600" cy="38658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822996"/>
              </p:ext>
            </p:extLst>
          </p:nvPr>
        </p:nvGraphicFramePr>
        <p:xfrm>
          <a:off x="392111" y="1951038"/>
          <a:ext cx="3973513" cy="210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7200" imgH="914400" progId="Equation.3">
                  <p:embed/>
                </p:oleObj>
              </mc:Choice>
              <mc:Fallback>
                <p:oleObj name="Equation" r:id="rId6" imgW="1727200" imgH="9144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1" y="1951038"/>
                        <a:ext cx="3973513" cy="210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1582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Engineering Constant E</a:t>
            </a:r>
            <a:r>
              <a:rPr lang="en-US" sz="3600" i="1" baseline="-25000" dirty="0"/>
              <a:t>x</a:t>
            </a:r>
            <a:r>
              <a:rPr lang="en-US" sz="3600" dirty="0"/>
              <a:t> of an Angle Lamina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06273"/>
              </p:ext>
            </p:extLst>
          </p:nvPr>
        </p:nvGraphicFramePr>
        <p:xfrm>
          <a:off x="1154112" y="2255838"/>
          <a:ext cx="101758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0700" imgH="419100" progId="Equation.3">
                  <p:embed/>
                </p:oleObj>
              </mc:Choice>
              <mc:Fallback>
                <p:oleObj name="Equation" r:id="rId4" imgW="520700" imgH="419100" progId="Equation.3">
                  <p:embed/>
                  <p:pic>
                    <p:nvPicPr>
                      <p:cNvPr id="0" name="Picture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2" y="2255838"/>
                        <a:ext cx="1017588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644753"/>
              </p:ext>
            </p:extLst>
          </p:nvPr>
        </p:nvGraphicFramePr>
        <p:xfrm>
          <a:off x="1611313" y="3398837"/>
          <a:ext cx="4343400" cy="504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800" imgH="228600" progId="Equation.3">
                  <p:embed/>
                </p:oleObj>
              </mc:Choice>
              <mc:Fallback>
                <p:oleObj name="Equation" r:id="rId6" imgW="1955800" imgH="228600" progId="Equation.3">
                  <p:embed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3398837"/>
                        <a:ext cx="4343400" cy="5048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784967"/>
              </p:ext>
            </p:extLst>
          </p:nvPr>
        </p:nvGraphicFramePr>
        <p:xfrm>
          <a:off x="1611313" y="4237037"/>
          <a:ext cx="4477159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44700" imgH="457200" progId="Equation.3">
                  <p:embed/>
                </p:oleObj>
              </mc:Choice>
              <mc:Fallback>
                <p:oleObj name="Equation" r:id="rId8" imgW="2044700" imgH="457200" progId="Equation.3">
                  <p:embed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4237037"/>
                        <a:ext cx="4477159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6691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Engineering Constant </a:t>
            </a:r>
            <a:r>
              <a:rPr lang="en-US" sz="3600" dirty="0" err="1"/>
              <a:t>E</a:t>
            </a:r>
            <a:r>
              <a:rPr lang="en-US" sz="3600" i="1" baseline="-25000" dirty="0" err="1"/>
              <a:t>y</a:t>
            </a:r>
            <a:r>
              <a:rPr lang="en-US" sz="3600" dirty="0"/>
              <a:t> of an Angle Lamina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801358"/>
              </p:ext>
            </p:extLst>
          </p:nvPr>
        </p:nvGraphicFramePr>
        <p:xfrm>
          <a:off x="696913" y="2179638"/>
          <a:ext cx="10191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5863" imgH="444307" progId="Equation.3">
                  <p:embed/>
                </p:oleObj>
              </mc:Choice>
              <mc:Fallback>
                <p:oleObj name="Equation" r:id="rId4" imgW="545863" imgH="444307" progId="Equation.3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2179638"/>
                        <a:ext cx="1019175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156373"/>
              </p:ext>
            </p:extLst>
          </p:nvPr>
        </p:nvGraphicFramePr>
        <p:xfrm>
          <a:off x="1243013" y="3246438"/>
          <a:ext cx="3860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228600" progId="Equation.3">
                  <p:embed/>
                </p:oleObj>
              </mc:Choice>
              <mc:Fallback>
                <p:oleObj name="Equation" r:id="rId6" imgW="1930320" imgH="228600" progId="Equation.3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3246438"/>
                        <a:ext cx="38608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451864"/>
              </p:ext>
            </p:extLst>
          </p:nvPr>
        </p:nvGraphicFramePr>
        <p:xfrm>
          <a:off x="1154111" y="4084637"/>
          <a:ext cx="4576763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46300" imgH="457200" progId="Equation.3">
                  <p:embed/>
                </p:oleObj>
              </mc:Choice>
              <mc:Fallback>
                <p:oleObj name="Equation" r:id="rId8" imgW="2146300" imgH="457200" progId="Equation.3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1" y="4084637"/>
                        <a:ext cx="4576763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7070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Engineering Constant </a:t>
            </a:r>
            <a:r>
              <a:rPr lang="en-US" sz="3600" dirty="0" err="1"/>
              <a:t>G</a:t>
            </a:r>
            <a:r>
              <a:rPr lang="en-US" sz="3600" baseline="-25000" dirty="0" err="1"/>
              <a:t>xy</a:t>
            </a:r>
            <a:r>
              <a:rPr lang="en-US" sz="3600" dirty="0"/>
              <a:t> of an Angle Lamina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28091"/>
              </p:ext>
            </p:extLst>
          </p:nvPr>
        </p:nvGraphicFramePr>
        <p:xfrm>
          <a:off x="849313" y="2103437"/>
          <a:ext cx="10223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47" imgH="444307" progId="Equation.3">
                  <p:embed/>
                </p:oleObj>
              </mc:Choice>
              <mc:Fallback>
                <p:oleObj name="Equation" r:id="rId4" imgW="583947" imgH="444307" progId="Equation.3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103437"/>
                        <a:ext cx="102235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953908"/>
              </p:ext>
            </p:extLst>
          </p:nvPr>
        </p:nvGraphicFramePr>
        <p:xfrm>
          <a:off x="1306513" y="3017837"/>
          <a:ext cx="5435600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17800" imgH="228600" progId="Equation.3">
                  <p:embed/>
                </p:oleObj>
              </mc:Choice>
              <mc:Fallback>
                <p:oleObj name="Equation" r:id="rId6" imgW="2717800" imgH="228600" progId="Equation.3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3017837"/>
                        <a:ext cx="5435600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98079"/>
              </p:ext>
            </p:extLst>
          </p:nvPr>
        </p:nvGraphicFramePr>
        <p:xfrm>
          <a:off x="1306512" y="3779838"/>
          <a:ext cx="5456238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79700" imgH="482600" progId="Equation.3">
                  <p:embed/>
                </p:oleObj>
              </mc:Choice>
              <mc:Fallback>
                <p:oleObj name="Equation" r:id="rId8" imgW="2679700" imgH="48260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2" y="3779838"/>
                        <a:ext cx="5456238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05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Engineering Constant m</a:t>
            </a:r>
            <a:r>
              <a:rPr lang="en-US" sz="3600" baseline="-25000" dirty="0"/>
              <a:t>x </a:t>
            </a:r>
            <a:r>
              <a:rPr lang="en-US" sz="3600" dirty="0"/>
              <a:t>of an Angle Lamina</a:t>
            </a: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480435"/>
              </p:ext>
            </p:extLst>
          </p:nvPr>
        </p:nvGraphicFramePr>
        <p:xfrm>
          <a:off x="696913" y="2103437"/>
          <a:ext cx="1828800" cy="506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058" imgH="215806" progId="Equation.3">
                  <p:embed/>
                </p:oleObj>
              </mc:Choice>
              <mc:Fallback>
                <p:oleObj name="Equation" r:id="rId4" imgW="787058" imgH="215806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2103437"/>
                        <a:ext cx="1828800" cy="5067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111731"/>
              </p:ext>
            </p:extLst>
          </p:nvPr>
        </p:nvGraphicFramePr>
        <p:xfrm>
          <a:off x="1100139" y="2941639"/>
          <a:ext cx="677862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51160" imgH="228600" progId="Equation.3">
                  <p:embed/>
                </p:oleObj>
              </mc:Choice>
              <mc:Fallback>
                <p:oleObj name="Equation" r:id="rId6" imgW="3251160" imgH="228600" progId="Equation.3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9" y="2941639"/>
                        <a:ext cx="6778625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870867"/>
              </p:ext>
            </p:extLst>
          </p:nvPr>
        </p:nvGraphicFramePr>
        <p:xfrm>
          <a:off x="1230312" y="3856038"/>
          <a:ext cx="60372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13100" imgH="482600" progId="Equation.3">
                  <p:embed/>
                </p:oleObj>
              </mc:Choice>
              <mc:Fallback>
                <p:oleObj name="Equation" r:id="rId8" imgW="3213100" imgH="482600" progId="Equation.3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0312" y="3856038"/>
                        <a:ext cx="603726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9565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Engineering Constant m</a:t>
            </a:r>
            <a:r>
              <a:rPr lang="en-US" sz="3600" baseline="-25000" dirty="0"/>
              <a:t>y</a:t>
            </a:r>
            <a:r>
              <a:rPr lang="en-US" sz="3600" dirty="0"/>
              <a:t> of an Angle Lamina</a:t>
            </a: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573051"/>
              </p:ext>
            </p:extLst>
          </p:nvPr>
        </p:nvGraphicFramePr>
        <p:xfrm>
          <a:off x="392112" y="2332038"/>
          <a:ext cx="194807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99753" imgH="215806" progId="Equation.3">
                  <p:embed/>
                </p:oleObj>
              </mc:Choice>
              <mc:Fallback>
                <p:oleObj name="Equation" r:id="rId4" imgW="799753" imgH="215806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2" y="2332038"/>
                        <a:ext cx="194807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745910"/>
              </p:ext>
            </p:extLst>
          </p:nvPr>
        </p:nvGraphicFramePr>
        <p:xfrm>
          <a:off x="1001712" y="3246438"/>
          <a:ext cx="76152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63900" imgH="228600" progId="Equation.3">
                  <p:embed/>
                </p:oleObj>
              </mc:Choice>
              <mc:Fallback>
                <p:oleObj name="Equation" r:id="rId6" imgW="3263900" imgH="228600" progId="Equation.3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2" y="3246438"/>
                        <a:ext cx="76152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482747"/>
              </p:ext>
            </p:extLst>
          </p:nvPr>
        </p:nvGraphicFramePr>
        <p:xfrm>
          <a:off x="1001712" y="4237037"/>
          <a:ext cx="6935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62300" imgH="482600" progId="Equation.3">
                  <p:embed/>
                </p:oleObj>
              </mc:Choice>
              <mc:Fallback>
                <p:oleObj name="Equation" r:id="rId8" imgW="3162300" imgH="482600" progId="Equation.3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2" y="4237037"/>
                        <a:ext cx="69357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64936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55498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264e272b-519d-4357-9719-a3d861701cc8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617</TotalTime>
  <Words>171</Words>
  <Application>Microsoft Office PowerPoint</Application>
  <PresentationFormat>Custom</PresentationFormat>
  <Paragraphs>50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Pure Axial Load in Direction x</vt:lpstr>
      <vt:lpstr>Engineering Constants</vt:lpstr>
      <vt:lpstr>Pure Axial Load in Direction y</vt:lpstr>
      <vt:lpstr>Engineering Constants</vt:lpstr>
      <vt:lpstr>Pure Shear Load in x-y Plane</vt:lpstr>
      <vt:lpstr>Engineering Constants</vt:lpstr>
      <vt:lpstr>Stress-Strain Relationships for Angle Lamina</vt:lpstr>
      <vt:lpstr>Engineering Constant Ex of an Angle Lamina</vt:lpstr>
      <vt:lpstr>Engineering Constant Ey of an Angle Lamina</vt:lpstr>
      <vt:lpstr>Engineering Constant Gxy of an Angle Lamina</vt:lpstr>
      <vt:lpstr>Engineering Constant mx of an Angle Lamina</vt:lpstr>
      <vt:lpstr>Engineering Constant my of an Angle Lamina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98</cp:revision>
  <cp:lastPrinted>2024-02-05T20:36:01Z</cp:lastPrinted>
  <dcterms:created xsi:type="dcterms:W3CDTF">2012-04-04T07:21:56Z</dcterms:created>
  <dcterms:modified xsi:type="dcterms:W3CDTF">2024-02-05T20:36:16Z</dcterms:modified>
</cp:coreProperties>
</file>