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6"/>
  </p:notesMasterIdLst>
  <p:sldIdLst>
    <p:sldId id="297" r:id="rId2"/>
    <p:sldId id="291" r:id="rId3"/>
    <p:sldId id="293" r:id="rId4"/>
    <p:sldId id="296" r:id="rId5"/>
  </p:sldIdLst>
  <p:sldSz cx="10080625" cy="7559675"/>
  <p:notesSz cx="10058400" cy="7772400"/>
  <p:custDataLst>
    <p:tags r:id="rId7"/>
  </p:custDataLst>
  <p:defaultTextStyle>
    <a:defPPr>
      <a:defRPr lang="en-GB"/>
    </a:defPPr>
    <a:lvl1pPr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873" indent="-285721"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2881" indent="-228576"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600034" indent="-228576"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7187" indent="-228576"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5763" algn="l" defTabSz="91430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2916" algn="l" defTabSz="91430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200068" algn="l" defTabSz="91430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7221" algn="l" defTabSz="91430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25" userDrawn="1">
          <p15:clr>
            <a:srgbClr val="A4A3A4"/>
          </p15:clr>
        </p15:guide>
        <p15:guide id="2" pos="279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85" d="100"/>
          <a:sy n="85" d="100"/>
        </p:scale>
        <p:origin x="858" y="102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225"/>
        <p:guide pos="279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4613" cy="291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06662" y="3691155"/>
            <a:ext cx="8045076" cy="3496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5692775" y="0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7383535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5692775" y="7383535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25C688E2-4FF6-4E72-AB23-287346D8A7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64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873" indent="-285721"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2881" indent="-228576"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034" indent="-228576"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187" indent="-228576"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6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1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73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69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59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2" y="1"/>
            <a:ext cx="10080624" cy="5660861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2"/>
            <a:ext cx="8904552" cy="1844561"/>
          </a:xfrm>
        </p:spPr>
        <p:txBody>
          <a:bodyPr vert="horz" lIns="100783" tIns="0" rIns="50392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1019" tIns="0" rIns="50392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3DEA-45F9-4A7E-977F-B9C7058691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65303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AD29-070C-4680-9D49-FCE18AB54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0080625" cy="2868796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868796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vert="horz" lIns="100783" tIns="0" rIns="100783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54" tIns="0" rIns="50392" bIns="0" anchor="t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9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83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7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67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59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5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4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3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9E6B-578F-4994-9F29-CBCF13EF8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7"/>
            <a:ext cx="4452276" cy="5096901"/>
          </a:xfrm>
        </p:spPr>
        <p:txBody>
          <a:bodyPr lIns="100783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7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909C-8629-4F97-88D4-D74D25761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54" anchor="ctr"/>
          <a:lstStyle>
            <a:lvl1pPr marL="0" indent="0">
              <a:buNone/>
              <a:defRPr sz="2500" b="1" cap="all" baseline="0"/>
            </a:lvl1pPr>
            <a:lvl2pPr marL="503920" indent="0">
              <a:buNone/>
              <a:defRPr sz="2200" b="1"/>
            </a:lvl2pPr>
            <a:lvl3pPr marL="1007838" indent="0">
              <a:buNone/>
              <a:defRPr sz="2000" b="1"/>
            </a:lvl3pPr>
            <a:lvl4pPr marL="1511758" indent="0">
              <a:buNone/>
              <a:defRPr sz="1800" b="1"/>
            </a:lvl4pPr>
            <a:lvl5pPr marL="2015677" indent="0">
              <a:buNone/>
              <a:defRPr sz="1800" b="1"/>
            </a:lvl5pPr>
            <a:lvl6pPr marL="2519597" indent="0">
              <a:buNone/>
              <a:defRPr sz="1800" b="1"/>
            </a:lvl6pPr>
            <a:lvl7pPr marL="3023515" indent="0">
              <a:buNone/>
              <a:defRPr sz="1800" b="1"/>
            </a:lvl7pPr>
            <a:lvl8pPr marL="3527435" indent="0">
              <a:buNone/>
              <a:defRPr sz="1800" b="1"/>
            </a:lvl8pPr>
            <a:lvl9pPr marL="4031354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5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54" anchor="ctr"/>
          <a:lstStyle>
            <a:lvl1pPr marL="0" indent="0">
              <a:buNone/>
              <a:defRPr sz="2500" b="1" cap="all" baseline="0"/>
            </a:lvl1pPr>
            <a:lvl2pPr marL="503920" indent="0">
              <a:buNone/>
              <a:defRPr sz="2200" b="1"/>
            </a:lvl2pPr>
            <a:lvl3pPr marL="1007838" indent="0">
              <a:buNone/>
              <a:defRPr sz="2000" b="1"/>
            </a:lvl3pPr>
            <a:lvl4pPr marL="1511758" indent="0">
              <a:buNone/>
              <a:defRPr sz="1800" b="1"/>
            </a:lvl4pPr>
            <a:lvl5pPr marL="2015677" indent="0">
              <a:buNone/>
              <a:defRPr sz="1800" b="1"/>
            </a:lvl5pPr>
            <a:lvl6pPr marL="2519597" indent="0">
              <a:buNone/>
              <a:defRPr sz="1800" b="1"/>
            </a:lvl6pPr>
            <a:lvl7pPr marL="3023515" indent="0">
              <a:buNone/>
              <a:defRPr sz="1800" b="1"/>
            </a:lvl7pPr>
            <a:lvl8pPr marL="3527435" indent="0">
              <a:buNone/>
              <a:defRPr sz="1800" b="1"/>
            </a:lvl8pPr>
            <a:lvl9pPr marL="4031354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5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19551-DEF1-4F81-A759-F3C2EB98DD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E955-79FB-4EEF-B151-E04DE9CDB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DFD7-2010-4620-8163-0F6E25EE9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vert="horz" lIns="80627" rIns="50392" bIns="0" rtlCol="0" anchor="b">
            <a:normAutofit/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5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1" y="1907026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20" indent="0">
              <a:buNone/>
              <a:defRPr sz="1300"/>
            </a:lvl2pPr>
            <a:lvl3pPr marL="1007838" indent="0">
              <a:buNone/>
              <a:defRPr sz="1100"/>
            </a:lvl3pPr>
            <a:lvl4pPr marL="1511758" indent="0">
              <a:buNone/>
              <a:defRPr sz="1000"/>
            </a:lvl4pPr>
            <a:lvl5pPr marL="2015677" indent="0">
              <a:buNone/>
              <a:defRPr sz="1000"/>
            </a:lvl5pPr>
            <a:lvl6pPr marL="2519597" indent="0">
              <a:buNone/>
              <a:defRPr sz="1000"/>
            </a:lvl6pPr>
            <a:lvl7pPr marL="3023515" indent="0">
              <a:buNone/>
              <a:defRPr sz="1000"/>
            </a:lvl7pPr>
            <a:lvl8pPr marL="3527435" indent="0">
              <a:buNone/>
              <a:defRPr sz="1000"/>
            </a:lvl8pPr>
            <a:lvl9pPr marL="4031354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C1EB-7CF2-415E-8B9A-4467D63F9E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148253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3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27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5" y="1636727"/>
            <a:ext cx="6887321" cy="5922949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500"/>
            </a:lvl1pPr>
            <a:lvl2pPr marL="503920" indent="0">
              <a:buNone/>
              <a:defRPr sz="3100"/>
            </a:lvl2pPr>
            <a:lvl3pPr marL="1007838" indent="0">
              <a:buNone/>
              <a:defRPr sz="2600"/>
            </a:lvl3pPr>
            <a:lvl4pPr marL="1511758" indent="0">
              <a:buNone/>
              <a:defRPr sz="2200"/>
            </a:lvl4pPr>
            <a:lvl5pPr marL="2015677" indent="0">
              <a:buNone/>
              <a:defRPr sz="2200"/>
            </a:lvl5pPr>
            <a:lvl6pPr marL="2519597" indent="0">
              <a:buNone/>
              <a:defRPr sz="2200"/>
            </a:lvl6pPr>
            <a:lvl7pPr marL="3023515" indent="0">
              <a:buNone/>
              <a:defRPr sz="2200"/>
            </a:lvl7pPr>
            <a:lvl8pPr marL="3527435" indent="0">
              <a:buNone/>
              <a:defRPr sz="2200"/>
            </a:lvl8pPr>
            <a:lvl9pPr marL="4031354" indent="0">
              <a:buNone/>
              <a:defRPr sz="22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20" indent="0">
              <a:buNone/>
              <a:defRPr sz="1300"/>
            </a:lvl2pPr>
            <a:lvl3pPr marL="1007838" indent="0">
              <a:buNone/>
              <a:defRPr sz="1100"/>
            </a:lvl3pPr>
            <a:lvl4pPr marL="1511758" indent="0">
              <a:buNone/>
              <a:defRPr sz="1000"/>
            </a:lvl4pPr>
            <a:lvl5pPr marL="2015677" indent="0">
              <a:buNone/>
              <a:defRPr sz="1000"/>
            </a:lvl5pPr>
            <a:lvl6pPr marL="2519597" indent="0">
              <a:buNone/>
              <a:defRPr sz="1000"/>
            </a:lvl6pPr>
            <a:lvl7pPr marL="3023515" indent="0">
              <a:buNone/>
              <a:defRPr sz="1000"/>
            </a:lvl7pPr>
            <a:lvl8pPr marL="3527435" indent="0">
              <a:buNone/>
              <a:defRPr sz="1000"/>
            </a:lvl8pPr>
            <a:lvl9pPr marL="4031354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1451" y="1290185"/>
            <a:ext cx="2782253" cy="22175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48253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3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6769" y="1290185"/>
            <a:ext cx="5725795" cy="221750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93530" y="1290185"/>
            <a:ext cx="809034" cy="221750"/>
          </a:xfrm>
        </p:spPr>
        <p:txBody>
          <a:bodyPr/>
          <a:lstStyle/>
          <a:p>
            <a:fld id="{E6F47618-B86B-40E3-A20C-DE0EE2E3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A80AA-078E-4975-8FDB-9CA5795DB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7274851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7328615" y="0"/>
            <a:ext cx="277217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1"/>
            <a:ext cx="2100130" cy="645022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7"/>
            <a:ext cx="6636411" cy="645022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1076" y="7029969"/>
            <a:ext cx="4229369" cy="4024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4609-8B85-4783-B279-D8604B30A0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58280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2" y="2"/>
            <a:ext cx="10080624" cy="15804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167993"/>
            <a:ext cx="9072563" cy="1379064"/>
          </a:xfrm>
          <a:prstGeom prst="rect">
            <a:avLst/>
          </a:prstGeom>
        </p:spPr>
        <p:txBody>
          <a:bodyPr vert="horz" lIns="100783" tIns="50392" rIns="50392" bIns="50392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956821"/>
            <a:ext cx="9072563" cy="5098877"/>
          </a:xfrm>
          <a:prstGeom prst="rect">
            <a:avLst/>
          </a:prstGeom>
        </p:spPr>
        <p:txBody>
          <a:bodyPr vert="horz" lIns="60471" tIns="100783" rIns="100783" bIns="50392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139692"/>
            <a:ext cx="2352146" cy="302387"/>
          </a:xfrm>
          <a:prstGeom prst="rect">
            <a:avLst/>
          </a:prstGeom>
        </p:spPr>
        <p:txBody>
          <a:bodyPr vert="horz" lIns="120940" tIns="50392" rIns="5039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1074" y="7139692"/>
            <a:ext cx="6071878" cy="302387"/>
          </a:xfrm>
          <a:prstGeom prst="rect">
            <a:avLst/>
          </a:prstGeom>
        </p:spPr>
        <p:txBody>
          <a:bodyPr vert="horz" lIns="50392" tIns="50392" rIns="5039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4777" y="7139692"/>
            <a:ext cx="809034" cy="302387"/>
          </a:xfrm>
          <a:prstGeom prst="rect">
            <a:avLst/>
          </a:prstGeom>
        </p:spPr>
        <p:txBody>
          <a:bodyPr vert="horz" lIns="100783" tIns="50392" rIns="100783" bIns="0" rtlCol="0" anchor="b"/>
          <a:lstStyle>
            <a:lvl1pPr algn="r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1212A10-1BE2-42C8-867B-F93F3AA5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83763" indent="-352744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271" indent="-302352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544" indent="-25196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40425" indent="-201568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2228" indent="-201568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2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793952" indent="-201568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677" indent="-201568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7402" indent="-201568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9127" indent="-201568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8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6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5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5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4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3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10.wmf"/><Relationship Id="rId3" Type="http://schemas.openxmlformats.org/officeDocument/2006/relationships/notesSlide" Target="../notesSlides/notesSlide2.xml"/><Relationship Id="rId21" Type="http://schemas.openxmlformats.org/officeDocument/2006/relationships/oleObject" Target="../embeddings/oleObject9.bin"/><Relationship Id="rId7" Type="http://schemas.openxmlformats.org/officeDocument/2006/relationships/oleObject" Target="../embeddings/oleObject2.bin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wmf"/><Relationship Id="rId20" Type="http://schemas.openxmlformats.org/officeDocument/2006/relationships/image" Target="../media/image11.wmf"/><Relationship Id="rId1" Type="http://schemas.openxmlformats.org/officeDocument/2006/relationships/tags" Target="../tags/tag3.x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4.bin"/><Relationship Id="rId24" Type="http://schemas.openxmlformats.org/officeDocument/2006/relationships/image" Target="../media/image13.wmf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6.bin"/><Relationship Id="rId23" Type="http://schemas.openxmlformats.org/officeDocument/2006/relationships/oleObject" Target="../embeddings/oleObject10.bin"/><Relationship Id="rId10" Type="http://schemas.openxmlformats.org/officeDocument/2006/relationships/image" Target="../media/image6.wmf"/><Relationship Id="rId19" Type="http://schemas.openxmlformats.org/officeDocument/2006/relationships/oleObject" Target="../embeddings/oleObject8.bin"/><Relationship Id="rId4" Type="http://schemas.openxmlformats.org/officeDocument/2006/relationships/image" Target="../media/image3.emf"/><Relationship Id="rId9" Type="http://schemas.openxmlformats.org/officeDocument/2006/relationships/oleObject" Target="../embeddings/oleObject3.bin"/><Relationship Id="rId14" Type="http://schemas.openxmlformats.org/officeDocument/2006/relationships/image" Target="../media/image8.wmf"/><Relationship Id="rId22" Type="http://schemas.openxmlformats.org/officeDocument/2006/relationships/image" Target="../media/image1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15.bin"/><Relationship Id="rId18" Type="http://schemas.openxmlformats.org/officeDocument/2006/relationships/image" Target="../media/image21.wmf"/><Relationship Id="rId3" Type="http://schemas.openxmlformats.org/officeDocument/2006/relationships/notesSlide" Target="../notesSlides/notesSlide3.xml"/><Relationship Id="rId21" Type="http://schemas.openxmlformats.org/officeDocument/2006/relationships/oleObject" Target="../embeddings/oleObject19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.wmf"/><Relationship Id="rId20" Type="http://schemas.openxmlformats.org/officeDocument/2006/relationships/image" Target="../media/image22.wmf"/><Relationship Id="rId1" Type="http://schemas.openxmlformats.org/officeDocument/2006/relationships/tags" Target="../tags/tag4.x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4.bin"/><Relationship Id="rId24" Type="http://schemas.openxmlformats.org/officeDocument/2006/relationships/image" Target="../media/image24.wmf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23" Type="http://schemas.openxmlformats.org/officeDocument/2006/relationships/oleObject" Target="../embeddings/oleObject20.bin"/><Relationship Id="rId10" Type="http://schemas.openxmlformats.org/officeDocument/2006/relationships/image" Target="../media/image17.wmf"/><Relationship Id="rId19" Type="http://schemas.openxmlformats.org/officeDocument/2006/relationships/oleObject" Target="../embeddings/oleObject18.bin"/><Relationship Id="rId4" Type="http://schemas.openxmlformats.org/officeDocument/2006/relationships/image" Target="../media/image14.e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9.wmf"/><Relationship Id="rId22" Type="http://schemas.openxmlformats.org/officeDocument/2006/relationships/image" Target="../media/image2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5" y="171352"/>
            <a:ext cx="9996620" cy="1380901"/>
          </a:xfrm>
        </p:spPr>
        <p:txBody>
          <a:bodyPr>
            <a:normAutofit/>
          </a:bodyPr>
          <a:lstStyle/>
          <a:p>
            <a:pPr algn="ctr"/>
            <a:r>
              <a:rPr lang="en-US" sz="40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5" y="1956820"/>
            <a:ext cx="9912615" cy="5098877"/>
          </a:xfrm>
        </p:spPr>
        <p:txBody>
          <a:bodyPr>
            <a:normAutofit/>
          </a:bodyPr>
          <a:lstStyle/>
          <a:p>
            <a:pPr marL="131033" indent="0" algn="ctr">
              <a:buNone/>
            </a:pPr>
            <a:r>
              <a:rPr lang="en-US" dirty="0"/>
              <a:t>Chapter 2 </a:t>
            </a:r>
            <a:r>
              <a:rPr lang="en-US" dirty="0" err="1"/>
              <a:t>Macromechanical</a:t>
            </a:r>
            <a:r>
              <a:rPr lang="en-US" dirty="0"/>
              <a:t> Analysis of a Lamina</a:t>
            </a:r>
          </a:p>
          <a:p>
            <a:pPr marL="131033" indent="0" algn="ctr">
              <a:buNone/>
            </a:pPr>
            <a:r>
              <a:rPr lang="en-US" b="1" dirty="0"/>
              <a:t>Invariant Form of Transformed Matrices</a:t>
            </a:r>
          </a:p>
          <a:p>
            <a:pPr marL="131033" indent="0" algn="ctr">
              <a:buNone/>
            </a:pPr>
            <a:r>
              <a:rPr lang="en-US" b="1"/>
              <a:t>Part 7</a:t>
            </a:r>
            <a:endParaRPr lang="en-US" b="1" dirty="0"/>
          </a:p>
          <a:p>
            <a:pPr marL="131033" indent="0" algn="ctr">
              <a:buNone/>
            </a:pPr>
            <a:endParaRPr lang="en-US" dirty="0"/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Dr. </a:t>
            </a:r>
            <a:r>
              <a:rPr lang="en-US" sz="2200" dirty="0" err="1"/>
              <a:t>Autar</a:t>
            </a:r>
            <a:r>
              <a:rPr lang="en-US" sz="2200" dirty="0"/>
              <a:t> Kaw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Department of Mechanical Engineering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University of South Florida, Tampa, FL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6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6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401" y="6645407"/>
            <a:ext cx="3486216" cy="7874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Invariant Form of Stiffness Matrix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7" y="1674813"/>
            <a:ext cx="303847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418861" y="3094038"/>
            <a:ext cx="8610600" cy="45719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30" tIns="45716" rIns="91430" bIns="45716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  <a:ea typeface="Microsoft YaHei" charset="-122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382727"/>
              </p:ext>
            </p:extLst>
          </p:nvPr>
        </p:nvGraphicFramePr>
        <p:xfrm>
          <a:off x="505775" y="3322638"/>
          <a:ext cx="3046413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33" name="Equation" r:id="rId5" imgW="1904760" imgH="253800" progId="Equation.3">
                  <p:embed/>
                </p:oleObj>
              </mc:Choice>
              <mc:Fallback>
                <p:oleObj name="Equation" r:id="rId5" imgW="1904760" imgH="253800" progId="Equation.3">
                  <p:embed/>
                  <p:pic>
                    <p:nvPicPr>
                      <p:cNvPr id="0" name="Picture 1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775" y="3322638"/>
                        <a:ext cx="3046413" cy="411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553770"/>
              </p:ext>
            </p:extLst>
          </p:nvPr>
        </p:nvGraphicFramePr>
        <p:xfrm>
          <a:off x="511873" y="3932238"/>
          <a:ext cx="218757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34" name="Equation" r:id="rId7" imgW="1218960" imgH="253800" progId="Equation.3">
                  <p:embed/>
                </p:oleObj>
              </mc:Choice>
              <mc:Fallback>
                <p:oleObj name="Equation" r:id="rId7" imgW="1218960" imgH="253800" progId="Equation.3">
                  <p:embed/>
                  <p:pic>
                    <p:nvPicPr>
                      <p:cNvPr id="0" name="Picture 1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73" y="3932238"/>
                        <a:ext cx="2187575" cy="45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6147904"/>
              </p:ext>
            </p:extLst>
          </p:nvPr>
        </p:nvGraphicFramePr>
        <p:xfrm>
          <a:off x="439117" y="4541838"/>
          <a:ext cx="319563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35" name="Equation" r:id="rId9" imgW="1892160" imgH="253800" progId="Equation.3">
                  <p:embed/>
                </p:oleObj>
              </mc:Choice>
              <mc:Fallback>
                <p:oleObj name="Equation" r:id="rId9" imgW="1892160" imgH="253800" progId="Equation.3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117" y="4541838"/>
                        <a:ext cx="3195638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366205"/>
              </p:ext>
            </p:extLst>
          </p:nvPr>
        </p:nvGraphicFramePr>
        <p:xfrm>
          <a:off x="418862" y="4999038"/>
          <a:ext cx="2790825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36" name="Equation" r:id="rId11" imgW="1574640" imgH="393480" progId="Equation.3">
                  <p:embed/>
                </p:oleObj>
              </mc:Choice>
              <mc:Fallback>
                <p:oleObj name="Equation" r:id="rId11" imgW="1574640" imgH="393480" progId="Equation.3">
                  <p:embed/>
                  <p:pic>
                    <p:nvPicPr>
                      <p:cNvPr id="0" name="Picture 1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862" y="4999038"/>
                        <a:ext cx="2790825" cy="693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2259947"/>
              </p:ext>
            </p:extLst>
          </p:nvPr>
        </p:nvGraphicFramePr>
        <p:xfrm>
          <a:off x="469901" y="5837238"/>
          <a:ext cx="2735263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37" name="Equation" r:id="rId13" imgW="1625400" imgH="393480" progId="Equation.3">
                  <p:embed/>
                </p:oleObj>
              </mc:Choice>
              <mc:Fallback>
                <p:oleObj name="Equation" r:id="rId13" imgW="1625400" imgH="393480" progId="Equation.3">
                  <p:embed/>
                  <p:pic>
                    <p:nvPicPr>
                      <p:cNvPr id="0" name="Picture 1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1" y="5837238"/>
                        <a:ext cx="2735263" cy="658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0873195"/>
              </p:ext>
            </p:extLst>
          </p:nvPr>
        </p:nvGraphicFramePr>
        <p:xfrm>
          <a:off x="418861" y="6599238"/>
          <a:ext cx="2705100" cy="603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38" name="Equation" r:id="rId15" imgW="1752480" imgH="393480" progId="Equation.3">
                  <p:embed/>
                </p:oleObj>
              </mc:Choice>
              <mc:Fallback>
                <p:oleObj name="Equation" r:id="rId15" imgW="1752480" imgH="393480" progId="Equation.3">
                  <p:embed/>
                  <p:pic>
                    <p:nvPicPr>
                      <p:cNvPr id="0" name="Picture 1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861" y="6599238"/>
                        <a:ext cx="2705100" cy="6032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6836803"/>
              </p:ext>
            </p:extLst>
          </p:nvPr>
        </p:nvGraphicFramePr>
        <p:xfrm>
          <a:off x="5583237" y="3322639"/>
          <a:ext cx="41195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39" name="Equation" r:id="rId17" imgW="2108160" imgH="393480" progId="Equation.3">
                  <p:embed/>
                </p:oleObj>
              </mc:Choice>
              <mc:Fallback>
                <p:oleObj name="Equation" r:id="rId17" imgW="2108160" imgH="393480" progId="Equation.3">
                  <p:embed/>
                  <p:pic>
                    <p:nvPicPr>
                      <p:cNvPr id="0" name="Picture 1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3237" y="3322639"/>
                        <a:ext cx="411956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5716084"/>
              </p:ext>
            </p:extLst>
          </p:nvPr>
        </p:nvGraphicFramePr>
        <p:xfrm>
          <a:off x="5573713" y="4084637"/>
          <a:ext cx="227965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0" name="Equation" r:id="rId19" imgW="1104840" imgH="393480" progId="Equation.3">
                  <p:embed/>
                </p:oleObj>
              </mc:Choice>
              <mc:Fallback>
                <p:oleObj name="Equation" r:id="rId19" imgW="1104840" imgH="393480" progId="Equation.3">
                  <p:embed/>
                  <p:pic>
                    <p:nvPicPr>
                      <p:cNvPr id="0" name="Picture 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3713" y="4084637"/>
                        <a:ext cx="2279650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192951"/>
              </p:ext>
            </p:extLst>
          </p:nvPr>
        </p:nvGraphicFramePr>
        <p:xfrm>
          <a:off x="5573713" y="4897439"/>
          <a:ext cx="3959225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1" name="Equation" r:id="rId21" imgW="1930320" imgH="393480" progId="Equation.3">
                  <p:embed/>
                </p:oleObj>
              </mc:Choice>
              <mc:Fallback>
                <p:oleObj name="Equation" r:id="rId21" imgW="1930320" imgH="393480" progId="Equation.3">
                  <p:embed/>
                  <p:pic>
                    <p:nvPicPr>
                      <p:cNvPr id="0" name="Picture 1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3713" y="4897439"/>
                        <a:ext cx="3959225" cy="81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27851"/>
              </p:ext>
            </p:extLst>
          </p:nvPr>
        </p:nvGraphicFramePr>
        <p:xfrm>
          <a:off x="5573713" y="5761038"/>
          <a:ext cx="3889375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2" name="Equation" r:id="rId23" imgW="1892160" imgH="393480" progId="Equation.3">
                  <p:embed/>
                </p:oleObj>
              </mc:Choice>
              <mc:Fallback>
                <p:oleObj name="Equation" r:id="rId23" imgW="1892160" imgH="393480" progId="Equation.3">
                  <p:embed/>
                  <p:pic>
                    <p:nvPicPr>
                      <p:cNvPr id="0" name="Picture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3713" y="5761038"/>
                        <a:ext cx="3889375" cy="81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25479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Invariant Form of Compliance Matrix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1706779"/>
            <a:ext cx="3276600" cy="1615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181817"/>
              </p:ext>
            </p:extLst>
          </p:nvPr>
        </p:nvGraphicFramePr>
        <p:xfrm>
          <a:off x="315912" y="3398836"/>
          <a:ext cx="4179888" cy="457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1" name="Equation" r:id="rId5" imgW="2006280" imgH="215640" progId="Equation.3">
                  <p:embed/>
                </p:oleObj>
              </mc:Choice>
              <mc:Fallback>
                <p:oleObj name="Equation" r:id="rId5" imgW="2006280" imgH="215640" progId="Equation.3">
                  <p:embed/>
                  <p:pic>
                    <p:nvPicPr>
                      <p:cNvPr id="0" name="Picture 1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912" y="3398836"/>
                        <a:ext cx="4179888" cy="4572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8288202"/>
              </p:ext>
            </p:extLst>
          </p:nvPr>
        </p:nvGraphicFramePr>
        <p:xfrm>
          <a:off x="315912" y="4084638"/>
          <a:ext cx="2743199" cy="450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2" name="Equation" r:id="rId7" imgW="1333500" imgH="215900" progId="Equation.3">
                  <p:embed/>
                </p:oleObj>
              </mc:Choice>
              <mc:Fallback>
                <p:oleObj name="Equation" r:id="rId7" imgW="1333500" imgH="215900" progId="Equation.3">
                  <p:embed/>
                  <p:pic>
                    <p:nvPicPr>
                      <p:cNvPr id="0" name="Picture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912" y="4084638"/>
                        <a:ext cx="2743199" cy="4506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8818179"/>
              </p:ext>
            </p:extLst>
          </p:nvPr>
        </p:nvGraphicFramePr>
        <p:xfrm>
          <a:off x="345731" y="4694236"/>
          <a:ext cx="4313581" cy="457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3" name="Equation" r:id="rId9" imgW="2070100" imgH="215900" progId="Equation.3">
                  <p:embed/>
                </p:oleObj>
              </mc:Choice>
              <mc:Fallback>
                <p:oleObj name="Equation" r:id="rId9" imgW="2070100" imgH="215900" progId="Equation.3">
                  <p:embed/>
                  <p:pic>
                    <p:nvPicPr>
                      <p:cNvPr id="0" name="Picture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731" y="4694236"/>
                        <a:ext cx="4313581" cy="4572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988843"/>
              </p:ext>
            </p:extLst>
          </p:nvPr>
        </p:nvGraphicFramePr>
        <p:xfrm>
          <a:off x="354457" y="5303838"/>
          <a:ext cx="4300538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4" name="Equation" r:id="rId11" imgW="1917360" imgH="215640" progId="Equation.3">
                  <p:embed/>
                </p:oleObj>
              </mc:Choice>
              <mc:Fallback>
                <p:oleObj name="Equation" r:id="rId11" imgW="1917360" imgH="215640" progId="Equation.3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457" y="5303838"/>
                        <a:ext cx="4300538" cy="492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5627166"/>
              </p:ext>
            </p:extLst>
          </p:nvPr>
        </p:nvGraphicFramePr>
        <p:xfrm>
          <a:off x="357187" y="5943599"/>
          <a:ext cx="414972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5" name="Equation" r:id="rId13" imgW="1777680" imgH="215640" progId="Equation.3">
                  <p:embed/>
                </p:oleObj>
              </mc:Choice>
              <mc:Fallback>
                <p:oleObj name="Equation" r:id="rId13" imgW="1777680" imgH="215640" progId="Equation.3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7" y="5943599"/>
                        <a:ext cx="4149725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150613"/>
              </p:ext>
            </p:extLst>
          </p:nvPr>
        </p:nvGraphicFramePr>
        <p:xfrm>
          <a:off x="363600" y="6561307"/>
          <a:ext cx="4283953" cy="495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6" name="Equation" r:id="rId15" imgW="1892300" imgH="215900" progId="Equation.3">
                  <p:embed/>
                </p:oleObj>
              </mc:Choice>
              <mc:Fallback>
                <p:oleObj name="Equation" r:id="rId15" imgW="1892300" imgH="215900" progId="Equation.3">
                  <p:embed/>
                  <p:pic>
                    <p:nvPicPr>
                      <p:cNvPr id="0" name="Picture 1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00" y="6561307"/>
                        <a:ext cx="4283953" cy="4951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8490861"/>
              </p:ext>
            </p:extLst>
          </p:nvPr>
        </p:nvGraphicFramePr>
        <p:xfrm>
          <a:off x="5802312" y="3475037"/>
          <a:ext cx="399573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7" name="Equation" r:id="rId17" imgW="2044700" imgH="393700" progId="Equation.3">
                  <p:embed/>
                </p:oleObj>
              </mc:Choice>
              <mc:Fallback>
                <p:oleObj name="Equation" r:id="rId17" imgW="2044700" imgH="393700" progId="Equation.3">
                  <p:embed/>
                  <p:pic>
                    <p:nvPicPr>
                      <p:cNvPr id="0" name="Picture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2312" y="3475037"/>
                        <a:ext cx="3995738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5414295"/>
              </p:ext>
            </p:extLst>
          </p:nvPr>
        </p:nvGraphicFramePr>
        <p:xfrm>
          <a:off x="5802313" y="4237038"/>
          <a:ext cx="243840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8" name="Equation" r:id="rId19" imgW="1117115" imgH="393529" progId="Equation.3">
                  <p:embed/>
                </p:oleObj>
              </mc:Choice>
              <mc:Fallback>
                <p:oleObj name="Equation" r:id="rId19" imgW="1117115" imgH="393529" progId="Equation.3">
                  <p:embed/>
                  <p:pic>
                    <p:nvPicPr>
                      <p:cNvPr id="0" name="Picture 1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2313" y="4237038"/>
                        <a:ext cx="2438400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9770346"/>
              </p:ext>
            </p:extLst>
          </p:nvPr>
        </p:nvGraphicFramePr>
        <p:xfrm>
          <a:off x="5802312" y="5075238"/>
          <a:ext cx="37909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9" name="Equation" r:id="rId21" imgW="1943100" imgH="393700" progId="Equation.3">
                  <p:embed/>
                </p:oleObj>
              </mc:Choice>
              <mc:Fallback>
                <p:oleObj name="Equation" r:id="rId21" imgW="1943100" imgH="393700" progId="Equation.3">
                  <p:embed/>
                  <p:pic>
                    <p:nvPicPr>
                      <p:cNvPr id="0" name="Picture 1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2312" y="5075238"/>
                        <a:ext cx="379095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803925"/>
              </p:ext>
            </p:extLst>
          </p:nvPr>
        </p:nvGraphicFramePr>
        <p:xfrm>
          <a:off x="5849938" y="5761038"/>
          <a:ext cx="364013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50" name="Equation" r:id="rId23" imgW="1866600" imgH="393480" progId="Equation.3">
                  <p:embed/>
                </p:oleObj>
              </mc:Choice>
              <mc:Fallback>
                <p:oleObj name="Equation" r:id="rId23" imgW="1866600" imgH="393480" progId="Equation.3">
                  <p:embed/>
                  <p:pic>
                    <p:nvPicPr>
                      <p:cNvPr id="0" name="Picture 1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938" y="5761038"/>
                        <a:ext cx="3640137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43247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13580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27bb6014-f94f-4dbd-a66b-8550abc49175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515</TotalTime>
  <Words>62</Words>
  <Application>Microsoft Office PowerPoint</Application>
  <PresentationFormat>Custom</PresentationFormat>
  <Paragraphs>18</Paragraphs>
  <Slides>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Invariant Form of Stiffness Matrix</vt:lpstr>
      <vt:lpstr>Invariant Form of Compliance Matrix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66</cp:revision>
  <cp:lastPrinted>2024-02-05T20:35:15Z</cp:lastPrinted>
  <dcterms:created xsi:type="dcterms:W3CDTF">2012-04-04T07:21:56Z</dcterms:created>
  <dcterms:modified xsi:type="dcterms:W3CDTF">2024-02-05T20:35:24Z</dcterms:modified>
</cp:coreProperties>
</file>