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66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9144000" cy="6858000" type="screen4x3"/>
  <p:notesSz cx="9144000" cy="6858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88" autoAdjust="0"/>
    <p:restoredTop sz="94660"/>
  </p:normalViewPr>
  <p:slideViewPr>
    <p:cSldViewPr>
      <p:cViewPr varScale="1">
        <p:scale>
          <a:sx n="107" d="100"/>
          <a:sy n="107" d="100"/>
        </p:scale>
        <p:origin x="318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CF0051-B4E6-4949-87F8-A613A27E21FF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68D457-24FD-4B25-94B6-8316F9AFF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0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85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738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007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5600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631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3485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021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19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B808A9B-7F85-489C-9233-95D6AB4A442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gif"/><Relationship Id="rId4" Type="http://schemas.openxmlformats.org/officeDocument/2006/relationships/hyperlink" Target="http://autarkaw.com/books/composite/index.html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7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6.wmf"/><Relationship Id="rId5" Type="http://schemas.openxmlformats.org/officeDocument/2006/relationships/image" Target="../media/image3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8.wmf"/><Relationship Id="rId10" Type="http://schemas.openxmlformats.org/officeDocument/2006/relationships/image" Target="../media/image11.jpeg"/><Relationship Id="rId4" Type="http://schemas.openxmlformats.org/officeDocument/2006/relationships/oleObject" Target="../embeddings/oleObject6.bin"/><Relationship Id="rId9" Type="http://schemas.openxmlformats.org/officeDocument/2006/relationships/image" Target="../media/image10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hyperlink" Target="http://autarkaw.com/books/composite/index.html" TargetMode="Externa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9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0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image" Target="../media/image19.wmf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6.wmf"/><Relationship Id="rId12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18.wmf"/><Relationship Id="rId5" Type="http://schemas.openxmlformats.org/officeDocument/2006/relationships/image" Target="../media/image15.wmf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11.bin"/><Relationship Id="rId9" Type="http://schemas.openxmlformats.org/officeDocument/2006/relationships/image" Target="../media/image17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image" Target="../media/image24.wmf"/><Relationship Id="rId18" Type="http://schemas.openxmlformats.org/officeDocument/2006/relationships/oleObject" Target="../embeddings/oleObject23.bin"/><Relationship Id="rId3" Type="http://schemas.openxmlformats.org/officeDocument/2006/relationships/notesSlide" Target="../notesSlides/notesSlide7.xml"/><Relationship Id="rId21" Type="http://schemas.openxmlformats.org/officeDocument/2006/relationships/image" Target="../media/image28.wmf"/><Relationship Id="rId7" Type="http://schemas.openxmlformats.org/officeDocument/2006/relationships/image" Target="../media/image21.wmf"/><Relationship Id="rId12" Type="http://schemas.openxmlformats.org/officeDocument/2006/relationships/oleObject" Target="../embeddings/oleObject20.bin"/><Relationship Id="rId17" Type="http://schemas.openxmlformats.org/officeDocument/2006/relationships/image" Target="../media/image26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2.bin"/><Relationship Id="rId20" Type="http://schemas.openxmlformats.org/officeDocument/2006/relationships/oleObject" Target="../embeddings/oleObject24.bin"/><Relationship Id="rId1" Type="http://schemas.openxmlformats.org/officeDocument/2006/relationships/tags" Target="../tags/tag8.x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23.wmf"/><Relationship Id="rId5" Type="http://schemas.openxmlformats.org/officeDocument/2006/relationships/image" Target="../media/image20.wmf"/><Relationship Id="rId15" Type="http://schemas.openxmlformats.org/officeDocument/2006/relationships/image" Target="../media/image25.wmf"/><Relationship Id="rId23" Type="http://schemas.openxmlformats.org/officeDocument/2006/relationships/image" Target="../media/image29.wmf"/><Relationship Id="rId10" Type="http://schemas.openxmlformats.org/officeDocument/2006/relationships/oleObject" Target="../embeddings/oleObject19.bin"/><Relationship Id="rId19" Type="http://schemas.openxmlformats.org/officeDocument/2006/relationships/image" Target="../media/image27.wmf"/><Relationship Id="rId4" Type="http://schemas.openxmlformats.org/officeDocument/2006/relationships/oleObject" Target="../embeddings/oleObject16.bin"/><Relationship Id="rId9" Type="http://schemas.openxmlformats.org/officeDocument/2006/relationships/image" Target="../media/image22.wmf"/><Relationship Id="rId14" Type="http://schemas.openxmlformats.org/officeDocument/2006/relationships/oleObject" Target="../embeddings/oleObject21.bin"/><Relationship Id="rId22" Type="http://schemas.openxmlformats.org/officeDocument/2006/relationships/oleObject" Target="../embeddings/oleObject25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5448"/>
            <a:ext cx="9067800" cy="1252728"/>
          </a:xfrm>
        </p:spPr>
        <p:txBody>
          <a:bodyPr>
            <a:normAutofit/>
          </a:bodyPr>
          <a:lstStyle/>
          <a:p>
            <a:pPr algn="ctr"/>
            <a:r>
              <a:rPr lang="en-US" sz="3600" b="0" dirty="0"/>
              <a:t>EML 4230 Introduction to Composite Materials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75191"/>
            <a:ext cx="8991600" cy="462560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en-US" dirty="0"/>
              <a:t>Chapter 2 </a:t>
            </a:r>
            <a:r>
              <a:rPr lang="en-US" dirty="0" err="1"/>
              <a:t>Macromechanical</a:t>
            </a:r>
            <a:r>
              <a:rPr lang="en-US" dirty="0"/>
              <a:t> Analysis of a Lamina</a:t>
            </a:r>
          </a:p>
          <a:p>
            <a:pPr marL="118872" indent="0" algn="ctr">
              <a:buNone/>
            </a:pPr>
            <a:r>
              <a:rPr lang="en-US" b="1" dirty="0"/>
              <a:t>Maximum Stress Failure Theory</a:t>
            </a:r>
          </a:p>
          <a:p>
            <a:pPr marL="118872" indent="0" algn="ctr">
              <a:buNone/>
            </a:pPr>
            <a:endParaRPr lang="en-US" dirty="0"/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Dr. </a:t>
            </a:r>
            <a:r>
              <a:rPr lang="en-US" sz="2000" dirty="0" err="1"/>
              <a:t>Autar</a:t>
            </a:r>
            <a:r>
              <a:rPr lang="en-US" sz="2000" dirty="0"/>
              <a:t> Kaw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Department of Mechanical Engineering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University of South Florida, Tampa, FL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33620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Courtesy of the Textbook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b="1" dirty="0">
                <a:solidFill>
                  <a:srgbClr val="000000"/>
                </a:solidFill>
                <a:latin typeface="Trebuchet MS"/>
                <a:hlinkClick r:id="rId4"/>
              </a:rPr>
              <a:t>Mechanics of Composite Materials by Kaw</a:t>
            </a:r>
            <a:r>
              <a:rPr lang="en-US" sz="2400" dirty="0">
                <a:latin typeface="Arial" pitchFamily="34" charset="0"/>
                <a:cs typeface="Arial" pitchFamily="34" charset="0"/>
                <a:hlinkClick r:id="rId4"/>
              </a:rPr>
              <a:t> 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118872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6028592"/>
            <a:ext cx="3162300" cy="7143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62995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5448"/>
            <a:ext cx="9067800" cy="1252728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Strength Failure Theories </a:t>
            </a:r>
            <a:br>
              <a:rPr lang="en-US" sz="3600" dirty="0"/>
            </a:br>
            <a:r>
              <a:rPr lang="en-US" sz="3600" dirty="0"/>
              <a:t>for an Angle Lamina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The failure theories are generally based on the normal and shear strengths of a unidirectional lamina.</a:t>
            </a:r>
          </a:p>
          <a:p>
            <a:pPr marL="118872" indent="0">
              <a:buNone/>
            </a:pPr>
            <a:endParaRPr lang="en-US" sz="2000" dirty="0"/>
          </a:p>
          <a:p>
            <a:r>
              <a:rPr lang="en-US" sz="2000" dirty="0"/>
              <a:t>In the case of a unidirectional lamina, the five strength parameters are:</a:t>
            </a:r>
          </a:p>
          <a:p>
            <a:pPr marL="118872" indent="0">
              <a:buNone/>
            </a:pPr>
            <a:endParaRPr lang="en-US" sz="2000" dirty="0"/>
          </a:p>
          <a:p>
            <a:pPr lvl="1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1600" dirty="0"/>
              <a:t>Longitudinal tensile strength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1600" dirty="0"/>
              <a:t>Longitudinal compressive strength 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1600" dirty="0"/>
              <a:t>Transverse tensile strength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1600" dirty="0"/>
              <a:t>Transverse compressive strength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1600" dirty="0"/>
              <a:t>In-plane shear strength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6640941"/>
              </p:ext>
            </p:extLst>
          </p:nvPr>
        </p:nvGraphicFramePr>
        <p:xfrm>
          <a:off x="3733800" y="3352800"/>
          <a:ext cx="59848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2" name="Equation" r:id="rId4" imgW="380835" imgH="241195" progId="Equation.3">
                  <p:embed/>
                </p:oleObj>
              </mc:Choice>
              <mc:Fallback>
                <p:oleObj name="Equation" r:id="rId4" imgW="380835" imgH="241195" progId="Equation.3">
                  <p:embed/>
                  <p:pic>
                    <p:nvPicPr>
                      <p:cNvPr id="0" name="Picture 2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3352800"/>
                        <a:ext cx="598487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226" name="Object 20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3589149"/>
              </p:ext>
            </p:extLst>
          </p:nvPr>
        </p:nvGraphicFramePr>
        <p:xfrm>
          <a:off x="4202113" y="3886200"/>
          <a:ext cx="59848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3" name="Equation" r:id="rId6" imgW="380835" imgH="241195" progId="Equation.3">
                  <p:embed/>
                </p:oleObj>
              </mc:Choice>
              <mc:Fallback>
                <p:oleObj name="Equation" r:id="rId6" imgW="380835" imgH="241195" progId="Equation.3">
                  <p:embed/>
                  <p:pic>
                    <p:nvPicPr>
                      <p:cNvPr id="0" name="Picture 2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2113" y="3886200"/>
                        <a:ext cx="598487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" name="Object 20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0383113"/>
              </p:ext>
            </p:extLst>
          </p:nvPr>
        </p:nvGraphicFramePr>
        <p:xfrm>
          <a:off x="3505200" y="4267200"/>
          <a:ext cx="59848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4" name="Equation" r:id="rId8" imgW="380835" imgH="241195" progId="Equation.3">
                  <p:embed/>
                </p:oleObj>
              </mc:Choice>
              <mc:Fallback>
                <p:oleObj name="Equation" r:id="rId8" imgW="380835" imgH="241195" progId="Equation.3">
                  <p:embed/>
                  <p:pic>
                    <p:nvPicPr>
                      <p:cNvPr id="0" name="Picture 2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4267200"/>
                        <a:ext cx="598488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" name="Object 20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0194133"/>
              </p:ext>
            </p:extLst>
          </p:nvPr>
        </p:nvGraphicFramePr>
        <p:xfrm>
          <a:off x="3973512" y="4724400"/>
          <a:ext cx="59848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5" name="Equation" r:id="rId10" imgW="380835" imgH="241195" progId="Equation.3">
                  <p:embed/>
                </p:oleObj>
              </mc:Choice>
              <mc:Fallback>
                <p:oleObj name="Equation" r:id="rId10" imgW="380835" imgH="241195" progId="Equation.3">
                  <p:embed/>
                  <p:pic>
                    <p:nvPicPr>
                      <p:cNvPr id="0" name="Picture 2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3512" y="4724400"/>
                        <a:ext cx="598488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1" name="Object 20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9232444"/>
              </p:ext>
            </p:extLst>
          </p:nvPr>
        </p:nvGraphicFramePr>
        <p:xfrm>
          <a:off x="3200400" y="5126037"/>
          <a:ext cx="639762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6" name="Equation" r:id="rId12" imgW="406224" imgH="228501" progId="Equation.3">
                  <p:embed/>
                </p:oleObj>
              </mc:Choice>
              <mc:Fallback>
                <p:oleObj name="Equation" r:id="rId12" imgW="406224" imgH="228501" progId="Equation.3">
                  <p:embed/>
                  <p:pic>
                    <p:nvPicPr>
                      <p:cNvPr id="0" name="Picture 2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5126037"/>
                        <a:ext cx="639762" cy="36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582398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Maximum Stress Failure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The lamina is considered to be failed if: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118872" indent="0">
              <a:buNone/>
            </a:pPr>
            <a:r>
              <a:rPr lang="en-US" sz="2000" dirty="0"/>
              <a:t>       is violated. </a:t>
            </a:r>
          </a:p>
          <a:p>
            <a:pPr marL="118872" indent="0">
              <a:buNone/>
            </a:pPr>
            <a:endParaRPr lang="en-US" sz="2000" dirty="0"/>
          </a:p>
          <a:p>
            <a:r>
              <a:rPr lang="en-US" sz="2000" dirty="0"/>
              <a:t>Note that all five strength parameters are positive numbers.</a:t>
            </a:r>
          </a:p>
          <a:p>
            <a:r>
              <a:rPr lang="en-US" sz="2000" dirty="0"/>
              <a:t>Each component of stress does not interact with each other.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70" name="Object 1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8845587"/>
              </p:ext>
            </p:extLst>
          </p:nvPr>
        </p:nvGraphicFramePr>
        <p:xfrm>
          <a:off x="1025525" y="2514600"/>
          <a:ext cx="351313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3" name="Equation" r:id="rId4" imgW="1574640" imgH="241200" progId="Equation.3">
                  <p:embed/>
                </p:oleObj>
              </mc:Choice>
              <mc:Fallback>
                <p:oleObj name="Equation" r:id="rId4" imgW="1574640" imgH="241200" progId="Equation.3">
                  <p:embed/>
                  <p:pic>
                    <p:nvPicPr>
                      <p:cNvPr id="0" name="Picture 1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5525" y="2514600"/>
                        <a:ext cx="3513138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71" name="Object 1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6178041"/>
              </p:ext>
            </p:extLst>
          </p:nvPr>
        </p:nvGraphicFramePr>
        <p:xfrm>
          <a:off x="968375" y="3276600"/>
          <a:ext cx="357663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4" name="Equation" r:id="rId6" imgW="1600200" imgH="241200" progId="Equation.3">
                  <p:embed/>
                </p:oleObj>
              </mc:Choice>
              <mc:Fallback>
                <p:oleObj name="Equation" r:id="rId6" imgW="1600200" imgH="241200" progId="Equation.3">
                  <p:embed/>
                  <p:pic>
                    <p:nvPicPr>
                      <p:cNvPr id="0" name="Picture 1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8375" y="3276600"/>
                        <a:ext cx="3576638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72" name="Object 1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5390950"/>
              </p:ext>
            </p:extLst>
          </p:nvPr>
        </p:nvGraphicFramePr>
        <p:xfrm>
          <a:off x="1066800" y="4038600"/>
          <a:ext cx="3040062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5" name="Equation" r:id="rId8" imgW="1358900" imgH="228600" progId="Equation.3">
                  <p:embed/>
                </p:oleObj>
              </mc:Choice>
              <mc:Fallback>
                <p:oleObj name="Equation" r:id="rId8" imgW="1358900" imgH="228600" progId="Equation.3">
                  <p:embed/>
                  <p:pic>
                    <p:nvPicPr>
                      <p:cNvPr id="0" name="Picture 1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038600"/>
                        <a:ext cx="3040062" cy="504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t="12724" r="17165" b="26354"/>
          <a:stretch/>
        </p:blipFill>
        <p:spPr>
          <a:xfrm>
            <a:off x="5910349" y="2468881"/>
            <a:ext cx="2144684" cy="197011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45001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cs typeface="Arial" pitchFamily="34" charset="0"/>
              </a:rPr>
              <a:t>Example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1851" y="1600200"/>
            <a:ext cx="48687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Find the maximum value of S&gt;0 if a stress of </a:t>
            </a:r>
          </a:p>
        </p:txBody>
      </p:sp>
      <p:graphicFrame>
        <p:nvGraphicFramePr>
          <p:cNvPr id="2867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0280615"/>
              </p:ext>
            </p:extLst>
          </p:nvPr>
        </p:nvGraphicFramePr>
        <p:xfrm>
          <a:off x="5041900" y="1652587"/>
          <a:ext cx="2654300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6" name="Equation" r:id="rId4" imgW="1955800" imgH="241300" progId="Equation.3">
                  <p:embed/>
                </p:oleObj>
              </mc:Choice>
              <mc:Fallback>
                <p:oleObj name="Equation" r:id="rId4" imgW="1955800" imgH="241300" progId="Equation.3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1900" y="1652587"/>
                        <a:ext cx="2654300" cy="328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/>
          <p:cNvSpPr/>
          <p:nvPr/>
        </p:nvSpPr>
        <p:spPr>
          <a:xfrm>
            <a:off x="228600" y="1975658"/>
            <a:ext cx="7924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is applied to a </a:t>
            </a:r>
            <a:r>
              <a:rPr lang="en-US" dirty="0" err="1"/>
              <a:t>60</a:t>
            </a:r>
            <a:r>
              <a:rPr lang="en-US" baseline="30000" dirty="0" err="1"/>
              <a:t>o</a:t>
            </a:r>
            <a:r>
              <a:rPr lang="en-US" baseline="30000" dirty="0"/>
              <a:t> </a:t>
            </a:r>
            <a:r>
              <a:rPr lang="en-US" dirty="0"/>
              <a:t>lamina of Graphite/Epoxy.  Use Maximum Stress failure theory.  Use properties of a unidirectional Graphite/Epoxy lamina given in Table 2.1 of the textbook </a:t>
            </a:r>
            <a:r>
              <a:rPr lang="en-US" dirty="0">
                <a:hlinkClick r:id="rId6"/>
              </a:rPr>
              <a:t>Mechanics of Composite Materials by Autar Kaw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216" y="3124200"/>
            <a:ext cx="3905568" cy="286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546207" y="5934670"/>
            <a:ext cx="354039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FIGURE 2.33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Off-axis loading in the x-direction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3815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Solution</a:t>
            </a:r>
          </a:p>
        </p:txBody>
      </p:sp>
      <p:sp>
        <p:nvSpPr>
          <p:cNvPr id="819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192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0997040"/>
              </p:ext>
            </p:extLst>
          </p:nvPr>
        </p:nvGraphicFramePr>
        <p:xfrm>
          <a:off x="1152525" y="2743200"/>
          <a:ext cx="5084763" cy="337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37" name="Equation" r:id="rId4" imgW="2565360" imgH="1701720" progId="Equation.3">
                  <p:embed/>
                </p:oleObj>
              </mc:Choice>
              <mc:Fallback>
                <p:oleObj name="Equation" r:id="rId4" imgW="2565360" imgH="1701720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2525" y="2743200"/>
                        <a:ext cx="5084763" cy="3375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09600" y="1981200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 stresses in the local axes are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6102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Solution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1676400"/>
            <a:ext cx="830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 ultimate strengths of a unidirectional Graphite/Epoxy lamina are:</a:t>
            </a:r>
          </a:p>
          <a:p>
            <a:endParaRPr lang="en-US" sz="2000" dirty="0"/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2816261"/>
              </p:ext>
            </p:extLst>
          </p:nvPr>
        </p:nvGraphicFramePr>
        <p:xfrm>
          <a:off x="635000" y="2209800"/>
          <a:ext cx="25019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06" name="Equation" r:id="rId4" imgW="1244520" imgH="241200" progId="Equation.3">
                  <p:embed/>
                </p:oleObj>
              </mc:Choice>
              <mc:Fallback>
                <p:oleObj name="Equation" r:id="rId4" imgW="1244520" imgH="241200" progId="Equation.3">
                  <p:embed/>
                  <p:pic>
                    <p:nvPicPr>
                      <p:cNvPr id="0" name="Picture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000" y="2209800"/>
                        <a:ext cx="2501900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52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1490265"/>
              </p:ext>
            </p:extLst>
          </p:nvPr>
        </p:nvGraphicFramePr>
        <p:xfrm>
          <a:off x="660400" y="2819400"/>
          <a:ext cx="25019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07" name="Equation" r:id="rId6" imgW="1244520" imgH="241200" progId="Equation.3">
                  <p:embed/>
                </p:oleObj>
              </mc:Choice>
              <mc:Fallback>
                <p:oleObj name="Equation" r:id="rId6" imgW="1244520" imgH="241200" progId="Equation.3">
                  <p:embed/>
                  <p:pic>
                    <p:nvPicPr>
                      <p:cNvPr id="0" name="Picture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400" y="2819400"/>
                        <a:ext cx="2501900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53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1082611"/>
              </p:ext>
            </p:extLst>
          </p:nvPr>
        </p:nvGraphicFramePr>
        <p:xfrm>
          <a:off x="660400" y="3352800"/>
          <a:ext cx="22225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08" name="Equation" r:id="rId8" imgW="1104840" imgH="241200" progId="Equation.3">
                  <p:embed/>
                </p:oleObj>
              </mc:Choice>
              <mc:Fallback>
                <p:oleObj name="Equation" r:id="rId8" imgW="1104840" imgH="241200" progId="Equation.3">
                  <p:embed/>
                  <p:pic>
                    <p:nvPicPr>
                      <p:cNvPr id="0" name="Picture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400" y="3352800"/>
                        <a:ext cx="2222500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54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5102910"/>
              </p:ext>
            </p:extLst>
          </p:nvPr>
        </p:nvGraphicFramePr>
        <p:xfrm>
          <a:off x="647700" y="3924300"/>
          <a:ext cx="2401888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09" name="Equation" r:id="rId10" imgW="1193760" imgH="241200" progId="Equation.3">
                  <p:embed/>
                </p:oleObj>
              </mc:Choice>
              <mc:Fallback>
                <p:oleObj name="Equation" r:id="rId10" imgW="1193760" imgH="241200" progId="Equation.3">
                  <p:embed/>
                  <p:pic>
                    <p:nvPicPr>
                      <p:cNvPr id="0" name="Picture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3924300"/>
                        <a:ext cx="2401888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55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7497468"/>
              </p:ext>
            </p:extLst>
          </p:nvPr>
        </p:nvGraphicFramePr>
        <p:xfrm>
          <a:off x="749300" y="4495800"/>
          <a:ext cx="21971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10" name="Equation" r:id="rId12" imgW="1091880" imgH="228600" progId="Equation.3">
                  <p:embed/>
                </p:oleObj>
              </mc:Choice>
              <mc:Fallback>
                <p:oleObj name="Equation" r:id="rId12" imgW="1091880" imgH="228600" progId="Equation.3">
                  <p:embed/>
                  <p:pic>
                    <p:nvPicPr>
                      <p:cNvPr id="0" name="Picture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9300" y="4495800"/>
                        <a:ext cx="21971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181323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Solution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828800"/>
            <a:ext cx="800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Then using the inequalities of the Maximum Stress Failure Theory:</a:t>
            </a:r>
          </a:p>
          <a:p>
            <a:endParaRPr lang="en-US" sz="2000" dirty="0"/>
          </a:p>
        </p:txBody>
      </p:sp>
      <p:graphicFrame>
        <p:nvGraphicFramePr>
          <p:cNvPr id="73729" name="Object 1"/>
          <p:cNvGraphicFramePr>
            <a:graphicFrameLocks noChangeAspect="1"/>
          </p:cNvGraphicFramePr>
          <p:nvPr/>
        </p:nvGraphicFramePr>
        <p:xfrm>
          <a:off x="609600" y="2286000"/>
          <a:ext cx="3848099" cy="3524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39" name="Equation" r:id="rId4" imgW="2489200" imgH="228600" progId="Equation.3">
                  <p:embed/>
                </p:oleObj>
              </mc:Choice>
              <mc:Fallback>
                <p:oleObj name="Equation" r:id="rId4" imgW="2489200" imgH="228600" progId="Equation.3">
                  <p:embed/>
                  <p:pic>
                    <p:nvPicPr>
                      <p:cNvPr id="0" name="Picture 1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286000"/>
                        <a:ext cx="3848099" cy="3524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30" name="Object 2"/>
          <p:cNvGraphicFramePr>
            <a:graphicFrameLocks noChangeAspect="1"/>
          </p:cNvGraphicFramePr>
          <p:nvPr/>
        </p:nvGraphicFramePr>
        <p:xfrm>
          <a:off x="609600" y="2667000"/>
          <a:ext cx="3810000" cy="3638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40" name="Equation" r:id="rId6" imgW="2387600" imgH="228600" progId="Equation.3">
                  <p:embed/>
                </p:oleObj>
              </mc:Choice>
              <mc:Fallback>
                <p:oleObj name="Equation" r:id="rId6" imgW="2387600" imgH="228600" progId="Equation.3">
                  <p:embed/>
                  <p:pic>
                    <p:nvPicPr>
                      <p:cNvPr id="0" name="Picture 1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667000"/>
                        <a:ext cx="3810000" cy="3638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31" name="Object 3"/>
          <p:cNvGraphicFramePr>
            <a:graphicFrameLocks noChangeAspect="1"/>
          </p:cNvGraphicFramePr>
          <p:nvPr/>
        </p:nvGraphicFramePr>
        <p:xfrm>
          <a:off x="609600" y="3048000"/>
          <a:ext cx="3657600" cy="3628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41" name="Equation" r:id="rId8" imgW="2298700" imgH="228600" progId="Equation.3">
                  <p:embed/>
                </p:oleObj>
              </mc:Choice>
              <mc:Fallback>
                <p:oleObj name="Equation" r:id="rId8" imgW="2298700" imgH="228600" progId="Equation.3">
                  <p:embed/>
                  <p:pic>
                    <p:nvPicPr>
                      <p:cNvPr id="0" name="Picture 1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048000"/>
                        <a:ext cx="3657600" cy="3628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09600" y="33528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or,</a:t>
            </a:r>
          </a:p>
        </p:txBody>
      </p:sp>
      <p:graphicFrame>
        <p:nvGraphicFramePr>
          <p:cNvPr id="73732" name="Object 4"/>
          <p:cNvGraphicFramePr>
            <a:graphicFrameLocks noChangeAspect="1"/>
          </p:cNvGraphicFramePr>
          <p:nvPr/>
        </p:nvGraphicFramePr>
        <p:xfrm>
          <a:off x="609600" y="3810000"/>
          <a:ext cx="2895600" cy="3560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42" name="Equation" r:id="rId10" imgW="1854200" imgH="228600" progId="Equation.3">
                  <p:embed/>
                </p:oleObj>
              </mc:Choice>
              <mc:Fallback>
                <p:oleObj name="Equation" r:id="rId10" imgW="1854200" imgH="228600" progId="Equation.3">
                  <p:embed/>
                  <p:pic>
                    <p:nvPicPr>
                      <p:cNvPr id="0" name="Picture 1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810000"/>
                        <a:ext cx="2895600" cy="35609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3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2695619"/>
              </p:ext>
            </p:extLst>
          </p:nvPr>
        </p:nvGraphicFramePr>
        <p:xfrm>
          <a:off x="630239" y="4267201"/>
          <a:ext cx="2874962" cy="3567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43" name="Equation" r:id="rId12" imgW="1841400" imgH="228600" progId="Equation.3">
                  <p:embed/>
                </p:oleObj>
              </mc:Choice>
              <mc:Fallback>
                <p:oleObj name="Equation" r:id="rId12" imgW="1841400" imgH="228600" progId="Equation.3">
                  <p:embed/>
                  <p:pic>
                    <p:nvPicPr>
                      <p:cNvPr id="0" name="Picture 1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239" y="4267201"/>
                        <a:ext cx="2874962" cy="35671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34" name="Object 6"/>
          <p:cNvGraphicFramePr>
            <a:graphicFrameLocks noChangeAspect="1"/>
          </p:cNvGraphicFramePr>
          <p:nvPr/>
        </p:nvGraphicFramePr>
        <p:xfrm>
          <a:off x="609600" y="4648200"/>
          <a:ext cx="2895600" cy="3585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44" name="Equation" r:id="rId14" imgW="1841400" imgH="228600" progId="Equation.3">
                  <p:embed/>
                </p:oleObj>
              </mc:Choice>
              <mc:Fallback>
                <p:oleObj name="Equation" r:id="rId14" imgW="1841400" imgH="228600" progId="Equation.3">
                  <p:embed/>
                  <p:pic>
                    <p:nvPicPr>
                      <p:cNvPr id="0" name="Picture 1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648200"/>
                        <a:ext cx="2895600" cy="3585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09600" y="5029200"/>
            <a:ext cx="373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All the inequality conditions (and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9600" y="5334000"/>
            <a:ext cx="8458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The above inequalities also show that the angle lamina will fail in shear.  The maximum stress that can be applied before failure is:</a:t>
            </a:r>
          </a:p>
        </p:txBody>
      </p:sp>
      <p:graphicFrame>
        <p:nvGraphicFramePr>
          <p:cNvPr id="73735" name="Object 7"/>
          <p:cNvGraphicFramePr>
            <a:graphicFrameLocks noChangeAspect="1"/>
          </p:cNvGraphicFramePr>
          <p:nvPr/>
        </p:nvGraphicFramePr>
        <p:xfrm>
          <a:off x="4191000" y="5105400"/>
          <a:ext cx="533400" cy="2571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45" name="Equation" r:id="rId16" imgW="368140" imgH="177723" progId="Equation.3">
                  <p:embed/>
                </p:oleObj>
              </mc:Choice>
              <mc:Fallback>
                <p:oleObj name="Equation" r:id="rId16" imgW="368140" imgH="177723" progId="Equation.3">
                  <p:embed/>
                  <p:pic>
                    <p:nvPicPr>
                      <p:cNvPr id="0" name="Picture 1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5105400"/>
                        <a:ext cx="533400" cy="2571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/>
          <p:cNvSpPr/>
          <p:nvPr/>
        </p:nvSpPr>
        <p:spPr>
          <a:xfrm>
            <a:off x="4648200" y="5029200"/>
            <a:ext cx="17347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)are satisfied if</a:t>
            </a:r>
          </a:p>
        </p:txBody>
      </p:sp>
      <p:graphicFrame>
        <p:nvGraphicFramePr>
          <p:cNvPr id="73736" name="Object 8"/>
          <p:cNvGraphicFramePr>
            <a:graphicFrameLocks noChangeAspect="1"/>
          </p:cNvGraphicFramePr>
          <p:nvPr/>
        </p:nvGraphicFramePr>
        <p:xfrm>
          <a:off x="6316663" y="5105400"/>
          <a:ext cx="1681162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46" name="Equation" r:id="rId18" imgW="1168200" imgH="203040" progId="Equation.3">
                  <p:embed/>
                </p:oleObj>
              </mc:Choice>
              <mc:Fallback>
                <p:oleObj name="Equation" r:id="rId18" imgW="1168200" imgH="203040" progId="Equation.3">
                  <p:embed/>
                  <p:pic>
                    <p:nvPicPr>
                      <p:cNvPr id="0" name="Picture 1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6663" y="5105400"/>
                        <a:ext cx="1681162" cy="292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7176956"/>
              </p:ext>
            </p:extLst>
          </p:nvPr>
        </p:nvGraphicFramePr>
        <p:xfrm>
          <a:off x="717550" y="6019800"/>
          <a:ext cx="557530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47" name="Equation" r:id="rId20" imgW="3162240" imgH="241200" progId="Equation.3">
                  <p:embed/>
                </p:oleObj>
              </mc:Choice>
              <mc:Fallback>
                <p:oleObj name="Equation" r:id="rId20" imgW="3162240" imgH="241200" progId="Equation.3">
                  <p:embed/>
                  <p:pic>
                    <p:nvPicPr>
                      <p:cNvPr id="0" name="Picture 1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550" y="6019800"/>
                        <a:ext cx="5575300" cy="425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6719182"/>
              </p:ext>
            </p:extLst>
          </p:nvPr>
        </p:nvGraphicFramePr>
        <p:xfrm>
          <a:off x="5515585" y="2286001"/>
          <a:ext cx="2028215" cy="11998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48" name="Equation" r:id="rId22" imgW="1460160" imgH="863280" progId="Equation.3">
                  <p:embed/>
                </p:oleObj>
              </mc:Choice>
              <mc:Fallback>
                <p:oleObj name="Equation" r:id="rId22" imgW="1460160" imgH="863280" progId="Equation.3">
                  <p:embed/>
                  <p:pic>
                    <p:nvPicPr>
                      <p:cNvPr id="0" name="Picture 1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5585" y="2286001"/>
                        <a:ext cx="2028215" cy="11998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373460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12054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73597880-1728-41b6-87a7-1e04abeb456e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641</TotalTime>
  <Words>276</Words>
  <Application>Microsoft Office PowerPoint</Application>
  <PresentationFormat>On-screen Show (4:3)</PresentationFormat>
  <Paragraphs>58</Paragraphs>
  <Slides>8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Calibri</vt:lpstr>
      <vt:lpstr>Corbel</vt:lpstr>
      <vt:lpstr>Trebuchet MS</vt:lpstr>
      <vt:lpstr>Wingdings</vt:lpstr>
      <vt:lpstr>Wingdings 2</vt:lpstr>
      <vt:lpstr>Wingdings 3</vt:lpstr>
      <vt:lpstr>Module</vt:lpstr>
      <vt:lpstr>Equation</vt:lpstr>
      <vt:lpstr>EML 4230 Introduction to Composite Materials</vt:lpstr>
      <vt:lpstr>Strength Failure Theories  for an Angle Lamina</vt:lpstr>
      <vt:lpstr>Maximum Stress Failure Theory</vt:lpstr>
      <vt:lpstr>Example </vt:lpstr>
      <vt:lpstr>Solution</vt:lpstr>
      <vt:lpstr>Solution</vt:lpstr>
      <vt:lpstr>Solution</vt:lpstr>
      <vt:lpstr>END</vt:lpstr>
    </vt:vector>
  </TitlesOfParts>
  <Company>University of South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</dc:title>
  <dc:creator>Boston, Daniel</dc:creator>
  <cp:lastModifiedBy>Autar Kaw</cp:lastModifiedBy>
  <cp:revision>98</cp:revision>
  <cp:lastPrinted>2024-02-12T18:10:39Z</cp:lastPrinted>
  <dcterms:created xsi:type="dcterms:W3CDTF">2012-04-10T20:33:06Z</dcterms:created>
  <dcterms:modified xsi:type="dcterms:W3CDTF">2024-02-12T18:10:56Z</dcterms:modified>
</cp:coreProperties>
</file>