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05" r:id="rId2"/>
    <p:sldId id="306" r:id="rId3"/>
    <p:sldId id="265" r:id="rId4"/>
    <p:sldId id="307" r:id="rId5"/>
    <p:sldId id="308" r:id="rId6"/>
    <p:sldId id="300" r:id="rId7"/>
    <p:sldId id="301" r:id="rId8"/>
    <p:sldId id="302" r:id="rId9"/>
    <p:sldId id="303" r:id="rId10"/>
    <p:sldId id="304" r:id="rId11"/>
  </p:sldIdLst>
  <p:sldSz cx="9144000" cy="6858000" type="screen4x3"/>
  <p:notesSz cx="9144000" cy="6858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5" autoAdjust="0"/>
    <p:restoredTop sz="94660"/>
  </p:normalViewPr>
  <p:slideViewPr>
    <p:cSldViewPr>
      <p:cViewPr varScale="1">
        <p:scale>
          <a:sx n="107" d="100"/>
          <a:sy n="107" d="100"/>
        </p:scale>
        <p:origin x="31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6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60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3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66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7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5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32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1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tags" Target="../tags/tag4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15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hyperlink" Target="http://autarkaw.com/books/composite/index.html" TargetMode="Externa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4.wmf"/><Relationship Id="rId26" Type="http://schemas.openxmlformats.org/officeDocument/2006/relationships/image" Target="../media/image38.wmf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35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29" Type="http://schemas.openxmlformats.org/officeDocument/2006/relationships/oleObject" Target="../embeddings/oleObject3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8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23" Type="http://schemas.openxmlformats.org/officeDocument/2006/relationships/oleObject" Target="../embeddings/oleObject34.bin"/><Relationship Id="rId28" Type="http://schemas.openxmlformats.org/officeDocument/2006/relationships/image" Target="../media/image39.wmf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Relationship Id="rId27" Type="http://schemas.openxmlformats.org/officeDocument/2006/relationships/oleObject" Target="../embeddings/oleObject36.bin"/><Relationship Id="rId30" Type="http://schemas.openxmlformats.org/officeDocument/2006/relationships/image" Target="../media/image4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18872" indent="0" algn="ctr">
              <a:buNone/>
            </a:pPr>
            <a:r>
              <a:rPr lang="en-US" b="1" dirty="0"/>
              <a:t>Maximum Strain Failure Theory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773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Strength Failure Theories </a:t>
            </a:r>
            <a:br>
              <a:rPr lang="en-US" sz="3600" dirty="0"/>
            </a:br>
            <a:r>
              <a:rPr lang="en-US" sz="3600" dirty="0"/>
              <a:t>for an Angle Lamina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failure theories are generally based on the normal and shear strengths of a unidirectional lamina.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In the case of a unidirectional lamina, the five strength parameters are:</a:t>
            </a:r>
          </a:p>
          <a:p>
            <a:pPr marL="118872" indent="0">
              <a:buNone/>
            </a:pPr>
            <a:endParaRPr lang="en-US" sz="2000" dirty="0"/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Longitudinal tensile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Longitudinal compressive strength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Transverse tensile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Transverse compressive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In-plane shear strength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417799"/>
              </p:ext>
            </p:extLst>
          </p:nvPr>
        </p:nvGraphicFramePr>
        <p:xfrm>
          <a:off x="3733800" y="33528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0" name="Equation" r:id="rId4" imgW="380835" imgH="241195" progId="Equation.3">
                  <p:embed/>
                </p:oleObj>
              </mc:Choice>
              <mc:Fallback>
                <p:oleObj name="Equation" r:id="rId4" imgW="380835" imgH="241195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3528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26" name="Object 2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18925"/>
              </p:ext>
            </p:extLst>
          </p:nvPr>
        </p:nvGraphicFramePr>
        <p:xfrm>
          <a:off x="4202113" y="38862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1" name="Equation" r:id="rId6" imgW="380835" imgH="241195" progId="Equation.3">
                  <p:embed/>
                </p:oleObj>
              </mc:Choice>
              <mc:Fallback>
                <p:oleObj name="Equation" r:id="rId6" imgW="380835" imgH="241195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2113" y="38862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" name="Object 2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686327"/>
              </p:ext>
            </p:extLst>
          </p:nvPr>
        </p:nvGraphicFramePr>
        <p:xfrm>
          <a:off x="3505200" y="42672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2" name="Equation" r:id="rId8" imgW="380835" imgH="241195" progId="Equation.3">
                  <p:embed/>
                </p:oleObj>
              </mc:Choice>
              <mc:Fallback>
                <p:oleObj name="Equation" r:id="rId8" imgW="380835" imgH="241195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2672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" name="Object 2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998437"/>
              </p:ext>
            </p:extLst>
          </p:nvPr>
        </p:nvGraphicFramePr>
        <p:xfrm>
          <a:off x="3973512" y="47244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3" name="Equation" r:id="rId10" imgW="380835" imgH="241195" progId="Equation.3">
                  <p:embed/>
                </p:oleObj>
              </mc:Choice>
              <mc:Fallback>
                <p:oleObj name="Equation" r:id="rId10" imgW="380835" imgH="241195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3512" y="47244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" name="Object 2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6843"/>
              </p:ext>
            </p:extLst>
          </p:nvPr>
        </p:nvGraphicFramePr>
        <p:xfrm>
          <a:off x="3200400" y="5126037"/>
          <a:ext cx="6397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4" name="Equation" r:id="rId12" imgW="406224" imgH="228501" progId="Equation.3">
                  <p:embed/>
                </p:oleObj>
              </mc:Choice>
              <mc:Fallback>
                <p:oleObj name="Equation" r:id="rId12" imgW="406224" imgH="228501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126037"/>
                        <a:ext cx="63976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4003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Maximum Strain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54209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The lamina is considered to be failed if: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118872" indent="0">
              <a:buNone/>
            </a:pPr>
            <a:endParaRPr lang="en-US" sz="2000" dirty="0"/>
          </a:p>
          <a:p>
            <a:pPr marL="118872" indent="0">
              <a:buNone/>
            </a:pPr>
            <a:r>
              <a:rPr lang="en-US" sz="2000" dirty="0"/>
              <a:t>is violated, where:</a:t>
            </a:r>
          </a:p>
          <a:p>
            <a:pPr marL="118872" indent="0">
              <a:lnSpc>
                <a:spcPct val="150000"/>
              </a:lnSpc>
              <a:buNone/>
            </a:pPr>
            <a:r>
              <a:rPr lang="en-US" sz="2000" dirty="0"/>
              <a:t>	= Ultimate longitudinal tensile strain (in direction 1),</a:t>
            </a:r>
          </a:p>
          <a:p>
            <a:pPr marL="118872" indent="0">
              <a:lnSpc>
                <a:spcPct val="150000"/>
              </a:lnSpc>
              <a:buNone/>
            </a:pPr>
            <a:r>
              <a:rPr lang="en-US" sz="2000" dirty="0"/>
              <a:t>	= Ultimate longitudinal compressive strain (in direction 1),</a:t>
            </a:r>
          </a:p>
          <a:p>
            <a:pPr marL="118872" indent="0">
              <a:lnSpc>
                <a:spcPct val="150000"/>
              </a:lnSpc>
              <a:buNone/>
            </a:pPr>
            <a:r>
              <a:rPr lang="en-US" sz="2000" dirty="0"/>
              <a:t>	= Ultimate transverse tensile strain (in direction 2),</a:t>
            </a:r>
          </a:p>
          <a:p>
            <a:pPr marL="118872" indent="0">
              <a:lnSpc>
                <a:spcPct val="150000"/>
              </a:lnSpc>
              <a:buNone/>
            </a:pPr>
            <a:r>
              <a:rPr lang="en-US" sz="2000" dirty="0"/>
              <a:t>	= Ultimate transverse compressive strain (in direction 2),</a:t>
            </a:r>
          </a:p>
          <a:p>
            <a:pPr marL="118872" indent="0">
              <a:lnSpc>
                <a:spcPct val="150000"/>
              </a:lnSpc>
              <a:buNone/>
            </a:pPr>
            <a:r>
              <a:rPr lang="en-US" sz="2000" dirty="0"/>
              <a:t>	= Ultimate in-plane shear strain (in plane 1-2).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026157"/>
              </p:ext>
            </p:extLst>
          </p:nvPr>
        </p:nvGraphicFramePr>
        <p:xfrm>
          <a:off x="2395538" y="2209800"/>
          <a:ext cx="3059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2" name="Equation" r:id="rId4" imgW="1371600" imgH="241300" progId="Equation.3">
                  <p:embed/>
                </p:oleObj>
              </mc:Choice>
              <mc:Fallback>
                <p:oleObj name="Equation" r:id="rId4" imgW="1371600" imgH="241300" progId="Equation.3">
                  <p:embed/>
                  <p:pic>
                    <p:nvPicPr>
                      <p:cNvPr id="0" name="Picture 3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5538" y="2209800"/>
                        <a:ext cx="3059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389754"/>
              </p:ext>
            </p:extLst>
          </p:nvPr>
        </p:nvGraphicFramePr>
        <p:xfrm>
          <a:off x="685800" y="4419600"/>
          <a:ext cx="601662" cy="40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3" name="Equation" r:id="rId6" imgW="355446" imgH="241195" progId="Equation.3">
                  <p:embed/>
                </p:oleObj>
              </mc:Choice>
              <mc:Fallback>
                <p:oleObj name="Equation" r:id="rId6" imgW="355446" imgH="241195" progId="Equation.3">
                  <p:embed/>
                  <p:pic>
                    <p:nvPicPr>
                      <p:cNvPr id="0" name="Picture 3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419600"/>
                        <a:ext cx="601662" cy="40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494" name="Object 326"/>
          <p:cNvGraphicFramePr>
            <a:graphicFrameLocks noChangeAspect="1"/>
          </p:cNvGraphicFramePr>
          <p:nvPr/>
        </p:nvGraphicFramePr>
        <p:xfrm>
          <a:off x="2362200" y="2895600"/>
          <a:ext cx="30876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4" name="Equation" r:id="rId8" imgW="1384300" imgH="241300" progId="Equation.3">
                  <p:embed/>
                </p:oleObj>
              </mc:Choice>
              <mc:Fallback>
                <p:oleObj name="Equation" r:id="rId8" imgW="1384300" imgH="241300" progId="Equation.3">
                  <p:embed/>
                  <p:pic>
                    <p:nvPicPr>
                      <p:cNvPr id="0" name="Picture 3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895600"/>
                        <a:ext cx="308768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95" name="Object 327"/>
          <p:cNvGraphicFramePr>
            <a:graphicFrameLocks noChangeAspect="1"/>
          </p:cNvGraphicFramePr>
          <p:nvPr/>
        </p:nvGraphicFramePr>
        <p:xfrm>
          <a:off x="2379663" y="3467100"/>
          <a:ext cx="29479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5" name="Equation" r:id="rId10" imgW="1320480" imgH="228600" progId="Equation.3">
                  <p:embed/>
                </p:oleObj>
              </mc:Choice>
              <mc:Fallback>
                <p:oleObj name="Equation" r:id="rId10" imgW="1320480" imgH="228600" progId="Equation.3">
                  <p:embed/>
                  <p:pic>
                    <p:nvPicPr>
                      <p:cNvPr id="0" name="Picture 3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3467100"/>
                        <a:ext cx="2947987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96" name="Object 328"/>
          <p:cNvGraphicFramePr>
            <a:graphicFrameLocks noChangeAspect="1"/>
          </p:cNvGraphicFramePr>
          <p:nvPr/>
        </p:nvGraphicFramePr>
        <p:xfrm>
          <a:off x="685800" y="4800600"/>
          <a:ext cx="620712" cy="402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6" name="Equation" r:id="rId12" imgW="368300" imgH="241300" progId="Equation.3">
                  <p:embed/>
                </p:oleObj>
              </mc:Choice>
              <mc:Fallback>
                <p:oleObj name="Equation" r:id="rId12" imgW="368300" imgH="241300" progId="Equation.3">
                  <p:embed/>
                  <p:pic>
                    <p:nvPicPr>
                      <p:cNvPr id="0" name="Picture 3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800600"/>
                        <a:ext cx="620712" cy="4026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97" name="Object 329"/>
          <p:cNvGraphicFramePr>
            <a:graphicFrameLocks noChangeAspect="1"/>
          </p:cNvGraphicFramePr>
          <p:nvPr/>
        </p:nvGraphicFramePr>
        <p:xfrm>
          <a:off x="685800" y="5257800"/>
          <a:ext cx="609600" cy="409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7" name="Equation" r:id="rId14" imgW="355446" imgH="241195" progId="Equation.3">
                  <p:embed/>
                </p:oleObj>
              </mc:Choice>
              <mc:Fallback>
                <p:oleObj name="Equation" r:id="rId14" imgW="355446" imgH="241195" progId="Equation.3">
                  <p:embed/>
                  <p:pic>
                    <p:nvPicPr>
                      <p:cNvPr id="0" name="Picture 3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257800"/>
                        <a:ext cx="609600" cy="4092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98" name="Object 330"/>
          <p:cNvGraphicFramePr>
            <a:graphicFrameLocks noChangeAspect="1"/>
          </p:cNvGraphicFramePr>
          <p:nvPr/>
        </p:nvGraphicFramePr>
        <p:xfrm>
          <a:off x="685800" y="5715000"/>
          <a:ext cx="609600" cy="394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8" name="Equation" r:id="rId16" imgW="368300" imgH="241300" progId="Equation.3">
                  <p:embed/>
                </p:oleObj>
              </mc:Choice>
              <mc:Fallback>
                <p:oleObj name="Equation" r:id="rId16" imgW="368300" imgH="241300" progId="Equation.3">
                  <p:embed/>
                  <p:pic>
                    <p:nvPicPr>
                      <p:cNvPr id="0" name="Picture 3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715000"/>
                        <a:ext cx="609600" cy="3945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99" name="Object 331"/>
          <p:cNvGraphicFramePr>
            <a:graphicFrameLocks noChangeAspect="1"/>
          </p:cNvGraphicFramePr>
          <p:nvPr/>
        </p:nvGraphicFramePr>
        <p:xfrm>
          <a:off x="685800" y="6096000"/>
          <a:ext cx="70617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9" name="Equation" r:id="rId18" imgW="419100" imgH="228600" progId="Equation.3">
                  <p:embed/>
                </p:oleObj>
              </mc:Choice>
              <mc:Fallback>
                <p:oleObj name="Equation" r:id="rId18" imgW="419100" imgH="228600" progId="Equation.3">
                  <p:embed/>
                  <p:pic>
                    <p:nvPicPr>
                      <p:cNvPr id="0" name="Picture 3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6096000"/>
                        <a:ext cx="70617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41603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Arial" pitchFamily="34" charset="0"/>
              </a:rPr>
              <a:t>Example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1851" y="1600200"/>
            <a:ext cx="4868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Find the maximum value of S&gt;0 if a stress of </a:t>
            </a: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12516"/>
              </p:ext>
            </p:extLst>
          </p:nvPr>
        </p:nvGraphicFramePr>
        <p:xfrm>
          <a:off x="5041900" y="1652587"/>
          <a:ext cx="26543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6" name="Equation" r:id="rId4" imgW="1955800" imgH="241300" progId="Equation.3">
                  <p:embed/>
                </p:oleObj>
              </mc:Choice>
              <mc:Fallback>
                <p:oleObj name="Equation" r:id="rId4" imgW="1955800" imgH="241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1652587"/>
                        <a:ext cx="2654300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975658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is applied to a </a:t>
            </a:r>
            <a:r>
              <a:rPr lang="en-US" dirty="0" err="1"/>
              <a:t>60</a:t>
            </a:r>
            <a:r>
              <a:rPr lang="en-US" baseline="30000" dirty="0" err="1"/>
              <a:t>o</a:t>
            </a:r>
            <a:r>
              <a:rPr lang="en-US" baseline="30000" dirty="0"/>
              <a:t> </a:t>
            </a:r>
            <a:r>
              <a:rPr lang="en-US" dirty="0"/>
              <a:t>lamina of Graphite/Epoxy.  Use Maximum Strain Failure Theory.  Use properties of a unidirectional Graphite/Epoxy lamina given in Table 2.1 of the textbook </a:t>
            </a:r>
            <a:r>
              <a:rPr lang="en-US" dirty="0">
                <a:hlinkClick r:id="rId6"/>
              </a:rPr>
              <a:t>Mechanics of Composite Materials by Autar Kaw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216" y="3124200"/>
            <a:ext cx="3905568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86200" y="5906869"/>
            <a:ext cx="3540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Off-axis loading in the x-direction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82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Solution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203138"/>
              </p:ext>
            </p:extLst>
          </p:nvPr>
        </p:nvGraphicFramePr>
        <p:xfrm>
          <a:off x="1152525" y="2743200"/>
          <a:ext cx="5084763" cy="337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0" name="Equation" r:id="rId4" imgW="2565360" imgH="1701720" progId="Equation.3">
                  <p:embed/>
                </p:oleObj>
              </mc:Choice>
              <mc:Fallback>
                <p:oleObj name="Equation" r:id="rId4" imgW="2565360" imgH="1701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2743200"/>
                        <a:ext cx="5084763" cy="337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09600" y="1981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stresses in the local axes are: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1235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854" y="1447800"/>
            <a:ext cx="3719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strains in the local axes are:</a:t>
            </a:r>
          </a:p>
          <a:p>
            <a:endParaRPr lang="en-US" dirty="0"/>
          </a:p>
        </p:txBody>
      </p:sp>
      <p:graphicFrame>
        <p:nvGraphicFramePr>
          <p:cNvPr id="144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294890"/>
              </p:ext>
            </p:extLst>
          </p:nvPr>
        </p:nvGraphicFramePr>
        <p:xfrm>
          <a:off x="914400" y="2036320"/>
          <a:ext cx="17145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00" name="Equation" r:id="rId3" imgW="914400" imgH="812520" progId="Equation.3">
                  <p:embed/>
                </p:oleObj>
              </mc:Choice>
              <mc:Fallback>
                <p:oleObj name="Equation" r:id="rId3" imgW="914400" imgH="81252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36320"/>
                        <a:ext cx="17145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745301"/>
              </p:ext>
            </p:extLst>
          </p:nvPr>
        </p:nvGraphicFramePr>
        <p:xfrm>
          <a:off x="1295400" y="3657600"/>
          <a:ext cx="51292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01" name="Equation" r:id="rId5" imgW="4152600" imgH="863280" progId="Equation.3">
                  <p:embed/>
                </p:oleObj>
              </mc:Choice>
              <mc:Fallback>
                <p:oleObj name="Equation" r:id="rId5" imgW="4152600" imgH="86328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657600"/>
                        <a:ext cx="51292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Arial" pitchFamily="34" charset="0"/>
                <a:cs typeface="Arial" pitchFamily="34" charset="0"/>
              </a:rPr>
              <a:t>Example</a:t>
            </a: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623948"/>
              </p:ext>
            </p:extLst>
          </p:nvPr>
        </p:nvGraphicFramePr>
        <p:xfrm>
          <a:off x="6172200" y="3581400"/>
          <a:ext cx="2133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02" name="Equation" r:id="rId7" imgW="1511280" imgH="863280" progId="Equation.3">
                  <p:embed/>
                </p:oleObj>
              </mc:Choice>
              <mc:Fallback>
                <p:oleObj name="Equation" r:id="rId7" imgW="1511280" imgH="8632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581400"/>
                        <a:ext cx="21336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75260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there is a linear relationship between all the stresses and strains till failure, then the ultimate failure strains are:</a:t>
            </a:r>
          </a:p>
          <a:p>
            <a:endParaRPr lang="en-US" dirty="0"/>
          </a:p>
        </p:txBody>
      </p:sp>
      <p:graphicFrame>
        <p:nvGraphicFramePr>
          <p:cNvPr id="14542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276500"/>
              </p:ext>
            </p:extLst>
          </p:nvPr>
        </p:nvGraphicFramePr>
        <p:xfrm>
          <a:off x="1833563" y="2438400"/>
          <a:ext cx="34575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6" name="Equation" r:id="rId3" imgW="2450880" imgH="431640" progId="Equation.3">
                  <p:embed/>
                </p:oleObj>
              </mc:Choice>
              <mc:Fallback>
                <p:oleObj name="Equation" r:id="rId3" imgW="2450880" imgH="43164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563" y="2438400"/>
                        <a:ext cx="34575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422189"/>
              </p:ext>
            </p:extLst>
          </p:nvPr>
        </p:nvGraphicFramePr>
        <p:xfrm>
          <a:off x="1974850" y="3200400"/>
          <a:ext cx="3071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7" name="Equation" r:id="rId5" imgW="2489040" imgH="431640" progId="Equation.3">
                  <p:embed/>
                </p:oleObj>
              </mc:Choice>
              <mc:Fallback>
                <p:oleObj name="Equation" r:id="rId5" imgW="2489040" imgH="43164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3200400"/>
                        <a:ext cx="30718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116898"/>
              </p:ext>
            </p:extLst>
          </p:nvPr>
        </p:nvGraphicFramePr>
        <p:xfrm>
          <a:off x="1825625" y="3886200"/>
          <a:ext cx="30543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8" name="Equation" r:id="rId7" imgW="2400120" imgH="431640" progId="Equation.3">
                  <p:embed/>
                </p:oleObj>
              </mc:Choice>
              <mc:Fallback>
                <p:oleObj name="Equation" r:id="rId7" imgW="2400120" imgH="43164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3886200"/>
                        <a:ext cx="305435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225323"/>
              </p:ext>
            </p:extLst>
          </p:nvPr>
        </p:nvGraphicFramePr>
        <p:xfrm>
          <a:off x="1939925" y="4572000"/>
          <a:ext cx="29019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9" name="Equation" r:id="rId9" imgW="2323800" imgH="444240" progId="Equation.3">
                  <p:embed/>
                </p:oleObj>
              </mc:Choice>
              <mc:Fallback>
                <p:oleObj name="Equation" r:id="rId9" imgW="2323800" imgH="44424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925" y="4572000"/>
                        <a:ext cx="290195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520710"/>
              </p:ext>
            </p:extLst>
          </p:nvPr>
        </p:nvGraphicFramePr>
        <p:xfrm>
          <a:off x="1841500" y="5181600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0" name="Equation" r:id="rId11" imgW="2438280" imgH="431640" progId="Equation.3">
                  <p:embed/>
                </p:oleObj>
              </mc:Choice>
              <mc:Fallback>
                <p:oleObj name="Equation" r:id="rId11" imgW="2438280" imgH="43164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5181600"/>
                        <a:ext cx="3429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Arial" pitchFamily="34" charset="0"/>
                <a:cs typeface="Arial" pitchFamily="34" charset="0"/>
              </a:rPr>
              <a:t>Example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352089"/>
              </p:ext>
            </p:extLst>
          </p:nvPr>
        </p:nvGraphicFramePr>
        <p:xfrm>
          <a:off x="647700" y="1905000"/>
          <a:ext cx="374724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0" name="Equation" r:id="rId3" imgW="2654300" imgH="215900" progId="Equation.3">
                  <p:embed/>
                </p:oleObj>
              </mc:Choice>
              <mc:Fallback>
                <p:oleObj name="Equation" r:id="rId3" imgW="2654300" imgH="2159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905000"/>
                        <a:ext cx="3747247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580907"/>
              </p:ext>
            </p:extLst>
          </p:nvPr>
        </p:nvGraphicFramePr>
        <p:xfrm>
          <a:off x="600808" y="2438400"/>
          <a:ext cx="387275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1" name="Equation" r:id="rId5" imgW="2743200" imgH="215900" progId="Equation.3">
                  <p:embed/>
                </p:oleObj>
              </mc:Choice>
              <mc:Fallback>
                <p:oleObj name="Equation" r:id="rId5" imgW="2743200" imgH="215900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808" y="2438400"/>
                        <a:ext cx="387275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032962"/>
              </p:ext>
            </p:extLst>
          </p:nvPr>
        </p:nvGraphicFramePr>
        <p:xfrm>
          <a:off x="647700" y="2971800"/>
          <a:ext cx="387275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2" name="Equation" r:id="rId7" imgW="2743200" imgH="215900" progId="Equation.3">
                  <p:embed/>
                </p:oleObj>
              </mc:Choice>
              <mc:Fallback>
                <p:oleObj name="Equation" r:id="rId7" imgW="2743200" imgH="215900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2971800"/>
                        <a:ext cx="387275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774888"/>
              </p:ext>
            </p:extLst>
          </p:nvPr>
        </p:nvGraphicFramePr>
        <p:xfrm>
          <a:off x="741485" y="3897388"/>
          <a:ext cx="2590800" cy="31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3" name="Equation" r:id="rId9" imgW="1752600" imgH="215900" progId="Equation.3">
                  <p:embed/>
                </p:oleObj>
              </mc:Choice>
              <mc:Fallback>
                <p:oleObj name="Equation" r:id="rId9" imgW="1752600" imgH="215900" progId="Equation.3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485" y="3897388"/>
                        <a:ext cx="2590800" cy="31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710779"/>
              </p:ext>
            </p:extLst>
          </p:nvPr>
        </p:nvGraphicFramePr>
        <p:xfrm>
          <a:off x="762000" y="4267200"/>
          <a:ext cx="24606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4" name="Equation" r:id="rId11" imgW="1663700" imgH="215900" progId="Equation.3">
                  <p:embed/>
                </p:oleObj>
              </mc:Choice>
              <mc:Fallback>
                <p:oleObj name="Equation" r:id="rId11" imgW="1663700" imgH="215900" progId="Equation.3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67200"/>
                        <a:ext cx="2460625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219553"/>
              </p:ext>
            </p:extLst>
          </p:nvPr>
        </p:nvGraphicFramePr>
        <p:xfrm>
          <a:off x="779929" y="4648200"/>
          <a:ext cx="242047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5" name="Equation" r:id="rId13" imgW="1713756" imgH="215806" progId="Equation.3">
                  <p:embed/>
                </p:oleObj>
              </mc:Choice>
              <mc:Fallback>
                <p:oleObj name="Equation" r:id="rId13" imgW="1713756" imgH="215806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29" y="4648200"/>
                        <a:ext cx="2420471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476285"/>
              </p:ext>
            </p:extLst>
          </p:nvPr>
        </p:nvGraphicFramePr>
        <p:xfrm>
          <a:off x="838200" y="5583896"/>
          <a:ext cx="176348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6" name="Equation" r:id="rId15" imgW="1028254" imgH="177723" progId="Equation.3">
                  <p:embed/>
                </p:oleObj>
              </mc:Choice>
              <mc:Fallback>
                <p:oleObj name="Equation" r:id="rId15" imgW="1028254" imgH="177723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583896"/>
                        <a:ext cx="1763486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34106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" y="5089965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give:</a:t>
            </a:r>
          </a:p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Arial" pitchFamily="34" charset="0"/>
                <a:cs typeface="Arial" pitchFamily="34" charset="0"/>
              </a:rPr>
              <a:t>Example</a:t>
            </a: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686513"/>
              </p:ext>
            </p:extLst>
          </p:nvPr>
        </p:nvGraphicFramePr>
        <p:xfrm>
          <a:off x="6789738" y="1828800"/>
          <a:ext cx="21161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7" name="Equation" r:id="rId17" imgW="1498320" imgH="863280" progId="Equation.3">
                  <p:embed/>
                </p:oleObj>
              </mc:Choice>
              <mc:Fallback>
                <p:oleObj name="Equation" r:id="rId17" imgW="1498320" imgH="86328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738" y="1828800"/>
                        <a:ext cx="2116137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44480"/>
              </p:ext>
            </p:extLst>
          </p:nvPr>
        </p:nvGraphicFramePr>
        <p:xfrm>
          <a:off x="7239000" y="3294519"/>
          <a:ext cx="1447800" cy="285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8" name="Equation" r:id="rId19" imgW="1218960" imgH="241200" progId="Equation.3">
                  <p:embed/>
                </p:oleObj>
              </mc:Choice>
              <mc:Fallback>
                <p:oleObj name="Equation" r:id="rId19" imgW="1218960" imgH="24120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294519"/>
                        <a:ext cx="1447800" cy="2852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628508"/>
              </p:ext>
            </p:extLst>
          </p:nvPr>
        </p:nvGraphicFramePr>
        <p:xfrm>
          <a:off x="7162800" y="3758516"/>
          <a:ext cx="15382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9" name="Equation" r:id="rId21" imgW="1244520" imgH="241200" progId="Equation.3">
                  <p:embed/>
                </p:oleObj>
              </mc:Choice>
              <mc:Fallback>
                <p:oleObj name="Equation" r:id="rId21" imgW="1244520" imgH="24120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758516"/>
                        <a:ext cx="15382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132064"/>
              </p:ext>
            </p:extLst>
          </p:nvPr>
        </p:nvGraphicFramePr>
        <p:xfrm>
          <a:off x="7194550" y="4267200"/>
          <a:ext cx="15509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0" name="Equation" r:id="rId23" imgW="1218960" imgH="241200" progId="Equation.3">
                  <p:embed/>
                </p:oleObj>
              </mc:Choice>
              <mc:Fallback>
                <p:oleObj name="Equation" r:id="rId23" imgW="1218960" imgH="24120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550" y="4267200"/>
                        <a:ext cx="155098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931544"/>
              </p:ext>
            </p:extLst>
          </p:nvPr>
        </p:nvGraphicFramePr>
        <p:xfrm>
          <a:off x="7194550" y="4840288"/>
          <a:ext cx="155416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1" name="Equation" r:id="rId25" imgW="1244520" imgH="241200" progId="Equation.3">
                  <p:embed/>
                </p:oleObj>
              </mc:Choice>
              <mc:Fallback>
                <p:oleObj name="Equation" r:id="rId25" imgW="1244520" imgH="2412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550" y="4840288"/>
                        <a:ext cx="155416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982285"/>
              </p:ext>
            </p:extLst>
          </p:nvPr>
        </p:nvGraphicFramePr>
        <p:xfrm>
          <a:off x="7113588" y="5413375"/>
          <a:ext cx="17716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2" name="Equation" r:id="rId27" imgW="1257120" imgH="241200" progId="Equation.3">
                  <p:embed/>
                </p:oleObj>
              </mc:Choice>
              <mc:Fallback>
                <p:oleObj name="Equation" r:id="rId27" imgW="1257120" imgH="2412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3588" y="5413375"/>
                        <a:ext cx="177165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653073"/>
              </p:ext>
            </p:extLst>
          </p:nvPr>
        </p:nvGraphicFramePr>
        <p:xfrm>
          <a:off x="6553200" y="1828800"/>
          <a:ext cx="457200" cy="1125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3" name="Equation" r:id="rId29" imgW="330120" imgH="812520" progId="Equation.3">
                  <p:embed/>
                </p:oleObj>
              </mc:Choice>
              <mc:Fallback>
                <p:oleObj name="Equation" r:id="rId29" imgW="330120" imgH="81252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828800"/>
                        <a:ext cx="457200" cy="11254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524000"/>
            <a:ext cx="8153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The strength ratio from Maximum Stress Failure Theory and Maximum Strain Failure Theory is 16.33 </a:t>
            </a:r>
            <a:r>
              <a:rPr lang="en-US" sz="2400" dirty="0" err="1"/>
              <a:t>MPa</a:t>
            </a:r>
            <a:r>
              <a:rPr lang="en-US" sz="2400" dirty="0"/>
              <a:t>.   There is no difference between the two values because the mode of failure is shear.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However, if the mode of failure were other than shear, there would have been a difference between the strength ratios due to the Poisson's ratio effect, which couples the normal strains and stresses in the local axes.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Neither, the Maximum Stress Failure Theory nor the Maximum Strain Failure Theory have any coupling between the three possible modes of failure.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latin typeface="Arial" pitchFamily="34" charset="0"/>
                <a:cs typeface="Arial" pitchFamily="34" charset="0"/>
              </a:rPr>
              <a:t>Observations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9778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40e76f1b-f612-4573-8644-494a0f2e2c9e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616</TotalTime>
  <Words>388</Words>
  <Application>Microsoft Office PowerPoint</Application>
  <PresentationFormat>On-screen Show (4:3)</PresentationFormat>
  <Paragraphs>66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Strength Failure Theories  for an Angle Lamina</vt:lpstr>
      <vt:lpstr>Maximum Strain Theory</vt:lpstr>
      <vt:lpstr>Example </vt:lpstr>
      <vt:lpstr>Solution</vt:lpstr>
      <vt:lpstr>Example</vt:lpstr>
      <vt:lpstr>Example</vt:lpstr>
      <vt:lpstr>Example</vt:lpstr>
      <vt:lpstr>Observations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92</cp:revision>
  <cp:lastPrinted>2024-02-12T18:10:05Z</cp:lastPrinted>
  <dcterms:created xsi:type="dcterms:W3CDTF">2012-04-10T20:33:06Z</dcterms:created>
  <dcterms:modified xsi:type="dcterms:W3CDTF">2024-02-12T18:10:20Z</dcterms:modified>
</cp:coreProperties>
</file>