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99" r:id="rId2"/>
    <p:sldId id="300" r:id="rId3"/>
    <p:sldId id="267" r:id="rId4"/>
    <p:sldId id="268" r:id="rId5"/>
    <p:sldId id="303" r:id="rId6"/>
    <p:sldId id="304" r:id="rId7"/>
    <p:sldId id="269" r:id="rId8"/>
    <p:sldId id="305" r:id="rId9"/>
    <p:sldId id="270" r:id="rId10"/>
    <p:sldId id="271" r:id="rId11"/>
    <p:sldId id="306" r:id="rId12"/>
    <p:sldId id="309" r:id="rId13"/>
    <p:sldId id="296" r:id="rId14"/>
    <p:sldId id="272" r:id="rId15"/>
    <p:sldId id="307" r:id="rId16"/>
  </p:sldIdLst>
  <p:sldSz cx="9144000" cy="6858000" type="screen4x3"/>
  <p:notesSz cx="9144000" cy="6858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72" autoAdjust="0"/>
    <p:restoredTop sz="94660"/>
  </p:normalViewPr>
  <p:slideViewPr>
    <p:cSldViewPr>
      <p:cViewPr varScale="1">
        <p:scale>
          <a:sx n="101" d="100"/>
          <a:sy n="101" d="100"/>
        </p:scale>
        <p:origin x="357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04CF0051-B4E6-4949-87F8-A613A27E21FF}" type="datetimeFigureOut">
              <a:rPr lang="en-US" smtClean="0"/>
              <a:pPr/>
              <a:t>2/12/2024</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1768D457-24FD-4B25-94B6-8316F9AFF3B1}" type="slidenum">
              <a:rPr lang="en-US" smtClean="0"/>
              <a:pPr/>
              <a:t>‹#›</a:t>
            </a:fld>
            <a:endParaRPr lang="en-US"/>
          </a:p>
        </p:txBody>
      </p:sp>
    </p:spTree>
    <p:extLst>
      <p:ext uri="{BB962C8B-B14F-4D97-AF65-F5344CB8AC3E}">
        <p14:creationId xmlns:p14="http://schemas.microsoft.com/office/powerpoint/2010/main" val="72620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1</a:t>
            </a:fld>
            <a:endParaRPr lang="en-US"/>
          </a:p>
        </p:txBody>
      </p:sp>
    </p:spTree>
    <p:extLst>
      <p:ext uri="{BB962C8B-B14F-4D97-AF65-F5344CB8AC3E}">
        <p14:creationId xmlns:p14="http://schemas.microsoft.com/office/powerpoint/2010/main" val="188185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2</a:t>
            </a:fld>
            <a:endParaRPr lang="en-US"/>
          </a:p>
        </p:txBody>
      </p:sp>
    </p:spTree>
    <p:extLst>
      <p:ext uri="{BB962C8B-B14F-4D97-AF65-F5344CB8AC3E}">
        <p14:creationId xmlns:p14="http://schemas.microsoft.com/office/powerpoint/2010/main" val="1983738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3</a:t>
            </a:fld>
            <a:endParaRPr lang="en-US"/>
          </a:p>
        </p:txBody>
      </p:sp>
    </p:spTree>
    <p:extLst>
      <p:ext uri="{BB962C8B-B14F-4D97-AF65-F5344CB8AC3E}">
        <p14:creationId xmlns:p14="http://schemas.microsoft.com/office/powerpoint/2010/main" val="2597481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4</a:t>
            </a:fld>
            <a:endParaRPr lang="en-US"/>
          </a:p>
        </p:txBody>
      </p:sp>
    </p:spTree>
    <p:extLst>
      <p:ext uri="{BB962C8B-B14F-4D97-AF65-F5344CB8AC3E}">
        <p14:creationId xmlns:p14="http://schemas.microsoft.com/office/powerpoint/2010/main" val="2877131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5</a:t>
            </a:fld>
            <a:endParaRPr lang="en-US"/>
          </a:p>
        </p:txBody>
      </p:sp>
    </p:spTree>
    <p:extLst>
      <p:ext uri="{BB962C8B-B14F-4D97-AF65-F5344CB8AC3E}">
        <p14:creationId xmlns:p14="http://schemas.microsoft.com/office/powerpoint/2010/main" val="2877131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6</a:t>
            </a:fld>
            <a:endParaRPr lang="en-US"/>
          </a:p>
        </p:txBody>
      </p:sp>
    </p:spTree>
    <p:extLst>
      <p:ext uri="{BB962C8B-B14F-4D97-AF65-F5344CB8AC3E}">
        <p14:creationId xmlns:p14="http://schemas.microsoft.com/office/powerpoint/2010/main" val="2877131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7</a:t>
            </a:fld>
            <a:endParaRPr lang="en-US"/>
          </a:p>
        </p:txBody>
      </p:sp>
    </p:spTree>
    <p:extLst>
      <p:ext uri="{BB962C8B-B14F-4D97-AF65-F5344CB8AC3E}">
        <p14:creationId xmlns:p14="http://schemas.microsoft.com/office/powerpoint/2010/main" val="2455445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8</a:t>
            </a:fld>
            <a:endParaRPr lang="en-US"/>
          </a:p>
        </p:txBody>
      </p:sp>
    </p:spTree>
    <p:extLst>
      <p:ext uri="{BB962C8B-B14F-4D97-AF65-F5344CB8AC3E}">
        <p14:creationId xmlns:p14="http://schemas.microsoft.com/office/powerpoint/2010/main" val="2455445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9</a:t>
            </a:fld>
            <a:endParaRPr lang="en-US"/>
          </a:p>
        </p:txBody>
      </p:sp>
    </p:spTree>
    <p:extLst>
      <p:ext uri="{BB962C8B-B14F-4D97-AF65-F5344CB8AC3E}">
        <p14:creationId xmlns:p14="http://schemas.microsoft.com/office/powerpoint/2010/main" val="1076705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10</a:t>
            </a:fld>
            <a:endParaRPr lang="en-US"/>
          </a:p>
        </p:txBody>
      </p:sp>
    </p:spTree>
    <p:extLst>
      <p:ext uri="{BB962C8B-B14F-4D97-AF65-F5344CB8AC3E}">
        <p14:creationId xmlns:p14="http://schemas.microsoft.com/office/powerpoint/2010/main" val="1095348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11</a:t>
            </a:fld>
            <a:endParaRPr lang="en-US"/>
          </a:p>
        </p:txBody>
      </p:sp>
    </p:spTree>
    <p:extLst>
      <p:ext uri="{BB962C8B-B14F-4D97-AF65-F5344CB8AC3E}">
        <p14:creationId xmlns:p14="http://schemas.microsoft.com/office/powerpoint/2010/main" val="3694560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12</a:t>
            </a:fld>
            <a:endParaRPr lang="en-US"/>
          </a:p>
        </p:txBody>
      </p:sp>
    </p:spTree>
    <p:extLst>
      <p:ext uri="{BB962C8B-B14F-4D97-AF65-F5344CB8AC3E}">
        <p14:creationId xmlns:p14="http://schemas.microsoft.com/office/powerpoint/2010/main" val="4267631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13</a:t>
            </a:fld>
            <a:endParaRPr lang="en-US"/>
          </a:p>
        </p:txBody>
      </p:sp>
    </p:spTree>
    <p:extLst>
      <p:ext uri="{BB962C8B-B14F-4D97-AF65-F5344CB8AC3E}">
        <p14:creationId xmlns:p14="http://schemas.microsoft.com/office/powerpoint/2010/main" val="156591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14</a:t>
            </a:fld>
            <a:endParaRPr lang="en-US"/>
          </a:p>
        </p:txBody>
      </p:sp>
    </p:spTree>
    <p:extLst>
      <p:ext uri="{BB962C8B-B14F-4D97-AF65-F5344CB8AC3E}">
        <p14:creationId xmlns:p14="http://schemas.microsoft.com/office/powerpoint/2010/main" val="2388883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8D457-24FD-4B25-94B6-8316F9AFF3B1}" type="slidenum">
              <a:rPr lang="en-US" smtClean="0"/>
              <a:pPr/>
              <a:t>15</a:t>
            </a:fld>
            <a:endParaRPr lang="en-US"/>
          </a:p>
        </p:txBody>
      </p:sp>
    </p:spTree>
    <p:extLst>
      <p:ext uri="{BB962C8B-B14F-4D97-AF65-F5344CB8AC3E}">
        <p14:creationId xmlns:p14="http://schemas.microsoft.com/office/powerpoint/2010/main" val="3082219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1B808A9B-7F85-489C-9233-95D6AB4A4426}" type="datetimeFigureOut">
              <a:rPr lang="en-US" smtClean="0"/>
              <a:pPr/>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940F-CE1D-4E9F-92B3-EBF47FD99F68}"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B808A9B-7F85-489C-9233-95D6AB4A4426}" type="datetimeFigureOut">
              <a:rPr lang="en-US" smtClean="0"/>
              <a:pPr/>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B808A9B-7F85-489C-9233-95D6AB4A4426}" type="datetimeFigureOut">
              <a:rPr lang="en-US" smtClean="0"/>
              <a:pPr/>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940F-CE1D-4E9F-92B3-EBF47FD99F6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B808A9B-7F85-489C-9233-95D6AB4A4426}" type="datetimeFigureOut">
              <a:rPr lang="en-US" smtClean="0"/>
              <a:pPr/>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B808A9B-7F85-489C-9233-95D6AB4A4426}" type="datetimeFigureOut">
              <a:rPr lang="en-US" smtClean="0"/>
              <a:pPr/>
              <a:t>2/12/2024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B808A9B-7F85-489C-9233-95D6AB4A4426}" type="datetimeFigureOut">
              <a:rPr lang="en-US" smtClean="0"/>
              <a:pPr/>
              <a:t>2/12/2024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08A9B-7F85-489C-9233-95D6AB4A4426}" type="datetimeFigureOut">
              <a:rPr lang="en-US" smtClean="0"/>
              <a:pPr/>
              <a:t>2/12/2024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B808A9B-7F85-489C-9233-95D6AB4A4426}" type="datetimeFigureOut">
              <a:rPr lang="en-US" smtClean="0"/>
              <a:pPr/>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74940F-CE1D-4E9F-92B3-EBF47FD99F68}"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B808A9B-7F85-489C-9233-95D6AB4A4426}" type="datetimeFigureOut">
              <a:rPr lang="en-US" smtClean="0"/>
              <a:pPr/>
              <a:t>2/12/2024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0B74940F-CE1D-4E9F-92B3-EBF47FD99F6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B808A9B-7F85-489C-9233-95D6AB4A4426}" type="datetimeFigureOut">
              <a:rPr lang="en-US" smtClean="0"/>
              <a:pPr/>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B808A9B-7F85-489C-9233-95D6AB4A4426}" type="datetimeFigureOut">
              <a:rPr lang="en-US" smtClean="0"/>
              <a:pPr/>
              <a:t>2/12/2024</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B74940F-CE1D-4E9F-92B3-EBF47FD99F6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B808A9B-7F85-489C-9233-95D6AB4A4426}" type="datetimeFigureOut">
              <a:rPr lang="en-US" smtClean="0"/>
              <a:pPr/>
              <a:t>2/12/2024</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0B74940F-CE1D-4E9F-92B3-EBF47FD99F6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2.gif"/><Relationship Id="rId4" Type="http://schemas.openxmlformats.org/officeDocument/2006/relationships/hyperlink" Target="http://autarkaw.com/books/composite/index.html" TargetMode="Externa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7.wmf"/><Relationship Id="rId3" Type="http://schemas.openxmlformats.org/officeDocument/2006/relationships/notesSlide" Target="../notesSlides/notesSlide2.xml"/><Relationship Id="rId7" Type="http://schemas.openxmlformats.org/officeDocument/2006/relationships/image" Target="../media/image4.wmf"/><Relationship Id="rId12"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oleObject" Target="../embeddings/oleObject2.bin"/><Relationship Id="rId11" Type="http://schemas.openxmlformats.org/officeDocument/2006/relationships/image" Target="../media/image6.wmf"/><Relationship Id="rId5" Type="http://schemas.openxmlformats.org/officeDocument/2006/relationships/image" Target="../media/image3.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5.w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8.wmf"/><Relationship Id="rId4" Type="http://schemas.openxmlformats.org/officeDocument/2006/relationships/oleObject" Target="../embeddings/oleObject6.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4.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oleObject" Target="../embeddings/oleObject8.bin"/><Relationship Id="rId5" Type="http://schemas.openxmlformats.org/officeDocument/2006/relationships/image" Target="../media/image9.wmf"/><Relationship Id="rId4" Type="http://schemas.openxmlformats.org/officeDocument/2006/relationships/oleObject" Target="../embeddings/oleObject7.bin"/><Relationship Id="rId9" Type="http://schemas.openxmlformats.org/officeDocument/2006/relationships/image" Target="../media/image11.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5.xml"/><Relationship Id="rId7" Type="http://schemas.openxmlformats.org/officeDocument/2006/relationships/image" Target="../media/image13.wmf"/><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oleObject" Target="../embeddings/oleObject11.bin"/><Relationship Id="rId5" Type="http://schemas.openxmlformats.org/officeDocument/2006/relationships/image" Target="../media/image12.wmf"/><Relationship Id="rId4" Type="http://schemas.openxmlformats.org/officeDocument/2006/relationships/oleObject" Target="../embeddings/oleObject10.bin"/><Relationship Id="rId9" Type="http://schemas.openxmlformats.org/officeDocument/2006/relationships/image" Target="../media/image11.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notesSlide" Target="../notesSlides/notesSlide6.xml"/><Relationship Id="rId7" Type="http://schemas.openxmlformats.org/officeDocument/2006/relationships/image" Target="../media/image15.wmf"/><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oleObject" Target="../embeddings/oleObject14.bin"/><Relationship Id="rId5" Type="http://schemas.openxmlformats.org/officeDocument/2006/relationships/image" Target="../media/image14.wmf"/><Relationship Id="rId4" Type="http://schemas.openxmlformats.org/officeDocument/2006/relationships/oleObject" Target="../embeddings/oleObject13.bin"/><Relationship Id="rId9" Type="http://schemas.openxmlformats.org/officeDocument/2006/relationships/image" Target="../media/image11.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notesSlide" Target="../notesSlides/notesSlide7.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oleObject" Target="../embeddings/oleObject17.bin"/><Relationship Id="rId5" Type="http://schemas.openxmlformats.org/officeDocument/2006/relationships/image" Target="../media/image16.wmf"/><Relationship Id="rId4" Type="http://schemas.openxmlformats.org/officeDocument/2006/relationships/oleObject" Target="../embeddings/oleObject16.bin"/><Relationship Id="rId9" Type="http://schemas.openxmlformats.org/officeDocument/2006/relationships/image" Target="../media/image11.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10.wmf"/><Relationship Id="rId18" Type="http://schemas.openxmlformats.org/officeDocument/2006/relationships/oleObject" Target="../embeddings/oleObject26.bin"/><Relationship Id="rId3" Type="http://schemas.openxmlformats.org/officeDocument/2006/relationships/notesSlide" Target="../notesSlides/notesSlide8.xml"/><Relationship Id="rId7" Type="http://schemas.openxmlformats.org/officeDocument/2006/relationships/image" Target="../media/image19.wmf"/><Relationship Id="rId12" Type="http://schemas.openxmlformats.org/officeDocument/2006/relationships/oleObject" Target="../embeddings/oleObject23.bin"/><Relationship Id="rId17" Type="http://schemas.openxmlformats.org/officeDocument/2006/relationships/image" Target="../media/image15.wmf"/><Relationship Id="rId2" Type="http://schemas.openxmlformats.org/officeDocument/2006/relationships/slideLayout" Target="../slideLayouts/slideLayout2.xml"/><Relationship Id="rId16" Type="http://schemas.openxmlformats.org/officeDocument/2006/relationships/oleObject" Target="../embeddings/oleObject25.bin"/><Relationship Id="rId1" Type="http://schemas.openxmlformats.org/officeDocument/2006/relationships/tags" Target="../tags/tag9.xml"/><Relationship Id="rId6" Type="http://schemas.openxmlformats.org/officeDocument/2006/relationships/oleObject" Target="../embeddings/oleObject20.bin"/><Relationship Id="rId11" Type="http://schemas.openxmlformats.org/officeDocument/2006/relationships/image" Target="../media/image21.wmf"/><Relationship Id="rId5" Type="http://schemas.openxmlformats.org/officeDocument/2006/relationships/image" Target="../media/image18.wmf"/><Relationship Id="rId15" Type="http://schemas.openxmlformats.org/officeDocument/2006/relationships/image" Target="../media/image13.wmf"/><Relationship Id="rId10" Type="http://schemas.openxmlformats.org/officeDocument/2006/relationships/oleObject" Target="../embeddings/oleObject22.bin"/><Relationship Id="rId19" Type="http://schemas.openxmlformats.org/officeDocument/2006/relationships/image" Target="../media/image17.wmf"/><Relationship Id="rId4" Type="http://schemas.openxmlformats.org/officeDocument/2006/relationships/oleObject" Target="../embeddings/oleObject19.bin"/><Relationship Id="rId9" Type="http://schemas.openxmlformats.org/officeDocument/2006/relationships/image" Target="../media/image20.wmf"/><Relationship Id="rId14" Type="http://schemas.openxmlformats.org/officeDocument/2006/relationships/oleObject" Target="../embeddings/oleObject24.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9.bin"/><Relationship Id="rId3" Type="http://schemas.openxmlformats.org/officeDocument/2006/relationships/notesSlide" Target="../notesSlides/notesSlide9.xml"/><Relationship Id="rId7"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oleObject" Target="../embeddings/oleObject28.bin"/><Relationship Id="rId5" Type="http://schemas.openxmlformats.org/officeDocument/2006/relationships/image" Target="../media/image22.wmf"/><Relationship Id="rId4" Type="http://schemas.openxmlformats.org/officeDocument/2006/relationships/oleObject" Target="../embeddings/oleObject27.bin"/><Relationship Id="rId9" Type="http://schemas.openxmlformats.org/officeDocument/2006/relationships/image" Target="../media/image11.w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hyperlink" Target="http://autarkaw.com/books/composite/index.html" TargetMode="External"/><Relationship Id="rId5" Type="http://schemas.openxmlformats.org/officeDocument/2006/relationships/image" Target="../media/image24.wmf"/><Relationship Id="rId4" Type="http://schemas.openxmlformats.org/officeDocument/2006/relationships/oleObject" Target="../embeddings/oleObject30.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26.wmf"/><Relationship Id="rId4" Type="http://schemas.openxmlformats.org/officeDocument/2006/relationships/oleObject" Target="../embeddings/oleObject31.bin"/></Relationships>
</file>

<file path=ppt/slides/_rels/slide1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3.wmf"/><Relationship Id="rId4" Type="http://schemas.openxmlformats.org/officeDocument/2006/relationships/oleObject" Target="../embeddings/oleObject32.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5.bin"/><Relationship Id="rId13" Type="http://schemas.openxmlformats.org/officeDocument/2006/relationships/image" Target="../media/image33.wmf"/><Relationship Id="rId3" Type="http://schemas.openxmlformats.org/officeDocument/2006/relationships/notesSlide" Target="../notesSlides/notesSlide14.xml"/><Relationship Id="rId7" Type="http://schemas.openxmlformats.org/officeDocument/2006/relationships/image" Target="../media/image30.wmf"/><Relationship Id="rId12"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oleObject" Target="../embeddings/oleObject34.bin"/><Relationship Id="rId11" Type="http://schemas.openxmlformats.org/officeDocument/2006/relationships/image" Target="../media/image32.wmf"/><Relationship Id="rId5" Type="http://schemas.openxmlformats.org/officeDocument/2006/relationships/image" Target="../media/image29.wmf"/><Relationship Id="rId10" Type="http://schemas.openxmlformats.org/officeDocument/2006/relationships/oleObject" Target="../embeddings/oleObject36.bin"/><Relationship Id="rId4" Type="http://schemas.openxmlformats.org/officeDocument/2006/relationships/oleObject" Target="../embeddings/oleObject33.bin"/><Relationship Id="rId9" Type="http://schemas.openxmlformats.org/officeDocument/2006/relationships/image" Target="../media/image31.wmf"/><Relationship Id="rId14" Type="http://schemas.openxmlformats.org/officeDocument/2006/relationships/image" Target="../media/image34.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9067800" cy="1252728"/>
          </a:xfrm>
        </p:spPr>
        <p:txBody>
          <a:bodyPr>
            <a:normAutofit/>
          </a:bodyPr>
          <a:lstStyle/>
          <a:p>
            <a:pPr algn="ctr"/>
            <a:r>
              <a:rPr lang="en-US" sz="3600" b="0" dirty="0"/>
              <a:t>EML 4230 Introduction to Composite Materials</a:t>
            </a:r>
          </a:p>
        </p:txBody>
      </p:sp>
      <p:sp>
        <p:nvSpPr>
          <p:cNvPr id="3" name="Content Placeholder 2"/>
          <p:cNvSpPr>
            <a:spLocks noGrp="1"/>
          </p:cNvSpPr>
          <p:nvPr>
            <p:ph idx="1"/>
          </p:nvPr>
        </p:nvSpPr>
        <p:spPr>
          <a:xfrm>
            <a:off x="76200" y="1775191"/>
            <a:ext cx="8991600" cy="4625609"/>
          </a:xfrm>
        </p:spPr>
        <p:txBody>
          <a:bodyPr>
            <a:normAutofit/>
          </a:bodyPr>
          <a:lstStyle/>
          <a:p>
            <a:pPr marL="118872" indent="0" algn="ctr">
              <a:buNone/>
            </a:pPr>
            <a:r>
              <a:rPr lang="en-US" dirty="0"/>
              <a:t>Chapter 2 </a:t>
            </a:r>
            <a:r>
              <a:rPr lang="en-US" dirty="0" err="1"/>
              <a:t>Macromechanical</a:t>
            </a:r>
            <a:r>
              <a:rPr lang="en-US" dirty="0"/>
              <a:t> Analysis of a Lamina</a:t>
            </a:r>
          </a:p>
          <a:p>
            <a:pPr marL="118872" indent="0" algn="ctr">
              <a:buNone/>
            </a:pPr>
            <a:r>
              <a:rPr lang="en-US" b="1" dirty="0"/>
              <a:t>Tsai-Hill Failure Theory</a:t>
            </a:r>
          </a:p>
          <a:p>
            <a:pPr marL="118872" indent="0" algn="ctr">
              <a:buNone/>
            </a:pPr>
            <a:endParaRPr lang="en-US" dirty="0"/>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000" dirty="0"/>
              <a:t>Dr. </a:t>
            </a:r>
            <a:r>
              <a:rPr lang="en-US" sz="2000" dirty="0" err="1"/>
              <a:t>Autar</a:t>
            </a:r>
            <a:r>
              <a:rPr lang="en-US" sz="2000" dirty="0"/>
              <a:t> Kaw</a:t>
            </a: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000" dirty="0"/>
              <a:t>Department of Mechanical Engineering</a:t>
            </a: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000" dirty="0"/>
              <a:t>University of South Florida, Tampa, FL </a:t>
            </a:r>
            <a:r>
              <a:rPr lang="en-US" sz="2000" dirty="0">
                <a:latin typeface="Arial" pitchFamily="34" charset="0"/>
                <a:cs typeface="Arial" pitchFamily="34" charset="0"/>
              </a:rPr>
              <a:t>33620</a:t>
            </a: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sz="2400" dirty="0">
              <a:latin typeface="Arial" pitchFamily="34" charset="0"/>
              <a:cs typeface="Arial" pitchFamily="34" charset="0"/>
            </a:endParaRP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a:latin typeface="Arial" pitchFamily="34" charset="0"/>
                <a:cs typeface="Arial" pitchFamily="34" charset="0"/>
              </a:rPr>
              <a:t>Courtesy of the Textbook</a:t>
            </a: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b="1" dirty="0">
                <a:solidFill>
                  <a:srgbClr val="000000"/>
                </a:solidFill>
                <a:latin typeface="Trebuchet MS"/>
                <a:hlinkClick r:id="rId4"/>
              </a:rPr>
              <a:t>Mechanics of Composite Materials by Kaw</a:t>
            </a:r>
            <a:r>
              <a:rPr lang="en-US" sz="2400" dirty="0">
                <a:latin typeface="Arial" pitchFamily="34" charset="0"/>
                <a:cs typeface="Arial" pitchFamily="34" charset="0"/>
                <a:hlinkClick r:id="rId4"/>
              </a:rPr>
              <a:t> </a:t>
            </a:r>
            <a:endParaRPr lang="en-US" sz="2400" dirty="0">
              <a:latin typeface="Arial" pitchFamily="34" charset="0"/>
              <a:cs typeface="Arial" pitchFamily="34" charset="0"/>
            </a:endParaRPr>
          </a:p>
          <a:p>
            <a:pPr marL="131033" indent="0" algn="ctr">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dirty="0">
              <a:latin typeface="Arial" pitchFamily="34" charset="0"/>
              <a:cs typeface="Arial" pitchFamily="34" charset="0"/>
            </a:endParaRPr>
          </a:p>
          <a:p>
            <a:pPr marL="118872" indent="0" algn="ctr">
              <a:buNone/>
            </a:pPr>
            <a:endParaRPr lang="en-US"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7400" y="6028592"/>
            <a:ext cx="3162300" cy="714375"/>
          </a:xfrm>
          <a:prstGeom prst="rect">
            <a:avLst/>
          </a:prstGeom>
        </p:spPr>
      </p:pic>
    </p:spTree>
    <p:custDataLst>
      <p:tags r:id="rId1"/>
    </p:custDataLst>
    <p:extLst>
      <p:ext uri="{BB962C8B-B14F-4D97-AF65-F5344CB8AC3E}">
        <p14:creationId xmlns:p14="http://schemas.microsoft.com/office/powerpoint/2010/main" val="639176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067800" cy="1252728"/>
          </a:xfrm>
        </p:spPr>
        <p:txBody>
          <a:bodyPr>
            <a:normAutofit/>
          </a:bodyPr>
          <a:lstStyle/>
          <a:p>
            <a:pPr algn="ctr"/>
            <a:r>
              <a:rPr lang="en-US" sz="3600" dirty="0"/>
              <a:t>Strength Failure Theories </a:t>
            </a:r>
            <a:br>
              <a:rPr lang="en-US" sz="3600" dirty="0"/>
            </a:br>
            <a:r>
              <a:rPr lang="en-US" sz="3600" dirty="0"/>
              <a:t>for an Angle Lamina</a:t>
            </a:r>
          </a:p>
        </p:txBody>
      </p:sp>
      <p:sp>
        <p:nvSpPr>
          <p:cNvPr id="3" name="Content Placeholder 2"/>
          <p:cNvSpPr>
            <a:spLocks noGrp="1"/>
          </p:cNvSpPr>
          <p:nvPr>
            <p:ph idx="1"/>
          </p:nvPr>
        </p:nvSpPr>
        <p:spPr/>
        <p:txBody>
          <a:bodyPr>
            <a:normAutofit/>
          </a:bodyPr>
          <a:lstStyle/>
          <a:p>
            <a:r>
              <a:rPr lang="en-US" sz="2000" dirty="0"/>
              <a:t>The failure theories are generally based on the normal and shear strengths of a unidirectional lamina.</a:t>
            </a:r>
          </a:p>
          <a:p>
            <a:pPr marL="118872" indent="0">
              <a:buNone/>
            </a:pPr>
            <a:endParaRPr lang="en-US" sz="2000" dirty="0"/>
          </a:p>
          <a:p>
            <a:r>
              <a:rPr lang="en-US" sz="2000" dirty="0"/>
              <a:t>In the case of a unidirectional lamina, the five strength parameters are:</a:t>
            </a:r>
          </a:p>
          <a:p>
            <a:pPr marL="118872" indent="0">
              <a:buNone/>
            </a:pPr>
            <a:endParaRPr lang="en-US" sz="2000" dirty="0"/>
          </a:p>
          <a:p>
            <a:pPr lvl="1">
              <a:lnSpc>
                <a:spcPct val="150000"/>
              </a:lnSpc>
              <a:buFont typeface="Wingdings" pitchFamily="2" charset="2"/>
              <a:buChar char="q"/>
            </a:pPr>
            <a:r>
              <a:rPr lang="en-US" sz="1600" dirty="0"/>
              <a:t>Longitudinal tensile strength</a:t>
            </a:r>
          </a:p>
          <a:p>
            <a:pPr lvl="1">
              <a:lnSpc>
                <a:spcPct val="150000"/>
              </a:lnSpc>
              <a:buFont typeface="Wingdings" pitchFamily="2" charset="2"/>
              <a:buChar char="q"/>
            </a:pPr>
            <a:r>
              <a:rPr lang="en-US" sz="1600" dirty="0"/>
              <a:t>Longitudinal compressive strength </a:t>
            </a:r>
          </a:p>
          <a:p>
            <a:pPr lvl="1">
              <a:lnSpc>
                <a:spcPct val="150000"/>
              </a:lnSpc>
              <a:buFont typeface="Wingdings" pitchFamily="2" charset="2"/>
              <a:buChar char="q"/>
            </a:pPr>
            <a:r>
              <a:rPr lang="en-US" sz="1600" dirty="0"/>
              <a:t>Transverse tensile strength</a:t>
            </a:r>
          </a:p>
          <a:p>
            <a:pPr lvl="1">
              <a:lnSpc>
                <a:spcPct val="150000"/>
              </a:lnSpc>
              <a:buFont typeface="Wingdings" pitchFamily="2" charset="2"/>
              <a:buChar char="q"/>
            </a:pPr>
            <a:r>
              <a:rPr lang="en-US" sz="1600" dirty="0"/>
              <a:t>Transverse compressive strength</a:t>
            </a:r>
          </a:p>
          <a:p>
            <a:pPr lvl="1">
              <a:lnSpc>
                <a:spcPct val="150000"/>
              </a:lnSpc>
              <a:buFont typeface="Wingdings" pitchFamily="2" charset="2"/>
              <a:buChar char="q"/>
            </a:pPr>
            <a:r>
              <a:rPr lang="en-US" sz="1600" dirty="0"/>
              <a:t>In-plane shear strength</a:t>
            </a:r>
          </a:p>
        </p:txBody>
      </p:sp>
      <p:graphicFrame>
        <p:nvGraphicFramePr>
          <p:cNvPr id="5" name="Object 4"/>
          <p:cNvGraphicFramePr>
            <a:graphicFrameLocks noChangeAspect="1"/>
          </p:cNvGraphicFramePr>
          <p:nvPr>
            <p:extLst>
              <p:ext uri="{D42A27DB-BD31-4B8C-83A1-F6EECF244321}">
                <p14:modId xmlns:p14="http://schemas.microsoft.com/office/powerpoint/2010/main" val="2997547933"/>
              </p:ext>
            </p:extLst>
          </p:nvPr>
        </p:nvGraphicFramePr>
        <p:xfrm>
          <a:off x="3733800" y="3352800"/>
          <a:ext cx="598487" cy="381000"/>
        </p:xfrm>
        <a:graphic>
          <a:graphicData uri="http://schemas.openxmlformats.org/presentationml/2006/ole">
            <mc:AlternateContent xmlns:mc="http://schemas.openxmlformats.org/markup-compatibility/2006">
              <mc:Choice xmlns:v="urn:schemas-microsoft-com:vml" Requires="v">
                <p:oleObj name="Equation" r:id="rId4" imgW="380835" imgH="241195" progId="Equation.3">
                  <p:embed/>
                </p:oleObj>
              </mc:Choice>
              <mc:Fallback>
                <p:oleObj name="Equation" r:id="rId4" imgW="380835" imgH="241195" progId="Equation.3">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3352800"/>
                        <a:ext cx="598487"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26" name="Object 202"/>
          <p:cNvGraphicFramePr>
            <a:graphicFrameLocks noChangeAspect="1"/>
          </p:cNvGraphicFramePr>
          <p:nvPr>
            <p:extLst>
              <p:ext uri="{D42A27DB-BD31-4B8C-83A1-F6EECF244321}">
                <p14:modId xmlns:p14="http://schemas.microsoft.com/office/powerpoint/2010/main" val="1573127655"/>
              </p:ext>
            </p:extLst>
          </p:nvPr>
        </p:nvGraphicFramePr>
        <p:xfrm>
          <a:off x="4202113" y="3886200"/>
          <a:ext cx="598487" cy="381000"/>
        </p:xfrm>
        <a:graphic>
          <a:graphicData uri="http://schemas.openxmlformats.org/presentationml/2006/ole">
            <mc:AlternateContent xmlns:mc="http://schemas.openxmlformats.org/markup-compatibility/2006">
              <mc:Choice xmlns:v="urn:schemas-microsoft-com:vml" Requires="v">
                <p:oleObj name="Equation" r:id="rId6" imgW="380835" imgH="241195" progId="Equation.3">
                  <p:embed/>
                </p:oleObj>
              </mc:Choice>
              <mc:Fallback>
                <p:oleObj name="Equation" r:id="rId6" imgW="380835" imgH="241195" progId="Equation.3">
                  <p:embed/>
                  <p:pic>
                    <p:nvPicPr>
                      <p:cNvPr id="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02113" y="3886200"/>
                        <a:ext cx="598487"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8" name="Object 204"/>
          <p:cNvGraphicFramePr>
            <a:graphicFrameLocks noChangeAspect="1"/>
          </p:cNvGraphicFramePr>
          <p:nvPr>
            <p:extLst>
              <p:ext uri="{D42A27DB-BD31-4B8C-83A1-F6EECF244321}">
                <p14:modId xmlns:p14="http://schemas.microsoft.com/office/powerpoint/2010/main" val="3383181446"/>
              </p:ext>
            </p:extLst>
          </p:nvPr>
        </p:nvGraphicFramePr>
        <p:xfrm>
          <a:off x="3505200" y="4267200"/>
          <a:ext cx="598488" cy="381000"/>
        </p:xfrm>
        <a:graphic>
          <a:graphicData uri="http://schemas.openxmlformats.org/presentationml/2006/ole">
            <mc:AlternateContent xmlns:mc="http://schemas.openxmlformats.org/markup-compatibility/2006">
              <mc:Choice xmlns:v="urn:schemas-microsoft-com:vml" Requires="v">
                <p:oleObj name="Equation" r:id="rId8" imgW="380835" imgH="241195" progId="Equation.3">
                  <p:embed/>
                </p:oleObj>
              </mc:Choice>
              <mc:Fallback>
                <p:oleObj name="Equation" r:id="rId8" imgW="380835" imgH="241195" progId="Equation.3">
                  <p:embed/>
                  <p:pic>
                    <p:nvPicPr>
                      <p:cNvPr id="0"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4267200"/>
                        <a:ext cx="598488"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30" name="Object 206"/>
          <p:cNvGraphicFramePr>
            <a:graphicFrameLocks noChangeAspect="1"/>
          </p:cNvGraphicFramePr>
          <p:nvPr>
            <p:extLst>
              <p:ext uri="{D42A27DB-BD31-4B8C-83A1-F6EECF244321}">
                <p14:modId xmlns:p14="http://schemas.microsoft.com/office/powerpoint/2010/main" val="2484389372"/>
              </p:ext>
            </p:extLst>
          </p:nvPr>
        </p:nvGraphicFramePr>
        <p:xfrm>
          <a:off x="3973512" y="4724400"/>
          <a:ext cx="598488" cy="381000"/>
        </p:xfrm>
        <a:graphic>
          <a:graphicData uri="http://schemas.openxmlformats.org/presentationml/2006/ole">
            <mc:AlternateContent xmlns:mc="http://schemas.openxmlformats.org/markup-compatibility/2006">
              <mc:Choice xmlns:v="urn:schemas-microsoft-com:vml" Requires="v">
                <p:oleObj name="Equation" r:id="rId10" imgW="380835" imgH="241195" progId="Equation.3">
                  <p:embed/>
                </p:oleObj>
              </mc:Choice>
              <mc:Fallback>
                <p:oleObj name="Equation" r:id="rId10" imgW="380835" imgH="241195" progId="Equation.3">
                  <p:embed/>
                  <p:pic>
                    <p:nvPicPr>
                      <p:cNvPr id="0"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73512" y="4724400"/>
                        <a:ext cx="598488"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31" name="Object 207"/>
          <p:cNvGraphicFramePr>
            <a:graphicFrameLocks noChangeAspect="1"/>
          </p:cNvGraphicFramePr>
          <p:nvPr>
            <p:extLst>
              <p:ext uri="{D42A27DB-BD31-4B8C-83A1-F6EECF244321}">
                <p14:modId xmlns:p14="http://schemas.microsoft.com/office/powerpoint/2010/main" val="140706163"/>
              </p:ext>
            </p:extLst>
          </p:nvPr>
        </p:nvGraphicFramePr>
        <p:xfrm>
          <a:off x="3200400" y="5126037"/>
          <a:ext cx="639762" cy="360363"/>
        </p:xfrm>
        <a:graphic>
          <a:graphicData uri="http://schemas.openxmlformats.org/presentationml/2006/ole">
            <mc:AlternateContent xmlns:mc="http://schemas.openxmlformats.org/markup-compatibility/2006">
              <mc:Choice xmlns:v="urn:schemas-microsoft-com:vml" Requires="v">
                <p:oleObj name="Equation" r:id="rId12" imgW="406224" imgH="228501" progId="Equation.3">
                  <p:embed/>
                </p:oleObj>
              </mc:Choice>
              <mc:Fallback>
                <p:oleObj name="Equation" r:id="rId12" imgW="406224" imgH="228501" progId="Equation.3">
                  <p:embed/>
                  <p:pic>
                    <p:nvPicPr>
                      <p:cNvPr id="0" name="Picture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00400" y="5126037"/>
                        <a:ext cx="639762" cy="360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2225894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Tsai-Hill Failure Theory</a:t>
            </a:r>
          </a:p>
        </p:txBody>
      </p:sp>
      <p:sp>
        <p:nvSpPr>
          <p:cNvPr id="3" name="Content Placeholder 2"/>
          <p:cNvSpPr>
            <a:spLocks noGrp="1"/>
          </p:cNvSpPr>
          <p:nvPr>
            <p:ph idx="1"/>
          </p:nvPr>
        </p:nvSpPr>
        <p:spPr/>
        <p:txBody>
          <a:bodyPr>
            <a:normAutofit/>
          </a:bodyPr>
          <a:lstStyle/>
          <a:p>
            <a:pPr marL="118872" indent="0">
              <a:buNone/>
            </a:pPr>
            <a:r>
              <a:rPr lang="en-US" sz="2000" dirty="0"/>
              <a:t>Based on the distortion energy theory, Tsai and Hill proposed that a lamina has failed if:</a:t>
            </a:r>
          </a:p>
          <a:p>
            <a:endParaRPr lang="en-US" sz="2000" dirty="0"/>
          </a:p>
          <a:p>
            <a:endParaRPr lang="en-US" sz="2000" dirty="0"/>
          </a:p>
          <a:p>
            <a:endParaRPr lang="en-US" sz="2000" dirty="0"/>
          </a:p>
          <a:p>
            <a:endParaRPr lang="en-US" sz="2000" dirty="0"/>
          </a:p>
          <a:p>
            <a:endParaRPr lang="en-US" sz="2000" dirty="0"/>
          </a:p>
          <a:p>
            <a:endParaRPr lang="en-US" sz="2000" dirty="0"/>
          </a:p>
          <a:p>
            <a:r>
              <a:rPr lang="en-US" sz="2000" dirty="0"/>
              <a:t>This theory is based on the interaction failure theory.</a:t>
            </a:r>
          </a:p>
          <a:p>
            <a:endParaRPr lang="en-US" sz="2000" dirty="0"/>
          </a:p>
          <a:p>
            <a:r>
              <a:rPr lang="en-US" sz="2000" dirty="0"/>
              <a:t>The components </a:t>
            </a:r>
            <a:r>
              <a:rPr lang="en-US" sz="2000" dirty="0" err="1"/>
              <a:t>G</a:t>
            </a:r>
            <a:r>
              <a:rPr lang="en-US" sz="2000" baseline="-25000" dirty="0" err="1"/>
              <a:t>1</a:t>
            </a:r>
            <a:r>
              <a:rPr lang="en-US" sz="2000" dirty="0"/>
              <a:t> thru </a:t>
            </a:r>
            <a:r>
              <a:rPr lang="en-US" sz="2000" dirty="0" err="1"/>
              <a:t>G</a:t>
            </a:r>
            <a:r>
              <a:rPr lang="en-US" sz="2000" baseline="-25000" dirty="0" err="1"/>
              <a:t>6</a:t>
            </a:r>
            <a:r>
              <a:rPr lang="en-US" sz="2000" dirty="0"/>
              <a:t> </a:t>
            </a:r>
            <a:r>
              <a:rPr lang="en-US" sz="2000" dirty="0">
                <a:ea typeface="Times New Roman"/>
              </a:rPr>
              <a:t>of the strength criteria depend on the strengths of a unidirectional lamina.</a:t>
            </a:r>
            <a:endParaRPr lang="en-US" sz="2000"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656782740"/>
              </p:ext>
            </p:extLst>
          </p:nvPr>
        </p:nvGraphicFramePr>
        <p:xfrm>
          <a:off x="774700" y="2819400"/>
          <a:ext cx="7594600" cy="968375"/>
        </p:xfrm>
        <a:graphic>
          <a:graphicData uri="http://schemas.openxmlformats.org/presentationml/2006/ole">
            <mc:AlternateContent xmlns:mc="http://schemas.openxmlformats.org/markup-compatibility/2006">
              <mc:Choice xmlns:v="urn:schemas-microsoft-com:vml" Requires="v">
                <p:oleObj name="Equation" r:id="rId4" imgW="3644640" imgH="457200" progId="Equation.3">
                  <p:embed/>
                </p:oleObj>
              </mc:Choice>
              <mc:Fallback>
                <p:oleObj name="Equation" r:id="rId4" imgW="3644640" imgH="457200" progId="Equation.3">
                  <p:embed/>
                  <p:pic>
                    <p:nvPicPr>
                      <p:cNvPr id="0" name="Picture 8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700" y="2819400"/>
                        <a:ext cx="7594600" cy="968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custDataLst>
      <p:tags r:id="rId1"/>
    </p:custDataLst>
    <p:extLst>
      <p:ext uri="{BB962C8B-B14F-4D97-AF65-F5344CB8AC3E}">
        <p14:creationId xmlns:p14="http://schemas.microsoft.com/office/powerpoint/2010/main" val="3379823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Components of Tsai-Hill Failure Theory</a:t>
            </a:r>
          </a:p>
        </p:txBody>
      </p:sp>
      <p:sp>
        <p:nvSpPr>
          <p:cNvPr id="4" name="Content Placeholder 3"/>
          <p:cNvSpPr>
            <a:spLocks noGrp="1"/>
          </p:cNvSpPr>
          <p:nvPr>
            <p:ph idx="1"/>
          </p:nvPr>
        </p:nvSpPr>
        <p:spPr>
          <a:xfrm>
            <a:off x="457200" y="1775191"/>
            <a:ext cx="8229600" cy="3558809"/>
          </a:xfrm>
        </p:spPr>
        <p:txBody>
          <a:bodyPr>
            <a:norm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r>
              <a:rPr lang="en-US" sz="2000" dirty="0"/>
              <a:t>Apply                      to a unidirectional lamina, then the lamina will fail. Hence, Equation reduces to: </a:t>
            </a:r>
          </a:p>
          <a:p>
            <a:pPr marL="118872" indent="0">
              <a:buNone/>
            </a:pPr>
            <a:endParaRPr lang="en-US" sz="2000" dirty="0"/>
          </a:p>
          <a:p>
            <a:pPr marL="118872" indent="0">
              <a:buNone/>
            </a:pPr>
            <a:endParaRPr lang="en-US" sz="2000" dirty="0"/>
          </a:p>
          <a:p>
            <a:pPr marL="118872" indent="0">
              <a:buNone/>
            </a:pPr>
            <a:endParaRPr lang="en-US" sz="2000" dirty="0"/>
          </a:p>
        </p:txBody>
      </p:sp>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408250877"/>
              </p:ext>
            </p:extLst>
          </p:nvPr>
        </p:nvGraphicFramePr>
        <p:xfrm>
          <a:off x="1257300" y="3657600"/>
          <a:ext cx="1028700" cy="381000"/>
        </p:xfrm>
        <a:graphic>
          <a:graphicData uri="http://schemas.openxmlformats.org/presentationml/2006/ole">
            <mc:AlternateContent xmlns:mc="http://schemas.openxmlformats.org/markup-compatibility/2006">
              <mc:Choice xmlns:v="urn:schemas-microsoft-com:vml" Requires="v">
                <p:oleObj name="Equation" r:id="rId4" imgW="647700" imgH="241300" progId="Equation.3">
                  <p:embed/>
                </p:oleObj>
              </mc:Choice>
              <mc:Fallback>
                <p:oleObj name="Equation" r:id="rId4" imgW="647700" imgH="241300" progId="Equation.3">
                  <p:embed/>
                  <p:pic>
                    <p:nvPicPr>
                      <p:cNvPr id="0" name="Picture 2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7300" y="3657600"/>
                        <a:ext cx="10287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3660380107"/>
              </p:ext>
            </p:extLst>
          </p:nvPr>
        </p:nvGraphicFramePr>
        <p:xfrm>
          <a:off x="2438400" y="4419600"/>
          <a:ext cx="2484437" cy="585788"/>
        </p:xfrm>
        <a:graphic>
          <a:graphicData uri="http://schemas.openxmlformats.org/presentationml/2006/ole">
            <mc:AlternateContent xmlns:mc="http://schemas.openxmlformats.org/markup-compatibility/2006">
              <mc:Choice xmlns:v="urn:schemas-microsoft-com:vml" Requires="v">
                <p:oleObj name="Equation" r:id="rId6" imgW="1129810" imgH="266584" progId="Equation.3">
                  <p:embed/>
                </p:oleObj>
              </mc:Choice>
              <mc:Fallback>
                <p:oleObj name="Equation" r:id="rId6" imgW="1129810" imgH="266584" progId="Equation.3">
                  <p:embed/>
                  <p:pic>
                    <p:nvPicPr>
                      <p:cNvPr id="0" name="Picture 2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4419600"/>
                        <a:ext cx="2484437" cy="585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7" name="Rectangle 1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3065100925"/>
              </p:ext>
            </p:extLst>
          </p:nvPr>
        </p:nvGraphicFramePr>
        <p:xfrm>
          <a:off x="990600" y="2155825"/>
          <a:ext cx="7594600" cy="968375"/>
        </p:xfrm>
        <a:graphic>
          <a:graphicData uri="http://schemas.openxmlformats.org/presentationml/2006/ole">
            <mc:AlternateContent xmlns:mc="http://schemas.openxmlformats.org/markup-compatibility/2006">
              <mc:Choice xmlns:v="urn:schemas-microsoft-com:vml" Requires="v">
                <p:oleObj name="Equation" r:id="rId8" imgW="3644900" imgH="457200" progId="Equation.3">
                  <p:embed/>
                </p:oleObj>
              </mc:Choice>
              <mc:Fallback>
                <p:oleObj name="Equation" r:id="rId8" imgW="3644900" imgH="457200" progId="Equation.3">
                  <p:embed/>
                  <p:pic>
                    <p:nvPicPr>
                      <p:cNvPr id="0" name="Picture 2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0600" y="2155825"/>
                        <a:ext cx="7594600" cy="968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1827292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Components of Tsai-Hill Failure Theory</a:t>
            </a:r>
          </a:p>
        </p:txBody>
      </p:sp>
      <p:sp>
        <p:nvSpPr>
          <p:cNvPr id="4" name="Content Placeholder 3"/>
          <p:cNvSpPr>
            <a:spLocks noGrp="1"/>
          </p:cNvSpPr>
          <p:nvPr>
            <p:ph idx="1"/>
          </p:nvPr>
        </p:nvSpPr>
        <p:spPr>
          <a:xfrm>
            <a:off x="457200" y="1775191"/>
            <a:ext cx="8229600" cy="3558809"/>
          </a:xfrm>
        </p:spPr>
        <p:txBody>
          <a:bodyPr>
            <a:norm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r>
              <a:rPr lang="en-US" sz="2000" dirty="0"/>
              <a:t>Apply                      to a unidirectional lamina, then the lamina will fail. Hence, Equation reduces to: </a:t>
            </a:r>
          </a:p>
          <a:p>
            <a:pPr marL="118872" indent="0">
              <a:buNone/>
            </a:pPr>
            <a:endParaRPr lang="en-US" sz="2000" dirty="0"/>
          </a:p>
          <a:p>
            <a:pPr marL="118872" indent="0">
              <a:buNone/>
            </a:pPr>
            <a:endParaRPr lang="en-US" sz="2000" dirty="0"/>
          </a:p>
          <a:p>
            <a:pPr marL="118872" indent="0">
              <a:buNone/>
            </a:pPr>
            <a:endParaRPr lang="en-US" sz="2000" dirty="0"/>
          </a:p>
        </p:txBody>
      </p:sp>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4247124645"/>
              </p:ext>
            </p:extLst>
          </p:nvPr>
        </p:nvGraphicFramePr>
        <p:xfrm>
          <a:off x="1238250" y="3657600"/>
          <a:ext cx="1068388" cy="381000"/>
        </p:xfrm>
        <a:graphic>
          <a:graphicData uri="http://schemas.openxmlformats.org/presentationml/2006/ole">
            <mc:AlternateContent xmlns:mc="http://schemas.openxmlformats.org/markup-compatibility/2006">
              <mc:Choice xmlns:v="urn:schemas-microsoft-com:vml" Requires="v">
                <p:oleObj name="Equation" r:id="rId4" imgW="672840" imgH="241200" progId="Equation.3">
                  <p:embed/>
                </p:oleObj>
              </mc:Choice>
              <mc:Fallback>
                <p:oleObj name="Equation" r:id="rId4" imgW="672840" imgH="241200" progId="Equation.3">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8250" y="3657600"/>
                        <a:ext cx="1068388"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1661420859"/>
              </p:ext>
            </p:extLst>
          </p:nvPr>
        </p:nvGraphicFramePr>
        <p:xfrm>
          <a:off x="2438400" y="4419600"/>
          <a:ext cx="2484438" cy="585788"/>
        </p:xfrm>
        <a:graphic>
          <a:graphicData uri="http://schemas.openxmlformats.org/presentationml/2006/ole">
            <mc:AlternateContent xmlns:mc="http://schemas.openxmlformats.org/markup-compatibility/2006">
              <mc:Choice xmlns:v="urn:schemas-microsoft-com:vml" Requires="v">
                <p:oleObj name="Equation" r:id="rId6" imgW="1130040" imgH="266400" progId="Equation.3">
                  <p:embed/>
                </p:oleObj>
              </mc:Choice>
              <mc:Fallback>
                <p:oleObj name="Equation" r:id="rId6" imgW="1130040" imgH="266400" progId="Equation.3">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4419600"/>
                        <a:ext cx="2484438" cy="585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7" name="Rectangle 1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299134143"/>
              </p:ext>
            </p:extLst>
          </p:nvPr>
        </p:nvGraphicFramePr>
        <p:xfrm>
          <a:off x="990600" y="2155825"/>
          <a:ext cx="7594600" cy="968375"/>
        </p:xfrm>
        <a:graphic>
          <a:graphicData uri="http://schemas.openxmlformats.org/presentationml/2006/ole">
            <mc:AlternateContent xmlns:mc="http://schemas.openxmlformats.org/markup-compatibility/2006">
              <mc:Choice xmlns:v="urn:schemas-microsoft-com:vml" Requires="v">
                <p:oleObj name="Equation" r:id="rId8" imgW="3644900" imgH="457200" progId="Equation.3">
                  <p:embed/>
                </p:oleObj>
              </mc:Choice>
              <mc:Fallback>
                <p:oleObj name="Equation" r:id="rId8" imgW="3644900" imgH="457200" progId="Equation.3">
                  <p:embed/>
                  <p:pic>
                    <p:nvPicPr>
                      <p:cNvPr id="0"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0600" y="2155825"/>
                        <a:ext cx="7594600" cy="968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740657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Components of Tsai-Hill Failure Theory</a:t>
            </a:r>
          </a:p>
        </p:txBody>
      </p:sp>
      <p:sp>
        <p:nvSpPr>
          <p:cNvPr id="4" name="Content Placeholder 3"/>
          <p:cNvSpPr>
            <a:spLocks noGrp="1"/>
          </p:cNvSpPr>
          <p:nvPr>
            <p:ph idx="1"/>
          </p:nvPr>
        </p:nvSpPr>
        <p:spPr>
          <a:xfrm>
            <a:off x="457200" y="1775191"/>
            <a:ext cx="8229600" cy="3558809"/>
          </a:xfrm>
        </p:spPr>
        <p:txBody>
          <a:bodyPr>
            <a:norm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r>
              <a:rPr lang="en-US" sz="2000" dirty="0"/>
              <a:t>Apply                         to a unidirectional lamina, and assuming that the normal tensile failure strength is the same in direction (2) and (3), then the lamina will fail. Hence, Equation reduces to:</a:t>
            </a:r>
          </a:p>
          <a:p>
            <a:pPr marL="118872" indent="0">
              <a:buNone/>
            </a:pPr>
            <a:endParaRPr lang="en-US" sz="2000" dirty="0"/>
          </a:p>
          <a:p>
            <a:pPr marL="118872" indent="0">
              <a:buNone/>
            </a:pPr>
            <a:endParaRPr lang="en-US" sz="2000" dirty="0"/>
          </a:p>
          <a:p>
            <a:pPr marL="118872" indent="0">
              <a:buNone/>
            </a:pPr>
            <a:endParaRPr lang="en-US" sz="2000" dirty="0"/>
          </a:p>
        </p:txBody>
      </p:sp>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406772305"/>
              </p:ext>
            </p:extLst>
          </p:nvPr>
        </p:nvGraphicFramePr>
        <p:xfrm>
          <a:off x="1293812" y="3657600"/>
          <a:ext cx="1068388" cy="381000"/>
        </p:xfrm>
        <a:graphic>
          <a:graphicData uri="http://schemas.openxmlformats.org/presentationml/2006/ole">
            <mc:AlternateContent xmlns:mc="http://schemas.openxmlformats.org/markup-compatibility/2006">
              <mc:Choice xmlns:v="urn:schemas-microsoft-com:vml" Requires="v">
                <p:oleObj name="Equation" r:id="rId4" imgW="672840" imgH="241200" progId="Equation.3">
                  <p:embed/>
                </p:oleObj>
              </mc:Choice>
              <mc:Fallback>
                <p:oleObj name="Equation" r:id="rId4" imgW="672840" imgH="241200" progId="Equation.3">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3812" y="3657600"/>
                        <a:ext cx="1068388"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4229220689"/>
              </p:ext>
            </p:extLst>
          </p:nvPr>
        </p:nvGraphicFramePr>
        <p:xfrm>
          <a:off x="3001962" y="4672012"/>
          <a:ext cx="2484438" cy="585788"/>
        </p:xfrm>
        <a:graphic>
          <a:graphicData uri="http://schemas.openxmlformats.org/presentationml/2006/ole">
            <mc:AlternateContent xmlns:mc="http://schemas.openxmlformats.org/markup-compatibility/2006">
              <mc:Choice xmlns:v="urn:schemas-microsoft-com:vml" Requires="v">
                <p:oleObj name="Equation" r:id="rId6" imgW="1130040" imgH="266400" progId="Equation.3">
                  <p:embed/>
                </p:oleObj>
              </mc:Choice>
              <mc:Fallback>
                <p:oleObj name="Equation" r:id="rId6" imgW="1130040" imgH="266400" progId="Equation.3">
                  <p:embed/>
                  <p:pic>
                    <p:nvPicPr>
                      <p:cNvPr id="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1962" y="4672012"/>
                        <a:ext cx="2484438" cy="585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7" name="Rectangle 1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3689918901"/>
              </p:ext>
            </p:extLst>
          </p:nvPr>
        </p:nvGraphicFramePr>
        <p:xfrm>
          <a:off x="990600" y="2155825"/>
          <a:ext cx="7594600" cy="968375"/>
        </p:xfrm>
        <a:graphic>
          <a:graphicData uri="http://schemas.openxmlformats.org/presentationml/2006/ole">
            <mc:AlternateContent xmlns:mc="http://schemas.openxmlformats.org/markup-compatibility/2006">
              <mc:Choice xmlns:v="urn:schemas-microsoft-com:vml" Requires="v">
                <p:oleObj name="Equation" r:id="rId8" imgW="3644900" imgH="457200" progId="Equation.3">
                  <p:embed/>
                </p:oleObj>
              </mc:Choice>
              <mc:Fallback>
                <p:oleObj name="Equation" r:id="rId8" imgW="3644900" imgH="457200" progId="Equation.3">
                  <p:embed/>
                  <p:pic>
                    <p:nvPicPr>
                      <p:cNvPr id="0"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0600" y="2155825"/>
                        <a:ext cx="7594600" cy="968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667890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Components of Tsai-Hill Failure Theory</a:t>
            </a:r>
          </a:p>
        </p:txBody>
      </p:sp>
      <p:sp>
        <p:nvSpPr>
          <p:cNvPr id="3" name="Content Placeholder 2"/>
          <p:cNvSpPr>
            <a:spLocks noGrp="1"/>
          </p:cNvSpPr>
          <p:nvPr>
            <p:ph idx="1"/>
          </p:nvPr>
        </p:nvSpPr>
        <p:spPr>
          <a:xfrm>
            <a:off x="457200" y="4114800"/>
            <a:ext cx="8229600" cy="1524000"/>
          </a:xfrm>
        </p:spPr>
        <p:txBody>
          <a:bodyPr>
            <a:normAutofit/>
          </a:bodyPr>
          <a:lstStyle/>
          <a:p>
            <a:pPr marL="118872" indent="0">
              <a:buNone/>
            </a:pPr>
            <a:r>
              <a:rPr lang="en-US" sz="2000" dirty="0"/>
              <a:t>Apply                           to a unidirectional lamina, then the lamina will fail. Hence, Equation reduces to</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853597306"/>
              </p:ext>
            </p:extLst>
          </p:nvPr>
        </p:nvGraphicFramePr>
        <p:xfrm>
          <a:off x="1371600" y="4114800"/>
          <a:ext cx="1136650" cy="403225"/>
        </p:xfrm>
        <a:graphic>
          <a:graphicData uri="http://schemas.openxmlformats.org/presentationml/2006/ole">
            <mc:AlternateContent xmlns:mc="http://schemas.openxmlformats.org/markup-compatibility/2006">
              <mc:Choice xmlns:v="urn:schemas-microsoft-com:vml" Requires="v">
                <p:oleObj name="Equation" r:id="rId4" imgW="660400" imgH="228600" progId="Equation.3">
                  <p:embed/>
                </p:oleObj>
              </mc:Choice>
              <mc:Fallback>
                <p:oleObj name="Equation" r:id="rId4" imgW="660400" imgH="228600" progId="Equation.3">
                  <p:embed/>
                  <p:pic>
                    <p:nvPicPr>
                      <p:cNvPr id="0" name="Picture 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4114800"/>
                        <a:ext cx="1136650" cy="403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2321809650"/>
              </p:ext>
            </p:extLst>
          </p:nvPr>
        </p:nvGraphicFramePr>
        <p:xfrm>
          <a:off x="2971800" y="4953000"/>
          <a:ext cx="1987550" cy="609600"/>
        </p:xfrm>
        <a:graphic>
          <a:graphicData uri="http://schemas.openxmlformats.org/presentationml/2006/ole">
            <mc:AlternateContent xmlns:mc="http://schemas.openxmlformats.org/markup-compatibility/2006">
              <mc:Choice xmlns:v="urn:schemas-microsoft-com:vml" Requires="v">
                <p:oleObj name="Equation" r:id="rId6" imgW="825500" imgH="254000" progId="Equation.3">
                  <p:embed/>
                </p:oleObj>
              </mc:Choice>
              <mc:Fallback>
                <p:oleObj name="Equation" r:id="rId6" imgW="825500" imgH="254000" progId="Equation.3">
                  <p:embed/>
                  <p:pic>
                    <p:nvPicPr>
                      <p:cNvPr id="0" name="Picture 2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4953000"/>
                        <a:ext cx="198755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3689918901"/>
              </p:ext>
            </p:extLst>
          </p:nvPr>
        </p:nvGraphicFramePr>
        <p:xfrm>
          <a:off x="990600" y="2155825"/>
          <a:ext cx="7594600" cy="968375"/>
        </p:xfrm>
        <a:graphic>
          <a:graphicData uri="http://schemas.openxmlformats.org/presentationml/2006/ole">
            <mc:AlternateContent xmlns:mc="http://schemas.openxmlformats.org/markup-compatibility/2006">
              <mc:Choice xmlns:v="urn:schemas-microsoft-com:vml" Requires="v">
                <p:oleObj name="Equation" r:id="rId8" imgW="3644900" imgH="457200" progId="Equation.3">
                  <p:embed/>
                </p:oleObj>
              </mc:Choice>
              <mc:Fallback>
                <p:oleObj name="Equation" r:id="rId8" imgW="3644900" imgH="457200" progId="Equation.3">
                  <p:embed/>
                  <p:pic>
                    <p:nvPicPr>
                      <p:cNvPr id="0" name="Picture 2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0600" y="2155825"/>
                        <a:ext cx="7594600" cy="968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2503020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Components of Tsai-Hill Failure Theory</a:t>
            </a: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 name="Object 9"/>
          <p:cNvGraphicFramePr>
            <a:graphicFrameLocks noChangeAspect="1"/>
          </p:cNvGraphicFramePr>
          <p:nvPr>
            <p:extLst>
              <p:ext uri="{D42A27DB-BD31-4B8C-83A1-F6EECF244321}">
                <p14:modId xmlns:p14="http://schemas.microsoft.com/office/powerpoint/2010/main" val="3945971266"/>
              </p:ext>
            </p:extLst>
          </p:nvPr>
        </p:nvGraphicFramePr>
        <p:xfrm>
          <a:off x="5334000" y="1752600"/>
          <a:ext cx="3387725" cy="1003300"/>
        </p:xfrm>
        <a:graphic>
          <a:graphicData uri="http://schemas.openxmlformats.org/presentationml/2006/ole">
            <mc:AlternateContent xmlns:mc="http://schemas.openxmlformats.org/markup-compatibility/2006">
              <mc:Choice xmlns:v="urn:schemas-microsoft-com:vml" Requires="v">
                <p:oleObj name="Equation" r:id="rId4" imgW="1854200" imgH="558800" progId="Equation.3">
                  <p:embed/>
                </p:oleObj>
              </mc:Choice>
              <mc:Fallback>
                <p:oleObj name="Equation" r:id="rId4" imgW="1854200" imgH="558800" progId="Equation.3">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1752600"/>
                        <a:ext cx="3387725" cy="1003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Object 11"/>
          <p:cNvGraphicFramePr>
            <a:graphicFrameLocks noChangeAspect="1"/>
          </p:cNvGraphicFramePr>
          <p:nvPr>
            <p:extLst>
              <p:ext uri="{D42A27DB-BD31-4B8C-83A1-F6EECF244321}">
                <p14:modId xmlns:p14="http://schemas.microsoft.com/office/powerpoint/2010/main" val="2007523211"/>
              </p:ext>
            </p:extLst>
          </p:nvPr>
        </p:nvGraphicFramePr>
        <p:xfrm>
          <a:off x="5943600" y="2895600"/>
          <a:ext cx="1976437" cy="914400"/>
        </p:xfrm>
        <a:graphic>
          <a:graphicData uri="http://schemas.openxmlformats.org/presentationml/2006/ole">
            <mc:AlternateContent xmlns:mc="http://schemas.openxmlformats.org/markup-compatibility/2006">
              <mc:Choice xmlns:v="urn:schemas-microsoft-com:vml" Requires="v">
                <p:oleObj name="Equation" r:id="rId6" imgW="1155700" imgH="533400" progId="Equation.3">
                  <p:embed/>
                </p:oleObj>
              </mc:Choice>
              <mc:Fallback>
                <p:oleObj name="Equation" r:id="rId6" imgW="1155700" imgH="533400" progId="Equation.3">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3600" y="2895600"/>
                        <a:ext cx="1976437"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 name="Object 13"/>
          <p:cNvGraphicFramePr>
            <a:graphicFrameLocks noChangeAspect="1"/>
          </p:cNvGraphicFramePr>
          <p:nvPr>
            <p:extLst>
              <p:ext uri="{D42A27DB-BD31-4B8C-83A1-F6EECF244321}">
                <p14:modId xmlns:p14="http://schemas.microsoft.com/office/powerpoint/2010/main" val="1771196835"/>
              </p:ext>
            </p:extLst>
          </p:nvPr>
        </p:nvGraphicFramePr>
        <p:xfrm>
          <a:off x="5791200" y="3886200"/>
          <a:ext cx="2114550" cy="990600"/>
        </p:xfrm>
        <a:graphic>
          <a:graphicData uri="http://schemas.openxmlformats.org/presentationml/2006/ole">
            <mc:AlternateContent xmlns:mc="http://schemas.openxmlformats.org/markup-compatibility/2006">
              <mc:Choice xmlns:v="urn:schemas-microsoft-com:vml" Requires="v">
                <p:oleObj name="Equation" r:id="rId8" imgW="1143000" imgH="533400" progId="Equation.3">
                  <p:embed/>
                </p:oleObj>
              </mc:Choice>
              <mc:Fallback>
                <p:oleObj name="Equation" r:id="rId8" imgW="1143000" imgH="533400" progId="Equation.3">
                  <p:embed/>
                  <p:pic>
                    <p:nvPicPr>
                      <p:cNvPr id="0"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1200" y="3886200"/>
                        <a:ext cx="211455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6" name="Object 15"/>
          <p:cNvGraphicFramePr>
            <a:graphicFrameLocks noChangeAspect="1"/>
          </p:cNvGraphicFramePr>
          <p:nvPr>
            <p:extLst>
              <p:ext uri="{D42A27DB-BD31-4B8C-83A1-F6EECF244321}">
                <p14:modId xmlns:p14="http://schemas.microsoft.com/office/powerpoint/2010/main" val="1042673085"/>
              </p:ext>
            </p:extLst>
          </p:nvPr>
        </p:nvGraphicFramePr>
        <p:xfrm>
          <a:off x="5791200" y="5029200"/>
          <a:ext cx="2232025" cy="965200"/>
        </p:xfrm>
        <a:graphic>
          <a:graphicData uri="http://schemas.openxmlformats.org/presentationml/2006/ole">
            <mc:AlternateContent xmlns:mc="http://schemas.openxmlformats.org/markup-compatibility/2006">
              <mc:Choice xmlns:v="urn:schemas-microsoft-com:vml" Requires="v">
                <p:oleObj name="Equation" r:id="rId10" imgW="1168400" imgH="508000" progId="Equation.3">
                  <p:embed/>
                </p:oleObj>
              </mc:Choice>
              <mc:Fallback>
                <p:oleObj name="Equation" r:id="rId10" imgW="1168400" imgH="508000" progId="Equation.3">
                  <p:embed/>
                  <p:pic>
                    <p:nvPicPr>
                      <p:cNvPr id="0" name="Picture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1200" y="5029200"/>
                        <a:ext cx="2232025" cy="965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73641097"/>
              </p:ext>
            </p:extLst>
          </p:nvPr>
        </p:nvGraphicFramePr>
        <p:xfrm>
          <a:off x="457200" y="2667000"/>
          <a:ext cx="2484438" cy="585788"/>
        </p:xfrm>
        <a:graphic>
          <a:graphicData uri="http://schemas.openxmlformats.org/presentationml/2006/ole">
            <mc:AlternateContent xmlns:mc="http://schemas.openxmlformats.org/markup-compatibility/2006">
              <mc:Choice xmlns:v="urn:schemas-microsoft-com:vml" Requires="v">
                <p:oleObj name="Equation" r:id="rId12" imgW="1129810" imgH="266584" progId="Equation.3">
                  <p:embed/>
                </p:oleObj>
              </mc:Choice>
              <mc:Fallback>
                <p:oleObj name="Equation" r:id="rId12" imgW="1129810" imgH="266584" progId="Equation.3">
                  <p:embed/>
                  <p:pic>
                    <p:nvPicPr>
                      <p:cNvPr id="0" name="Picture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7200" y="2667000"/>
                        <a:ext cx="2484438" cy="585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840315926"/>
              </p:ext>
            </p:extLst>
          </p:nvPr>
        </p:nvGraphicFramePr>
        <p:xfrm>
          <a:off x="457200" y="3352800"/>
          <a:ext cx="2484438" cy="585788"/>
        </p:xfrm>
        <a:graphic>
          <a:graphicData uri="http://schemas.openxmlformats.org/presentationml/2006/ole">
            <mc:AlternateContent xmlns:mc="http://schemas.openxmlformats.org/markup-compatibility/2006">
              <mc:Choice xmlns:v="urn:schemas-microsoft-com:vml" Requires="v">
                <p:oleObj name="Equation" r:id="rId14" imgW="1130040" imgH="266400" progId="Equation.3">
                  <p:embed/>
                </p:oleObj>
              </mc:Choice>
              <mc:Fallback>
                <p:oleObj name="Equation" r:id="rId14" imgW="1130040" imgH="266400" progId="Equation.3">
                  <p:embed/>
                  <p:pic>
                    <p:nvPicPr>
                      <p:cNvPr id="0"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7200" y="3352800"/>
                        <a:ext cx="2484438" cy="585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223166397"/>
              </p:ext>
            </p:extLst>
          </p:nvPr>
        </p:nvGraphicFramePr>
        <p:xfrm>
          <a:off x="457200" y="4038600"/>
          <a:ext cx="2484437" cy="585787"/>
        </p:xfrm>
        <a:graphic>
          <a:graphicData uri="http://schemas.openxmlformats.org/presentationml/2006/ole">
            <mc:AlternateContent xmlns:mc="http://schemas.openxmlformats.org/markup-compatibility/2006">
              <mc:Choice xmlns:v="urn:schemas-microsoft-com:vml" Requires="v">
                <p:oleObj name="Equation" r:id="rId16" imgW="1130040" imgH="266400" progId="Equation.3">
                  <p:embed/>
                </p:oleObj>
              </mc:Choice>
              <mc:Fallback>
                <p:oleObj name="Equation" r:id="rId16" imgW="1130040" imgH="266400" progId="Equation.3">
                  <p:embed/>
                  <p:pic>
                    <p:nvPicPr>
                      <p:cNvPr id="0" name="Picture 2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7200" y="4038600"/>
                        <a:ext cx="2484437" cy="585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512858861"/>
              </p:ext>
            </p:extLst>
          </p:nvPr>
        </p:nvGraphicFramePr>
        <p:xfrm>
          <a:off x="533400" y="4800600"/>
          <a:ext cx="1987550" cy="609600"/>
        </p:xfrm>
        <a:graphic>
          <a:graphicData uri="http://schemas.openxmlformats.org/presentationml/2006/ole">
            <mc:AlternateContent xmlns:mc="http://schemas.openxmlformats.org/markup-compatibility/2006">
              <mc:Choice xmlns:v="urn:schemas-microsoft-com:vml" Requires="v">
                <p:oleObj name="Equation" r:id="rId18" imgW="825500" imgH="254000" progId="Equation.3">
                  <p:embed/>
                </p:oleObj>
              </mc:Choice>
              <mc:Fallback>
                <p:oleObj name="Equation" r:id="rId18" imgW="825500" imgH="254000" progId="Equation.3">
                  <p:embed/>
                  <p:pic>
                    <p:nvPicPr>
                      <p:cNvPr id="0" name="Picture 2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33400" y="4800600"/>
                        <a:ext cx="198755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1178076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Tsai-Hill Failure Theory – Plane Stress</a:t>
            </a:r>
          </a:p>
        </p:txBody>
      </p:sp>
      <p:sp>
        <p:nvSpPr>
          <p:cNvPr id="3" name="Content Placeholder 2"/>
          <p:cNvSpPr>
            <a:spLocks noGrp="1"/>
          </p:cNvSpPr>
          <p:nvPr>
            <p:ph idx="1"/>
          </p:nvPr>
        </p:nvSpPr>
        <p:spPr>
          <a:xfrm>
            <a:off x="457200" y="1775191"/>
            <a:ext cx="8229600" cy="891809"/>
          </a:xfrm>
        </p:spPr>
        <p:txBody>
          <a:bodyPr>
            <a:normAutofit/>
          </a:bodyPr>
          <a:lstStyle/>
          <a:p>
            <a:pPr marL="118872" indent="0">
              <a:buNone/>
            </a:pPr>
            <a:r>
              <a:rPr lang="en-US" sz="2000" dirty="0">
                <a:cs typeface="Arial" pitchFamily="34" charset="0"/>
              </a:rPr>
              <a:t>Because the unidirectional lamina is assumed to be under plane stress - that is,                                        </a:t>
            </a: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631135306"/>
              </p:ext>
            </p:extLst>
          </p:nvPr>
        </p:nvGraphicFramePr>
        <p:xfrm>
          <a:off x="873125" y="2133600"/>
          <a:ext cx="2403475" cy="381000"/>
        </p:xfrm>
        <a:graphic>
          <a:graphicData uri="http://schemas.openxmlformats.org/presentationml/2006/ole">
            <mc:AlternateContent xmlns:mc="http://schemas.openxmlformats.org/markup-compatibility/2006">
              <mc:Choice xmlns:v="urn:schemas-microsoft-com:vml" Requires="v">
                <p:oleObj name="Equation" r:id="rId4" imgW="1257120" imgH="203040" progId="Equation.3">
                  <p:embed/>
                </p:oleObj>
              </mc:Choice>
              <mc:Fallback>
                <p:oleObj name="Equation" r:id="rId4" imgW="1257120" imgH="203040" progId="Equation.3">
                  <p:embed/>
                  <p:pic>
                    <p:nvPicPr>
                      <p:cNvPr id="0" name="Picture 7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25" y="2133600"/>
                        <a:ext cx="2403475"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6"/>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val="549104032"/>
              </p:ext>
            </p:extLst>
          </p:nvPr>
        </p:nvGraphicFramePr>
        <p:xfrm>
          <a:off x="620713" y="4298950"/>
          <a:ext cx="7896225" cy="1306513"/>
        </p:xfrm>
        <a:graphic>
          <a:graphicData uri="http://schemas.openxmlformats.org/presentationml/2006/ole">
            <mc:AlternateContent xmlns:mc="http://schemas.openxmlformats.org/markup-compatibility/2006">
              <mc:Choice xmlns:v="urn:schemas-microsoft-com:vml" Requires="v">
                <p:oleObj name="Equation" r:id="rId6" imgW="3073400" imgH="508000" progId="Equation.3">
                  <p:embed/>
                </p:oleObj>
              </mc:Choice>
              <mc:Fallback>
                <p:oleObj name="Equation" r:id="rId6" imgW="3073400" imgH="508000" progId="Equation.3">
                  <p:embed/>
                  <p:pic>
                    <p:nvPicPr>
                      <p:cNvPr id="0" name="Picture 7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0713" y="4298950"/>
                        <a:ext cx="7896225" cy="1306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492286646"/>
              </p:ext>
            </p:extLst>
          </p:nvPr>
        </p:nvGraphicFramePr>
        <p:xfrm>
          <a:off x="927100" y="2819400"/>
          <a:ext cx="7594600" cy="968375"/>
        </p:xfrm>
        <a:graphic>
          <a:graphicData uri="http://schemas.openxmlformats.org/presentationml/2006/ole">
            <mc:AlternateContent xmlns:mc="http://schemas.openxmlformats.org/markup-compatibility/2006">
              <mc:Choice xmlns:v="urn:schemas-microsoft-com:vml" Requires="v">
                <p:oleObj name="Equation" r:id="rId8" imgW="3644900" imgH="457200" progId="Equation.3">
                  <p:embed/>
                </p:oleObj>
              </mc:Choice>
              <mc:Fallback>
                <p:oleObj name="Equation" r:id="rId8" imgW="3644900" imgH="457200" progId="Equation.3">
                  <p:embed/>
                  <p:pic>
                    <p:nvPicPr>
                      <p:cNvPr id="0" name="Picture 7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100" y="2819400"/>
                        <a:ext cx="7594600" cy="968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4236959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Tsai-Hill Failure Theory</a:t>
            </a:r>
          </a:p>
        </p:txBody>
      </p:sp>
      <p:sp>
        <p:nvSpPr>
          <p:cNvPr id="3" name="Content Placeholder 2"/>
          <p:cNvSpPr>
            <a:spLocks noGrp="1"/>
          </p:cNvSpPr>
          <p:nvPr>
            <p:ph idx="1"/>
          </p:nvPr>
        </p:nvSpPr>
        <p:spPr>
          <a:xfrm>
            <a:off x="457200" y="1775191"/>
            <a:ext cx="8229600" cy="3863609"/>
          </a:xfrm>
        </p:spPr>
        <p:txBody>
          <a:bodyPr>
            <a:normAutofit/>
          </a:bodyPr>
          <a:lstStyle/>
          <a:p>
            <a:r>
              <a:rPr lang="en-US" sz="2000" dirty="0"/>
              <a:t>Unlike the Maximum Strain and Maximum Stress Failure Theories, the Tsai-Hill failure theory considers the interaction among the three unidirectional lamina strength parameter.</a:t>
            </a:r>
          </a:p>
          <a:p>
            <a:endParaRPr lang="en-US" sz="2000" dirty="0"/>
          </a:p>
          <a:p>
            <a:r>
              <a:rPr lang="en-US" sz="2000" dirty="0"/>
              <a:t>The Tsai-Hill Failure Theory does not distinguish between the compressive and tensile strengths in its equation. This can result in underestimation of the maximum loads that can be applied when compared to other failure theories.</a:t>
            </a:r>
          </a:p>
          <a:p>
            <a:endParaRPr lang="en-US" sz="2000" dirty="0"/>
          </a:p>
          <a:p>
            <a:r>
              <a:rPr lang="en-US" sz="2000" dirty="0"/>
              <a:t>Tsai-Hill Failure Theory underestimates the failure stress because the transverse strength of a unidirectional lamina is generally much less than its transverse compressive strength.</a:t>
            </a:r>
          </a:p>
        </p:txBody>
      </p:sp>
    </p:spTree>
    <p:custDataLst>
      <p:tags r:id="rId1"/>
    </p:custDataLst>
    <p:extLst>
      <p:ext uri="{BB962C8B-B14F-4D97-AF65-F5344CB8AC3E}">
        <p14:creationId xmlns:p14="http://schemas.microsoft.com/office/powerpoint/2010/main" val="4170605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cs typeface="Arial" pitchFamily="34" charset="0"/>
              </a:rPr>
              <a:t>Example </a:t>
            </a:r>
          </a:p>
        </p:txBody>
      </p:sp>
      <p:sp>
        <p:nvSpPr>
          <p:cNvPr id="12" name="Rectangle 11"/>
          <p:cNvSpPr/>
          <p:nvPr/>
        </p:nvSpPr>
        <p:spPr>
          <a:xfrm>
            <a:off x="261851" y="1600200"/>
            <a:ext cx="4868769" cy="400110"/>
          </a:xfrm>
          <a:prstGeom prst="rect">
            <a:avLst/>
          </a:prstGeom>
        </p:spPr>
        <p:txBody>
          <a:bodyPr wrap="none">
            <a:spAutoFit/>
          </a:bodyPr>
          <a:lstStyle/>
          <a:p>
            <a:r>
              <a:rPr lang="en-US" sz="2000" dirty="0"/>
              <a:t>Find the maximum value of S&gt;0 if a stress of </a:t>
            </a:r>
          </a:p>
        </p:txBody>
      </p:sp>
      <p:graphicFrame>
        <p:nvGraphicFramePr>
          <p:cNvPr id="28679" name="Object 7"/>
          <p:cNvGraphicFramePr>
            <a:graphicFrameLocks noChangeAspect="1"/>
          </p:cNvGraphicFramePr>
          <p:nvPr>
            <p:extLst>
              <p:ext uri="{D42A27DB-BD31-4B8C-83A1-F6EECF244321}">
                <p14:modId xmlns:p14="http://schemas.microsoft.com/office/powerpoint/2010/main" val="1391702714"/>
              </p:ext>
            </p:extLst>
          </p:nvPr>
        </p:nvGraphicFramePr>
        <p:xfrm>
          <a:off x="5041900" y="1652587"/>
          <a:ext cx="2654300" cy="328613"/>
        </p:xfrm>
        <a:graphic>
          <a:graphicData uri="http://schemas.openxmlformats.org/presentationml/2006/ole">
            <mc:AlternateContent xmlns:mc="http://schemas.openxmlformats.org/markup-compatibility/2006">
              <mc:Choice xmlns:v="urn:schemas-microsoft-com:vml" Requires="v">
                <p:oleObj name="Equation" r:id="rId4" imgW="1955800" imgH="241300" progId="Equation.3">
                  <p:embed/>
                </p:oleObj>
              </mc:Choice>
              <mc:Fallback>
                <p:oleObj name="Equation" r:id="rId4" imgW="1955800" imgH="2413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1900" y="1652587"/>
                        <a:ext cx="2654300" cy="328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5"/>
          <p:cNvSpPr/>
          <p:nvPr/>
        </p:nvSpPr>
        <p:spPr>
          <a:xfrm>
            <a:off x="304800" y="1923871"/>
            <a:ext cx="7924800" cy="1200329"/>
          </a:xfrm>
          <a:prstGeom prst="rect">
            <a:avLst/>
          </a:prstGeom>
        </p:spPr>
        <p:txBody>
          <a:bodyPr wrap="square">
            <a:spAutoFit/>
          </a:bodyPr>
          <a:lstStyle/>
          <a:p>
            <a:r>
              <a:rPr lang="en-US" dirty="0"/>
              <a:t>is applied to a 60</a:t>
            </a:r>
            <a:r>
              <a:rPr lang="en-US" baseline="30000" dirty="0"/>
              <a:t>o</a:t>
            </a:r>
            <a:r>
              <a:rPr lang="en-US" dirty="0"/>
              <a:t> lamina of Graphite/Epoxy.  Use Tsai-Hill Failure Theory.  Use properties of a unidirectional Graphite/Epoxy lamina given in Table 2.1 of the textbook </a:t>
            </a:r>
            <a:r>
              <a:rPr lang="en-US" dirty="0">
                <a:hlinkClick r:id="rId6"/>
              </a:rPr>
              <a:t>Mechanics of Composite Materials by Autar Kaw</a:t>
            </a:r>
            <a:r>
              <a:rPr lang="en-US" dirty="0"/>
              <a:t>.</a:t>
            </a:r>
          </a:p>
          <a:p>
            <a:endParaRPr lang="en-US" dirty="0"/>
          </a:p>
        </p:txBody>
      </p:sp>
      <p:pic>
        <p:nvPicPr>
          <p:cNvPr id="13"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38216" y="3124200"/>
            <a:ext cx="3905568" cy="28654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Box 7"/>
          <p:cNvSpPr txBox="1"/>
          <p:nvPr/>
        </p:nvSpPr>
        <p:spPr>
          <a:xfrm>
            <a:off x="3393807" y="5962600"/>
            <a:ext cx="3540393" cy="646331"/>
          </a:xfrm>
          <a:prstGeom prst="rect">
            <a:avLst/>
          </a:prstGeom>
          <a:noFill/>
          <a:ln>
            <a:solidFill>
              <a:schemeClr val="tx1"/>
            </a:solidFill>
          </a:ln>
        </p:spPr>
        <p:txBody>
          <a:bodyPr wrap="none" rtlCol="0">
            <a:spAutoFit/>
          </a:bodyPr>
          <a:lstStyle/>
          <a:p>
            <a:r>
              <a:rPr lang="en-US" dirty="0">
                <a:latin typeface="Arial" pitchFamily="34" charset="0"/>
                <a:cs typeface="Arial" pitchFamily="34" charset="0"/>
              </a:rPr>
              <a:t>FIGURE 2.33</a:t>
            </a:r>
          </a:p>
          <a:p>
            <a:r>
              <a:rPr lang="en-US" dirty="0">
                <a:latin typeface="Arial" pitchFamily="34" charset="0"/>
                <a:cs typeface="Arial" pitchFamily="34" charset="0"/>
              </a:rPr>
              <a:t>Off-axis loading in the x-direction</a:t>
            </a:r>
          </a:p>
        </p:txBody>
      </p:sp>
    </p:spTree>
    <p:custDataLst>
      <p:tags r:id="rId1"/>
    </p:custDataLst>
    <p:extLst>
      <p:ext uri="{BB962C8B-B14F-4D97-AF65-F5344CB8AC3E}">
        <p14:creationId xmlns:p14="http://schemas.microsoft.com/office/powerpoint/2010/main" val="2110031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Solution</a:t>
            </a:r>
          </a:p>
        </p:txBody>
      </p:sp>
      <p:sp>
        <p:nvSpPr>
          <p:cNvPr id="8192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1925" name="Object 5"/>
          <p:cNvGraphicFramePr>
            <a:graphicFrameLocks noChangeAspect="1"/>
          </p:cNvGraphicFramePr>
          <p:nvPr/>
        </p:nvGraphicFramePr>
        <p:xfrm>
          <a:off x="1152525" y="2743200"/>
          <a:ext cx="5084763" cy="3375025"/>
        </p:xfrm>
        <a:graphic>
          <a:graphicData uri="http://schemas.openxmlformats.org/presentationml/2006/ole">
            <mc:AlternateContent xmlns:mc="http://schemas.openxmlformats.org/markup-compatibility/2006">
              <mc:Choice xmlns:v="urn:schemas-microsoft-com:vml" Requires="v">
                <p:oleObj name="Equation" r:id="rId4" imgW="2565360" imgH="1701720" progId="Equation.3">
                  <p:embed/>
                </p:oleObj>
              </mc:Choice>
              <mc:Fallback>
                <p:oleObj name="Equation" r:id="rId4" imgW="2565360" imgH="1701720" progId="Equation.3">
                  <p:embed/>
                  <p:pic>
                    <p:nvPicPr>
                      <p:cNvPr id="8192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2525" y="2743200"/>
                        <a:ext cx="5084763" cy="3375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Box 12"/>
          <p:cNvSpPr txBox="1"/>
          <p:nvPr/>
        </p:nvSpPr>
        <p:spPr>
          <a:xfrm>
            <a:off x="609600" y="1981200"/>
            <a:ext cx="7848600" cy="400110"/>
          </a:xfrm>
          <a:prstGeom prst="rect">
            <a:avLst/>
          </a:prstGeom>
          <a:noFill/>
        </p:spPr>
        <p:txBody>
          <a:bodyPr wrap="square" rtlCol="0">
            <a:spAutoFit/>
          </a:bodyPr>
          <a:lstStyle/>
          <a:p>
            <a:r>
              <a:rPr lang="en-US" sz="2000" dirty="0"/>
              <a:t>The stresses in the local axes are:</a:t>
            </a:r>
          </a:p>
        </p:txBody>
      </p:sp>
    </p:spTree>
    <p:custDataLst>
      <p:tags r:id="rId1"/>
    </p:custDataLst>
    <p:extLst>
      <p:ext uri="{BB962C8B-B14F-4D97-AF65-F5344CB8AC3E}">
        <p14:creationId xmlns:p14="http://schemas.microsoft.com/office/powerpoint/2010/main" val="1771235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pPr algn="ctr"/>
            <a:r>
              <a:rPr lang="en-US" sz="4800" dirty="0">
                <a:latin typeface="Arial" pitchFamily="34" charset="0"/>
                <a:cs typeface="Arial" pitchFamily="34" charset="0"/>
              </a:rPr>
              <a:t>Example</a:t>
            </a:r>
            <a:endParaRPr lang="en-US" dirty="0"/>
          </a:p>
        </p:txBody>
      </p:sp>
      <p:pic>
        <p:nvPicPr>
          <p:cNvPr id="3" name="Picture 2">
            <a:extLst>
              <a:ext uri="{FF2B5EF4-FFF2-40B4-BE49-F238E27FC236}">
                <a16:creationId xmlns:a16="http://schemas.microsoft.com/office/drawing/2014/main" id="{4A1965AA-587B-1D1C-9C72-075E28B8617E}"/>
              </a:ext>
            </a:extLst>
          </p:cNvPr>
          <p:cNvPicPr>
            <a:picLocks noChangeAspect="1"/>
          </p:cNvPicPr>
          <p:nvPr/>
        </p:nvPicPr>
        <p:blipFill>
          <a:blip r:embed="rId3"/>
          <a:stretch>
            <a:fillRect/>
          </a:stretch>
        </p:blipFill>
        <p:spPr>
          <a:xfrm>
            <a:off x="838200" y="4038600"/>
            <a:ext cx="7947378" cy="1081668"/>
          </a:xfrm>
          <a:prstGeom prst="rect">
            <a:avLst/>
          </a:prstGeom>
        </p:spPr>
      </p:pic>
      <p:graphicFrame>
        <p:nvGraphicFramePr>
          <p:cNvPr id="6" name="Object 5">
            <a:extLst>
              <a:ext uri="{FF2B5EF4-FFF2-40B4-BE49-F238E27FC236}">
                <a16:creationId xmlns:a16="http://schemas.microsoft.com/office/drawing/2014/main" id="{81D2E0B3-CE6B-83CF-4D1E-CD33E2245D5F}"/>
              </a:ext>
            </a:extLst>
          </p:cNvPr>
          <p:cNvGraphicFramePr>
            <a:graphicFrameLocks noChangeAspect="1"/>
          </p:cNvGraphicFramePr>
          <p:nvPr>
            <p:extLst>
              <p:ext uri="{D42A27DB-BD31-4B8C-83A1-F6EECF244321}">
                <p14:modId xmlns:p14="http://schemas.microsoft.com/office/powerpoint/2010/main" val="2492554737"/>
              </p:ext>
            </p:extLst>
          </p:nvPr>
        </p:nvGraphicFramePr>
        <p:xfrm>
          <a:off x="790575" y="2070100"/>
          <a:ext cx="7896225" cy="1306513"/>
        </p:xfrm>
        <a:graphic>
          <a:graphicData uri="http://schemas.openxmlformats.org/presentationml/2006/ole">
            <mc:AlternateContent xmlns:mc="http://schemas.openxmlformats.org/markup-compatibility/2006">
              <mc:Choice xmlns:v="urn:schemas-microsoft-com:vml" Requires="v">
                <p:oleObj name="Equation" r:id="rId4" imgW="3073400" imgH="508000" progId="Equation.3">
                  <p:embed/>
                </p:oleObj>
              </mc:Choice>
              <mc:Fallback>
                <p:oleObj name="Equation" r:id="rId4" imgW="3073400" imgH="508000" progId="Equation.3">
                  <p:embed/>
                  <p:pic>
                    <p:nvPicPr>
                      <p:cNvPr id="9"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575" y="2070100"/>
                        <a:ext cx="7896225" cy="1306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 name="Picture 8">
            <a:extLst>
              <a:ext uri="{FF2B5EF4-FFF2-40B4-BE49-F238E27FC236}">
                <a16:creationId xmlns:a16="http://schemas.microsoft.com/office/drawing/2014/main" id="{41F4C395-214B-4C77-B3F5-0804917975DE}"/>
              </a:ext>
            </a:extLst>
          </p:cNvPr>
          <p:cNvPicPr>
            <a:picLocks noChangeAspect="1"/>
          </p:cNvPicPr>
          <p:nvPr/>
        </p:nvPicPr>
        <p:blipFill>
          <a:blip r:embed="rId6"/>
          <a:stretch>
            <a:fillRect/>
          </a:stretch>
        </p:blipFill>
        <p:spPr>
          <a:xfrm>
            <a:off x="3505200" y="5481172"/>
            <a:ext cx="2348089" cy="60216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Modified Tsai-Hill Failure Theory</a:t>
            </a: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770879814"/>
              </p:ext>
            </p:extLst>
          </p:nvPr>
        </p:nvGraphicFramePr>
        <p:xfrm>
          <a:off x="457200" y="2517775"/>
          <a:ext cx="4781550" cy="914400"/>
        </p:xfrm>
        <a:graphic>
          <a:graphicData uri="http://schemas.openxmlformats.org/presentationml/2006/ole">
            <mc:AlternateContent xmlns:mc="http://schemas.openxmlformats.org/markup-compatibility/2006">
              <mc:Choice xmlns:v="urn:schemas-microsoft-com:vml" Requires="v">
                <p:oleObj name="Equation" r:id="rId4" imgW="2590800" imgH="495300" progId="Equation.3">
                  <p:embed/>
                </p:oleObj>
              </mc:Choice>
              <mc:Fallback>
                <p:oleObj name="Equation" r:id="rId4" imgW="2590800" imgH="495300" progId="Equation.3">
                  <p:embed/>
                  <p:pic>
                    <p:nvPicPr>
                      <p:cNvPr id="0" name="Picture 1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517775"/>
                        <a:ext cx="478155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383" name="Object 95"/>
          <p:cNvGraphicFramePr>
            <a:graphicFrameLocks noChangeAspect="1"/>
          </p:cNvGraphicFramePr>
          <p:nvPr>
            <p:extLst>
              <p:ext uri="{D42A27DB-BD31-4B8C-83A1-F6EECF244321}">
                <p14:modId xmlns:p14="http://schemas.microsoft.com/office/powerpoint/2010/main" val="776815991"/>
              </p:ext>
            </p:extLst>
          </p:nvPr>
        </p:nvGraphicFramePr>
        <p:xfrm>
          <a:off x="575046" y="3508375"/>
          <a:ext cx="2160588" cy="838200"/>
        </p:xfrm>
        <a:graphic>
          <a:graphicData uri="http://schemas.openxmlformats.org/presentationml/2006/ole">
            <mc:AlternateContent xmlns:mc="http://schemas.openxmlformats.org/markup-compatibility/2006">
              <mc:Choice xmlns:v="urn:schemas-microsoft-com:vml" Requires="v">
                <p:oleObj name="Equation" r:id="rId6" imgW="1308100" imgH="508000" progId="Equation.3">
                  <p:embed/>
                </p:oleObj>
              </mc:Choice>
              <mc:Fallback>
                <p:oleObj name="Equation" r:id="rId6" imgW="1308100" imgH="508000" progId="Equation.3">
                  <p:embed/>
                  <p:pic>
                    <p:nvPicPr>
                      <p:cNvPr id="0" name="Picture 1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5046" y="3508375"/>
                        <a:ext cx="2160588"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384" name="Object 96"/>
          <p:cNvGraphicFramePr>
            <a:graphicFrameLocks noChangeAspect="1"/>
          </p:cNvGraphicFramePr>
          <p:nvPr>
            <p:extLst>
              <p:ext uri="{D42A27DB-BD31-4B8C-83A1-F6EECF244321}">
                <p14:modId xmlns:p14="http://schemas.microsoft.com/office/powerpoint/2010/main" val="2859254327"/>
              </p:ext>
            </p:extLst>
          </p:nvPr>
        </p:nvGraphicFramePr>
        <p:xfrm>
          <a:off x="467096" y="4498975"/>
          <a:ext cx="2244725" cy="838200"/>
        </p:xfrm>
        <a:graphic>
          <a:graphicData uri="http://schemas.openxmlformats.org/presentationml/2006/ole">
            <mc:AlternateContent xmlns:mc="http://schemas.openxmlformats.org/markup-compatibility/2006">
              <mc:Choice xmlns:v="urn:schemas-microsoft-com:vml" Requires="v">
                <p:oleObj name="Equation" r:id="rId8" imgW="1358900" imgH="508000" progId="Equation.3">
                  <p:embed/>
                </p:oleObj>
              </mc:Choice>
              <mc:Fallback>
                <p:oleObj name="Equation" r:id="rId8" imgW="1358900" imgH="508000" progId="Equation.3">
                  <p:embed/>
                  <p:pic>
                    <p:nvPicPr>
                      <p:cNvPr id="0" name="Picture 1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7096" y="4498975"/>
                        <a:ext cx="224472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385" name="Object 97"/>
          <p:cNvGraphicFramePr>
            <a:graphicFrameLocks noChangeAspect="1"/>
          </p:cNvGraphicFramePr>
          <p:nvPr>
            <p:extLst>
              <p:ext uri="{D42A27DB-BD31-4B8C-83A1-F6EECF244321}">
                <p14:modId xmlns:p14="http://schemas.microsoft.com/office/powerpoint/2010/main" val="3609395779"/>
              </p:ext>
            </p:extLst>
          </p:nvPr>
        </p:nvGraphicFramePr>
        <p:xfrm>
          <a:off x="540121" y="5413375"/>
          <a:ext cx="2098675" cy="838200"/>
        </p:xfrm>
        <a:graphic>
          <a:graphicData uri="http://schemas.openxmlformats.org/presentationml/2006/ole">
            <mc:AlternateContent xmlns:mc="http://schemas.openxmlformats.org/markup-compatibility/2006">
              <mc:Choice xmlns:v="urn:schemas-microsoft-com:vml" Requires="v">
                <p:oleObj name="Equation" r:id="rId10" imgW="1270000" imgH="508000" progId="Equation.3">
                  <p:embed/>
                </p:oleObj>
              </mc:Choice>
              <mc:Fallback>
                <p:oleObj name="Equation" r:id="rId10" imgW="1270000" imgH="508000" progId="Equation.3">
                  <p:embed/>
                  <p:pic>
                    <p:nvPicPr>
                      <p:cNvPr id="0" name="Picture 1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0121" y="5413375"/>
                        <a:ext cx="209867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386" name="Object 98"/>
          <p:cNvGraphicFramePr>
            <a:graphicFrameLocks noChangeAspect="1"/>
          </p:cNvGraphicFramePr>
          <p:nvPr>
            <p:extLst>
              <p:ext uri="{D42A27DB-BD31-4B8C-83A1-F6EECF244321}">
                <p14:modId xmlns:p14="http://schemas.microsoft.com/office/powerpoint/2010/main" val="1378668325"/>
              </p:ext>
            </p:extLst>
          </p:nvPr>
        </p:nvGraphicFramePr>
        <p:xfrm>
          <a:off x="540121" y="6480175"/>
          <a:ext cx="1069975" cy="377825"/>
        </p:xfrm>
        <a:graphic>
          <a:graphicData uri="http://schemas.openxmlformats.org/presentationml/2006/ole">
            <mc:AlternateContent xmlns:mc="http://schemas.openxmlformats.org/markup-compatibility/2006">
              <mc:Choice xmlns:v="urn:schemas-microsoft-com:vml" Requires="v">
                <p:oleObj name="Equation" r:id="rId12" imgW="647700" imgH="228600" progId="Equation.3">
                  <p:embed/>
                </p:oleObj>
              </mc:Choice>
              <mc:Fallback>
                <p:oleObj name="Equation" r:id="rId12" imgW="647700" imgH="228600" progId="Equation.3">
                  <p:embed/>
                  <p:pic>
                    <p:nvPicPr>
                      <p:cNvPr id="0" name="Picture 1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0121" y="6480175"/>
                        <a:ext cx="1069975" cy="377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6">
            <a:extLst>
              <a:ext uri="{FF2B5EF4-FFF2-40B4-BE49-F238E27FC236}">
                <a16:creationId xmlns:a16="http://schemas.microsoft.com/office/drawing/2014/main" id="{2BA494EA-9826-BA00-F8B1-7F99031F74F2}"/>
              </a:ext>
            </a:extLst>
          </p:cNvPr>
          <p:cNvPicPr>
            <a:picLocks noChangeAspect="1"/>
          </p:cNvPicPr>
          <p:nvPr/>
        </p:nvPicPr>
        <p:blipFill>
          <a:blip r:embed="rId14"/>
          <a:stretch>
            <a:fillRect/>
          </a:stretch>
        </p:blipFill>
        <p:spPr>
          <a:xfrm>
            <a:off x="206923" y="1490353"/>
            <a:ext cx="5057422" cy="1092820"/>
          </a:xfrm>
          <a:prstGeom prst="rect">
            <a:avLst/>
          </a:prstGeom>
        </p:spPr>
      </p:pic>
    </p:spTree>
    <p:custDataLst>
      <p:tags r:id="rId1"/>
    </p:custDataLst>
    <p:extLst>
      <p:ext uri="{BB962C8B-B14F-4D97-AF65-F5344CB8AC3E}">
        <p14:creationId xmlns:p14="http://schemas.microsoft.com/office/powerpoint/2010/main" val="3865114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END</a:t>
            </a:r>
          </a:p>
        </p:txBody>
      </p:sp>
      <p:sp>
        <p:nvSpPr>
          <p:cNvPr id="3" name="Subtitle 2"/>
          <p:cNvSpPr>
            <a:spLocks noGrp="1"/>
          </p:cNvSpPr>
          <p:nvPr>
            <p:ph type="subTitle" idx="1"/>
          </p:nvPr>
        </p:nvSpPr>
        <p:spPr/>
        <p:txBody>
          <a:bodyPr/>
          <a:lstStyle/>
          <a:p>
            <a:endParaRPr lang="en-US"/>
          </a:p>
        </p:txBody>
      </p:sp>
    </p:spTree>
    <p:custDataLst>
      <p:tags r:id="rId1"/>
    </p:custDataLst>
    <p:extLst>
      <p:ext uri="{BB962C8B-B14F-4D97-AF65-F5344CB8AC3E}">
        <p14:creationId xmlns:p14="http://schemas.microsoft.com/office/powerpoint/2010/main" val="31579445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OWBARVISIBLE" val="True"/>
  <p:tag name="CSVFORMAT" val="0"/>
  <p:tag name="COUNTDOWNSTYLE" val="-1"/>
  <p:tag name="COUNTDOWNSECONDS" val="10"/>
  <p:tag name="BACKUPSESSIONS" val="True"/>
  <p:tag name="REVIEWONLY" val="False"/>
  <p:tag name="RACEENDPOINTS" val="100"/>
  <p:tag name="PARTICIPANTSINLEADERBOARD" val="5"/>
  <p:tag name="BUBBLESIZEVISIBLE" val="True"/>
  <p:tag name="CUSTOMGRIDBACKCOLOR" val="-2830136"/>
  <p:tag name="CUSTOMCELLBACKCOLOR3" val="-268652"/>
  <p:tag name="DISPLAYDEVICENUMBER" val="True"/>
  <p:tag name="AUTOSIZEGRID" val="True"/>
  <p:tag name="POLLINGCYCLE" val="2"/>
  <p:tag name="INCLUDENONRESPONDERS" val="False"/>
  <p:tag name="CORRECTPOINTVALUE" val="100"/>
  <p:tag name="ZEROBASED" val="False"/>
  <p:tag name="FIBDISPLAYRESULTS" val="True"/>
  <p:tag name="PRRESPONSE1" val="10"/>
  <p:tag name="PRRESPONSE5" val="6"/>
  <p:tag name="PRRESPONSE9" val="2"/>
  <p:tag name="USESECONDARYMONITOR" val="True"/>
  <p:tag name="ANSWERNOWTEXT" val="Answer Now"/>
  <p:tag name="INPUTSOURCE" val="1"/>
  <p:tag name="CHARTVALUEFORMAT" val="0%"/>
  <p:tag name="STDCHART" val="1"/>
  <p:tag name="TEAMSINLEADERBOARD" val="5"/>
  <p:tag name="BUBBLEGROUPING" val="3"/>
  <p:tag name="CUSTOMCELLBACKCOLOR2" val="-13395457"/>
  <p:tag name="DISPLAYDEVICEID" val="True"/>
  <p:tag name="GRIDPOSITION" val="1"/>
  <p:tag name="RESETCHARTS" val="True"/>
  <p:tag name="INCORRECTPOINTVALUE" val="0"/>
  <p:tag name="CHARTSCALE" val="True"/>
  <p:tag name="FIBDISPLAYKEYWORDS" val="True"/>
  <p:tag name="PRRESPONSE6" val="5"/>
  <p:tag name="SHOWFLASHWARNING" val="True"/>
  <p:tag name="EXPANDSHOWBAR" val="True"/>
  <p:tag name="RESPCOUNTERSTYLE" val="-1"/>
  <p:tag name="ALLOWDUPLICATES" val="False"/>
  <p:tag name="AUTOUPDATEALIASES" val="True"/>
  <p:tag name="MAXRESPONDERS" val="5"/>
  <p:tag name="CUSTOMCELLFORECOLOR" val="-16777216"/>
  <p:tag name="DISPLAYNAME" val="True"/>
  <p:tag name="GRIDFONTSIZE" val="12"/>
  <p:tag name="INCLUDEPPT" val="True"/>
  <p:tag name="AUTOADJUSTPARTRANGE" val="True"/>
  <p:tag name="PRRESPONSE2" val="9"/>
  <p:tag name="PRRESPONSE8" val="3"/>
  <p:tag name="POWERPOINTVERSION" val="14.0"/>
  <p:tag name="RESPCOUNTERFORMAT" val="0"/>
  <p:tag name="AUTOADVANCE" val="False"/>
  <p:tag name="SKIPREMAININGRACESLIDES" val="True"/>
  <p:tag name="CUSTOMCELLBACKCOLOR1" val="-657956"/>
  <p:tag name="GRIDROTATIONINTERVAL" val="2"/>
  <p:tag name="MULTIRESPDIVISOR" val="1"/>
  <p:tag name="ADVANCEDSETTINGSVIEW" val="False"/>
  <p:tag name="PRRESPONSE4" val="7"/>
  <p:tag name="RESPTABLESTYLE" val="-1"/>
  <p:tag name="RACERSMAXDISPLAYED" val="5"/>
  <p:tag name="DEFAULTNUMTEAMS" val="5"/>
  <p:tag name="GRIDSIZE" val="{Width=800, Height=600}"/>
  <p:tag name="REALTIMEBACKUP" val="False"/>
  <p:tag name="PRRESPONSE3" val="8"/>
  <p:tag name="SAVECSVWITHSESSION" val="True"/>
  <p:tag name="BACKUPMAINTENANCE" val="7"/>
  <p:tag name="BUBBLEVALUEFORMAT" val="0.0"/>
  <p:tag name="CHARTCOLORS" val="0"/>
  <p:tag name="FIBNUMRESULTS" val="5"/>
  <p:tag name="ALWAYSOPENPOLL" val="False"/>
  <p:tag name="ROTATIONINTERVAL" val="2"/>
  <p:tag name="USESCHEMECOLORS" val="True"/>
  <p:tag name="REALTIMEBACKUPPATH" val="(None)"/>
  <p:tag name="BULLETTYPE" val="3"/>
  <p:tag name="BUBBLENAMEVISIBLE" val="True"/>
  <p:tag name="ALLOWUSERFEEDBACK" val="True"/>
  <p:tag name="ANSWERNOWSTYLE" val="-1"/>
  <p:tag name="GRIDOPACITY" val="90"/>
  <p:tag name="PRRESPONSE10" val="1"/>
  <p:tag name="CHARTLABELS" val="0"/>
  <p:tag name="RACEANIMATIONSPEED" val="3"/>
  <p:tag name="NUMRESPONSES" val="1"/>
  <p:tag name="CUSTOMCELLBACKCOLOR4" val="-8355712"/>
  <p:tag name="PRRESPONSE7" val="4"/>
  <p:tag name="FIBINCLUDEOTHER" val="True"/>
  <p:tag name="DELIMITERS" val="3.1"/>
  <p:tag name="TASKPANEKEY" val="b396aff3-2ce6-4590-bf21-a96476d44d47"/>
  <p:tag name="TPVERSION" val="5"/>
  <p:tag name="TPFULLVERSION" val="5.3.1.3337"/>
  <p:tag name="PPTVERSION" val="15"/>
  <p:tag name="TPOS" val="2"/>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610</TotalTime>
  <Words>463</Words>
  <Application>Microsoft Office PowerPoint</Application>
  <PresentationFormat>On-screen Show (4:3)</PresentationFormat>
  <Paragraphs>96</Paragraphs>
  <Slides>15</Slides>
  <Notes>15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5" baseType="lpstr">
      <vt:lpstr>Arial</vt:lpstr>
      <vt:lpstr>Calibri</vt:lpstr>
      <vt:lpstr>Corbel</vt:lpstr>
      <vt:lpstr>Times New Roman</vt:lpstr>
      <vt:lpstr>Trebuchet MS</vt:lpstr>
      <vt:lpstr>Wingdings</vt:lpstr>
      <vt:lpstr>Wingdings 2</vt:lpstr>
      <vt:lpstr>Wingdings 3</vt:lpstr>
      <vt:lpstr>Module</vt:lpstr>
      <vt:lpstr>Equation</vt:lpstr>
      <vt:lpstr>EML 4230 Introduction to Composite Materials</vt:lpstr>
      <vt:lpstr>Strength Failure Theories  for an Angle Lamina</vt:lpstr>
      <vt:lpstr>Tsai-Hill Failure Theory</vt:lpstr>
      <vt:lpstr>Components of Tsai-Hill Failure Theory</vt:lpstr>
      <vt:lpstr>Components of Tsai-Hill Failure Theory</vt:lpstr>
      <vt:lpstr>Components of Tsai-Hill Failure Theory</vt:lpstr>
      <vt:lpstr>Components of Tsai-Hill Failure Theory</vt:lpstr>
      <vt:lpstr>Components of Tsai-Hill Failure Theory</vt:lpstr>
      <vt:lpstr>Tsai-Hill Failure Theory – Plane Stress</vt:lpstr>
      <vt:lpstr>Tsai-Hill Failure Theory</vt:lpstr>
      <vt:lpstr>Example </vt:lpstr>
      <vt:lpstr>Solution</vt:lpstr>
      <vt:lpstr>Example</vt:lpstr>
      <vt:lpstr>Modified Tsai-Hill Failure Theory</vt:lpstr>
      <vt:lpstr>END</vt:lpstr>
    </vt:vector>
  </TitlesOfParts>
  <Company>University of South Florida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EML 4230 Introduction to Composite Materials</dc:title>
  <dc:creator>Boston, Daniel</dc:creator>
  <cp:lastModifiedBy>Autar Kaw</cp:lastModifiedBy>
  <cp:revision>93</cp:revision>
  <cp:lastPrinted>2024-02-12T18:09:26Z</cp:lastPrinted>
  <dcterms:created xsi:type="dcterms:W3CDTF">2012-04-10T20:33:06Z</dcterms:created>
  <dcterms:modified xsi:type="dcterms:W3CDTF">2024-02-12T18:09:40Z</dcterms:modified>
</cp:coreProperties>
</file>