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5" r:id="rId2"/>
    <p:sldId id="273" r:id="rId3"/>
    <p:sldId id="274" r:id="rId4"/>
    <p:sldId id="293" r:id="rId5"/>
    <p:sldId id="294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96" r:id="rId15"/>
  </p:sldIdLst>
  <p:sldSz cx="9144000" cy="6858000" type="screen4x3"/>
  <p:notesSz cx="9144000" cy="6858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101" d="100"/>
          <a:sy n="101" d="100"/>
        </p:scale>
        <p:origin x="35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1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72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72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72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77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23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52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95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76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61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0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84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4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3.wmf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22.bin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8.wmf"/><Relationship Id="rId18" Type="http://schemas.openxmlformats.org/officeDocument/2006/relationships/oleObject" Target="../embeddings/oleObject30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32.wmf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tags" Target="../tags/tag8.xml"/><Relationship Id="rId6" Type="http://schemas.openxmlformats.org/officeDocument/2006/relationships/image" Target="../media/image25.emf"/><Relationship Id="rId11" Type="http://schemas.openxmlformats.org/officeDocument/2006/relationships/image" Target="../media/image27.wmf"/><Relationship Id="rId5" Type="http://schemas.openxmlformats.org/officeDocument/2006/relationships/image" Target="../media/image25.png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31.wmf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2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5.wmf"/><Relationship Id="rId5" Type="http://schemas.openxmlformats.org/officeDocument/2006/relationships/image" Target="../media/image37.png"/><Relationship Id="rId10" Type="http://schemas.openxmlformats.org/officeDocument/2006/relationships/oleObject" Target="../embeddings/oleObject34.bin"/><Relationship Id="rId9" Type="http://schemas.openxmlformats.org/officeDocument/2006/relationships/image" Target="../media/image3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44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.bin"/><Relationship Id="rId1" Type="http://schemas.openxmlformats.org/officeDocument/2006/relationships/tags" Target="../tags/tag12.x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4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5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18872" indent="0" algn="ctr">
              <a:buNone/>
            </a:pPr>
            <a:r>
              <a:rPr lang="en-US" b="1" dirty="0"/>
              <a:t>Tsai-Wu Failure Theory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917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Tsai-Wu Failure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Tsai-Wu applied the failure theory to a lamina in plane stress. A lamina is considered to be failed if: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118872" indent="0">
              <a:buNone/>
            </a:pPr>
            <a:r>
              <a:rPr lang="en-US" sz="2000" dirty="0"/>
              <a:t>is violated. This failure theory is more general than the Tsai-Hill failure theory because it distinguishes between the compressive and tensile strengths of a lamina.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The components </a:t>
            </a:r>
            <a:r>
              <a:rPr lang="en-US" sz="2000" dirty="0">
                <a:latin typeface="Arial"/>
              </a:rPr>
              <a:t>H</a:t>
            </a:r>
            <a:r>
              <a:rPr lang="en-US" sz="800" dirty="0">
                <a:latin typeface="Arial"/>
              </a:rPr>
              <a:t>1 </a:t>
            </a:r>
            <a:r>
              <a:rPr lang="en-US" sz="2000" dirty="0">
                <a:latin typeface="Arial"/>
              </a:rPr>
              <a:t>– H</a:t>
            </a:r>
            <a:r>
              <a:rPr lang="en-US" sz="800" dirty="0">
                <a:latin typeface="Arial"/>
              </a:rPr>
              <a:t>66  </a:t>
            </a:r>
            <a:r>
              <a:rPr lang="en-US" sz="2000" dirty="0"/>
              <a:t>of the failure theory are found using the five strength parameters of a unidirectional lamina.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τ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</a:t>
            </a: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22 </a:t>
            </a: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66 </a:t>
            </a: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+2</a:t>
            </a:r>
            <a:r>
              <a:rPr kumimoji="0" 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</a:t>
            </a:r>
            <a:r>
              <a:rPr kumimoji="0" lang="el-GR" sz="1100" b="0" i="1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l-GR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&lt; 1</a:t>
            </a:r>
            <a:r>
              <a: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533400" y="2667000"/>
          <a:ext cx="84216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10000" imgH="241300" progId="Equation.3">
                  <p:embed/>
                </p:oleObj>
              </mc:Choice>
              <mc:Fallback>
                <p:oleObj name="Equation" r:id="rId4" imgW="3810000" imgH="241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667000"/>
                        <a:ext cx="84216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2141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Components of Tsai-Wu Fail</a:t>
            </a:r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990600" y="1676400"/>
          <a:ext cx="1905000" cy="285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900" imgH="241300" progId="Equation.3">
                  <p:embed/>
                </p:oleObj>
              </mc:Choice>
              <mc:Fallback>
                <p:oleObj name="Equation" r:id="rId4" imgW="1612900" imgH="2413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1905000" cy="2851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5600" y="1600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52400" y="2057400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to:</a:t>
            </a: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1676400" y="2438400"/>
          <a:ext cx="204476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4477" imgH="266584" progId="Equation.3">
                  <p:embed/>
                </p:oleObj>
              </mc:Choice>
              <mc:Fallback>
                <p:oleObj name="Equation" r:id="rId6" imgW="1434477" imgH="266584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438400"/>
                        <a:ext cx="204476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76200" y="1600200"/>
            <a:ext cx="10454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a) Apply</a:t>
            </a:r>
          </a:p>
        </p:txBody>
      </p:sp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1066800" y="2895600"/>
          <a:ext cx="221615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9560" imgH="241200" progId="Equation.3">
                  <p:embed/>
                </p:oleObj>
              </mc:Choice>
              <mc:Fallback>
                <p:oleObj name="Equation" r:id="rId8" imgW="1879560" imgH="2412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895600"/>
                        <a:ext cx="221615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048000" y="2819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304800" y="3276600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to:</a:t>
            </a: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1600200" y="3733800"/>
          <a:ext cx="220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48728" imgH="266584" progId="Equation.3">
                  <p:embed/>
                </p:oleObj>
              </mc:Choice>
              <mc:Fallback>
                <p:oleObj name="Equation" r:id="rId10" imgW="1548728" imgH="266584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733800"/>
                        <a:ext cx="2207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228600" y="2819400"/>
            <a:ext cx="10532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b) Apply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" y="4191000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From Equations (2.153) and (2.154),</a:t>
            </a:r>
          </a:p>
          <a:p>
            <a:endParaRPr lang="en-US" dirty="0"/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3124200" y="4724400"/>
          <a:ext cx="224117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9449" imgH="431613" progId="Equation.3">
                  <p:embed/>
                </p:oleObj>
              </mc:Choice>
              <mc:Fallback>
                <p:oleObj name="Equation" r:id="rId12" imgW="1269449" imgH="431613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724400"/>
                        <a:ext cx="2241176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3200400" y="5715000"/>
          <a:ext cx="203915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55700" imgH="431800" progId="Equation.3">
                  <p:embed/>
                </p:oleObj>
              </mc:Choice>
              <mc:Fallback>
                <p:oleObj name="Equation" r:id="rId14" imgW="1155700" imgH="4318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715000"/>
                        <a:ext cx="203915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9878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Components of Tsai-Wu Fail</a:t>
            </a:r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990600" y="1676400"/>
          <a:ext cx="1905000" cy="285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900" imgH="241300" progId="Equation.3">
                  <p:embed/>
                </p:oleObj>
              </mc:Choice>
              <mc:Fallback>
                <p:oleObj name="Equation" r:id="rId4" imgW="1612900" imgH="2413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1905000" cy="2851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5600" y="1600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52400" y="2057400"/>
            <a:ext cx="21178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</a:t>
            </a: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1658938" y="2438400"/>
          <a:ext cx="2079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59866" imgH="266584" progId="Equation.3">
                  <p:embed/>
                </p:oleObj>
              </mc:Choice>
              <mc:Fallback>
                <p:oleObj name="Equation" r:id="rId6" imgW="1459866" imgH="266584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938" y="2438400"/>
                        <a:ext cx="20796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76200" y="1600200"/>
            <a:ext cx="1032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c) Apply</a:t>
            </a:r>
          </a:p>
        </p:txBody>
      </p:sp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1190625" y="2895600"/>
          <a:ext cx="20097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01800" imgH="241300" progId="Equation.3">
                  <p:embed/>
                </p:oleObj>
              </mc:Choice>
              <mc:Fallback>
                <p:oleObj name="Equation" r:id="rId8" imgW="1701800" imgH="2413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2895600"/>
                        <a:ext cx="2009775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124200" y="2819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304800" y="3276600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to:</a:t>
            </a: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1573213" y="3733800"/>
          <a:ext cx="22621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86811" imgH="266584" progId="Equation.3">
                  <p:embed/>
                </p:oleObj>
              </mc:Choice>
              <mc:Fallback>
                <p:oleObj name="Equation" r:id="rId10" imgW="1586811" imgH="266584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3733800"/>
                        <a:ext cx="22621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228600" y="2819400"/>
            <a:ext cx="1058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d) Apply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" y="4191000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From Equations (2.157) and (2.158):</a:t>
            </a:r>
          </a:p>
          <a:p>
            <a:endParaRPr lang="en-US" dirty="0"/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3101975" y="4724400"/>
          <a:ext cx="22875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95400" imgH="431800" progId="Equation.3">
                  <p:embed/>
                </p:oleObj>
              </mc:Choice>
              <mc:Fallback>
                <p:oleObj name="Equation" r:id="rId12" imgW="1295400" imgH="4318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4724400"/>
                        <a:ext cx="228758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3186113" y="5715000"/>
          <a:ext cx="2060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68200" imgH="431640" progId="Equation.3">
                  <p:embed/>
                </p:oleObj>
              </mc:Choice>
              <mc:Fallback>
                <p:oleObj name="Equation" r:id="rId14" imgW="1168200" imgH="431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6113" y="5715000"/>
                        <a:ext cx="20605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9878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Components of Tsai-Wu Fail</a:t>
            </a:r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004888" y="1682750"/>
          <a:ext cx="187483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500" imgH="228600" progId="Equation.3">
                  <p:embed/>
                </p:oleObj>
              </mc:Choice>
              <mc:Fallback>
                <p:oleObj name="Equation" r:id="rId4" imgW="1587500" imgH="2286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1682750"/>
                        <a:ext cx="1874837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5600" y="1600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52400" y="2057400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to:</a:t>
            </a: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1622425" y="2447925"/>
          <a:ext cx="21526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1300" imgH="254000" progId="Equation.3">
                  <p:embed/>
                </p:oleObj>
              </mc:Choice>
              <mc:Fallback>
                <p:oleObj name="Equation" r:id="rId6" imgW="1511300" imgH="2540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2447925"/>
                        <a:ext cx="21526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76200" y="1600200"/>
            <a:ext cx="10436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e) Apply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0" y="2819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a unidirectional lamina, the lamina will fail.  Equation</a:t>
            </a:r>
          </a:p>
          <a:p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304800" y="3276600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(2.152)  reduces to:</a:t>
            </a: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1546225" y="3741738"/>
          <a:ext cx="231616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25600" imgH="254000" progId="Equation.3">
                  <p:embed/>
                </p:oleObj>
              </mc:Choice>
              <mc:Fallback>
                <p:oleObj name="Equation" r:id="rId8" imgW="1625600" imgH="2540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3741738"/>
                        <a:ext cx="2316163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76200" y="2819400"/>
            <a:ext cx="10071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f) Apply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" y="4191000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From Equations (2.157) and (2.158),</a:t>
            </a:r>
          </a:p>
          <a:p>
            <a:endParaRPr lang="en-US" dirty="0"/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3852863" y="4926013"/>
          <a:ext cx="7842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307" imgH="203112" progId="Equation.3">
                  <p:embed/>
                </p:oleObj>
              </mc:Choice>
              <mc:Fallback>
                <p:oleObj name="Equation" r:id="rId10" imgW="444307" imgH="203112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863" y="4926013"/>
                        <a:ext cx="78422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3440113" y="5410200"/>
          <a:ext cx="1476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38080" imgH="444240" progId="Equation.3">
                  <p:embed/>
                </p:oleObj>
              </mc:Choice>
              <mc:Fallback>
                <p:oleObj name="Equation" r:id="rId12" imgW="838080" imgH="4442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113" y="5410200"/>
                        <a:ext cx="14763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8" name="Object 8"/>
          <p:cNvGraphicFramePr>
            <a:graphicFrameLocks noChangeAspect="1"/>
          </p:cNvGraphicFramePr>
          <p:nvPr/>
        </p:nvGraphicFramePr>
        <p:xfrm>
          <a:off x="990600" y="2895600"/>
          <a:ext cx="19796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76400" imgH="228600" progId="Equation.3">
                  <p:embed/>
                </p:oleObj>
              </mc:Choice>
              <mc:Fallback>
                <p:oleObj name="Equation" r:id="rId14" imgW="1676400" imgH="2286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95600"/>
                        <a:ext cx="1979612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9878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US" sz="3600" dirty="0"/>
                  <a:t>Determination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0" smtClean="0">
                            <a:latin typeface="Cambria Math"/>
                          </a:rPr>
                          <m:t>𝐇</m:t>
                        </m:r>
                      </m:e>
                      <m:sub>
                        <m:r>
                          <a:rPr lang="en-US" sz="3600" b="1" i="1" smtClean="0">
                            <a:latin typeface="Cambria Math"/>
                          </a:rPr>
                          <m:t>𝟏𝟐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304800" y="5029200"/>
          <a:ext cx="84216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10000" imgH="241300" progId="Equation.3">
                  <p:embed/>
                </p:oleObj>
              </mc:Choice>
              <mc:Fallback>
                <p:oleObj name="Equation" r:id="rId6" imgW="3810000" imgH="2413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029200"/>
                        <a:ext cx="842168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600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 equal tensile loads along the two material axes in a unidirectional composite.  If</a:t>
            </a: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228600" y="2057400"/>
          <a:ext cx="185178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726" imgH="215806" progId="Equation.3">
                  <p:embed/>
                </p:oleObj>
              </mc:Choice>
              <mc:Fallback>
                <p:oleObj name="Equation" r:id="rId8" imgW="1091726" imgH="215806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057400"/>
                        <a:ext cx="1851785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1200" y="20574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the load at which the lamina fails, then:</a:t>
            </a:r>
          </a:p>
          <a:p>
            <a:endParaRPr lang="en-US" dirty="0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447800" y="2514600"/>
          <a:ext cx="31273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97100" imgH="228600" progId="Equation.3">
                  <p:embed/>
                </p:oleObj>
              </mc:Choice>
              <mc:Fallback>
                <p:oleObj name="Equation" r:id="rId10" imgW="219710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514600"/>
                        <a:ext cx="3127375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1242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solution of the Equation (2.165) gives:</a:t>
            </a:r>
          </a:p>
          <a:p>
            <a:endParaRPr lang="en-US" dirty="0"/>
          </a:p>
        </p:txBody>
      </p:sp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1193800" y="3670300"/>
          <a:ext cx="37719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654280" imgH="419040" progId="Equation.3">
                  <p:embed/>
                </p:oleObj>
              </mc:Choice>
              <mc:Fallback>
                <p:oleObj name="Equation" r:id="rId12" imgW="2654280" imgH="419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3670300"/>
                        <a:ext cx="37719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8185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algn="ctr"/>
                <a:r>
                  <a:rPr lang="en-US" sz="3600" dirty="0"/>
                  <a:t>Determination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>
                            <a:latin typeface="Cambria Math"/>
                          </a:rPr>
                          <m:t>𝐇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𝟏𝟐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36760"/>
            <a:ext cx="10668000" cy="410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1600200"/>
            <a:ext cx="3975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Take a 45</a:t>
            </a:r>
            <a:r>
              <a:rPr lang="en-US" baseline="30000" dirty="0"/>
              <a:t>0</a:t>
            </a:r>
            <a:r>
              <a:rPr lang="en-US" dirty="0"/>
              <a:t> lamina under </a:t>
            </a:r>
            <a:r>
              <a:rPr lang="en-US" dirty="0" err="1"/>
              <a:t>uniaxial</a:t>
            </a:r>
            <a:r>
              <a:rPr lang="en-US" dirty="0"/>
              <a:t> tension</a:t>
            </a:r>
          </a:p>
        </p:txBody>
      </p:sp>
      <p:graphicFrame>
        <p:nvGraphicFramePr>
          <p:cNvPr id="114689" name="Object 1"/>
          <p:cNvGraphicFramePr>
            <a:graphicFrameLocks noChangeAspect="1"/>
          </p:cNvGraphicFramePr>
          <p:nvPr/>
        </p:nvGraphicFramePr>
        <p:xfrm>
          <a:off x="4267200" y="1600200"/>
          <a:ext cx="3016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646" imgH="190335" progId="Equation.3">
                  <p:embed/>
                </p:oleObj>
              </mc:Choice>
              <mc:Fallback>
                <p:oleObj name="Equation" r:id="rId7" imgW="177646" imgH="190335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600200"/>
                        <a:ext cx="301625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0" y="1600200"/>
            <a:ext cx="1287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. The stress </a:t>
            </a:r>
          </a:p>
        </p:txBody>
      </p:sp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5791200" y="1600200"/>
          <a:ext cx="3016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646" imgH="190335" progId="Equation.3">
                  <p:embed/>
                </p:oleObj>
              </mc:Choice>
              <mc:Fallback>
                <p:oleObj name="Equation" r:id="rId9" imgW="177646" imgH="190335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301625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0" y="1600200"/>
            <a:ext cx="2034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at failure is noted.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057400"/>
            <a:ext cx="150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If this stress is</a:t>
            </a:r>
          </a:p>
        </p:txBody>
      </p:sp>
      <p:graphicFrame>
        <p:nvGraphicFramePr>
          <p:cNvPr id="114691" name="Object 3"/>
          <p:cNvGraphicFramePr>
            <a:graphicFrameLocks noChangeAspect="1"/>
          </p:cNvGraphicFramePr>
          <p:nvPr/>
        </p:nvGraphicFramePr>
        <p:xfrm>
          <a:off x="1828800" y="2057400"/>
          <a:ext cx="68897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6048" imgH="203024" progId="Equation.3">
                  <p:embed/>
                </p:oleObj>
              </mc:Choice>
              <mc:Fallback>
                <p:oleObj name="Equation" r:id="rId10" imgW="406048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57400"/>
                        <a:ext cx="688975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14600" y="20574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then using Equation (2.94), the local stresses at failure are:</a:t>
            </a:r>
          </a:p>
          <a:p>
            <a:endParaRPr lang="en-US" dirty="0"/>
          </a:p>
        </p:txBody>
      </p:sp>
      <p:graphicFrame>
        <p:nvGraphicFramePr>
          <p:cNvPr id="114694" name="Object 6"/>
          <p:cNvGraphicFramePr>
            <a:graphicFrameLocks noChangeAspect="1"/>
          </p:cNvGraphicFramePr>
          <p:nvPr/>
        </p:nvGraphicFramePr>
        <p:xfrm>
          <a:off x="2632075" y="2387600"/>
          <a:ext cx="73183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0560" imgH="393480" progId="Equation.3">
                  <p:embed/>
                </p:oleObj>
              </mc:Choice>
              <mc:Fallback>
                <p:oleObj name="Equation" r:id="rId12" imgW="520560" imgH="39348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2387600"/>
                        <a:ext cx="731838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5" name="Object 7"/>
          <p:cNvGraphicFramePr>
            <a:graphicFrameLocks noChangeAspect="1"/>
          </p:cNvGraphicFramePr>
          <p:nvPr/>
        </p:nvGraphicFramePr>
        <p:xfrm>
          <a:off x="2606675" y="2895600"/>
          <a:ext cx="76993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45760" imgH="393480" progId="Equation.3">
                  <p:embed/>
                </p:oleObj>
              </mc:Choice>
              <mc:Fallback>
                <p:oleObj name="Equation" r:id="rId14" imgW="545760" imgH="39348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2895600"/>
                        <a:ext cx="769938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6" name="Object 8"/>
          <p:cNvGraphicFramePr>
            <a:graphicFrameLocks noChangeAspect="1"/>
          </p:cNvGraphicFramePr>
          <p:nvPr/>
        </p:nvGraphicFramePr>
        <p:xfrm>
          <a:off x="2563813" y="3429000"/>
          <a:ext cx="8921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34680" imgH="393480" progId="Equation.3">
                  <p:embed/>
                </p:oleObj>
              </mc:Choice>
              <mc:Fallback>
                <p:oleObj name="Equation" r:id="rId16" imgW="634680" imgH="39348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3813" y="3429000"/>
                        <a:ext cx="8921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57200" y="3962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Substituting the above local stresses in Equation (2.152):</a:t>
            </a:r>
          </a:p>
          <a:p>
            <a:endParaRPr lang="en-US" dirty="0"/>
          </a:p>
        </p:txBody>
      </p:sp>
      <p:graphicFrame>
        <p:nvGraphicFramePr>
          <p:cNvPr id="114698" name="Object 10"/>
          <p:cNvGraphicFramePr>
            <a:graphicFrameLocks noChangeAspect="1"/>
          </p:cNvGraphicFramePr>
          <p:nvPr/>
        </p:nvGraphicFramePr>
        <p:xfrm>
          <a:off x="1174750" y="4495800"/>
          <a:ext cx="4457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641320" imgH="406080" progId="Equation.3">
                  <p:embed/>
                </p:oleObj>
              </mc:Choice>
              <mc:Fallback>
                <p:oleObj name="Equation" r:id="rId18" imgW="2641320" imgH="40608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4495800"/>
                        <a:ext cx="44577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9" name="Object 11"/>
          <p:cNvGraphicFramePr>
            <a:graphicFrameLocks noChangeAspect="1"/>
          </p:cNvGraphicFramePr>
          <p:nvPr/>
        </p:nvGraphicFramePr>
        <p:xfrm>
          <a:off x="1331913" y="5334000"/>
          <a:ext cx="4370226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67000" imgH="419100" progId="Equation.3">
                  <p:embed/>
                </p:oleObj>
              </mc:Choice>
              <mc:Fallback>
                <p:oleObj name="Equation" r:id="rId20" imgW="2667000" imgH="4191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334000"/>
                        <a:ext cx="4370226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4591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US" sz="3600" dirty="0"/>
                  <a:t>Empirical Models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>
                            <a:latin typeface="Cambria Math"/>
                          </a:rPr>
                          <m:t>𝐇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𝟏𝟐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2641" name="Object 1"/>
          <p:cNvGraphicFramePr>
            <a:graphicFrameLocks noChangeAspect="1"/>
          </p:cNvGraphicFramePr>
          <p:nvPr/>
        </p:nvGraphicFramePr>
        <p:xfrm>
          <a:off x="731838" y="1981200"/>
          <a:ext cx="175786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100" imgH="457200" progId="Equation.3">
                  <p:embed/>
                </p:oleObj>
              </mc:Choice>
              <mc:Fallback>
                <p:oleObj name="Equation" r:id="rId6" imgW="1054100" imgH="457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1981200"/>
                        <a:ext cx="175786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2" name="Object 2"/>
          <p:cNvGraphicFramePr>
            <a:graphicFrameLocks noChangeAspect="1"/>
          </p:cNvGraphicFramePr>
          <p:nvPr/>
        </p:nvGraphicFramePr>
        <p:xfrm>
          <a:off x="609600" y="3048000"/>
          <a:ext cx="255643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73200" imgH="431800" progId="Equation.3">
                  <p:embed/>
                </p:oleObj>
              </mc:Choice>
              <mc:Fallback>
                <p:oleObj name="Equation" r:id="rId8" imgW="1473200" imgH="431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048000"/>
                        <a:ext cx="2556435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5" name="Object 5"/>
          <p:cNvGraphicFramePr>
            <a:graphicFrameLocks noChangeAspect="1"/>
          </p:cNvGraphicFramePr>
          <p:nvPr/>
        </p:nvGraphicFramePr>
        <p:xfrm>
          <a:off x="381000" y="4495800"/>
          <a:ext cx="4676274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92400" imgH="482600" progId="Equation.3">
                  <p:embed/>
                </p:oleObj>
              </mc:Choice>
              <mc:Fallback>
                <p:oleObj name="Equation" r:id="rId10" imgW="2692400" imgH="482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95800"/>
                        <a:ext cx="4676274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971800" y="2057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per Tsai-Hill failure theory</a:t>
            </a:r>
            <a:r>
              <a:rPr lang="en-US" baseline="30000" dirty="0"/>
              <a:t>8</a:t>
            </a:r>
            <a:endParaRPr lang="en-US" dirty="0"/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429000" y="3200400"/>
            <a:ext cx="27061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as per Hoffman criterion</a:t>
            </a:r>
            <a:r>
              <a:rPr lang="en-US" baseline="30000" dirty="0"/>
              <a:t>10</a:t>
            </a:r>
            <a:endParaRPr lang="en-US" dirty="0"/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334000" y="4724400"/>
            <a:ext cx="3180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as per </a:t>
            </a:r>
            <a:r>
              <a:rPr lang="en-US" dirty="0" err="1"/>
              <a:t>Mises-Hencky</a:t>
            </a:r>
            <a:r>
              <a:rPr lang="en-US" dirty="0"/>
              <a:t> criterion</a:t>
            </a:r>
            <a:r>
              <a:rPr lang="en-US" baseline="30000" dirty="0"/>
              <a:t>11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126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Example 2.19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1600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maximum value of</a:t>
            </a:r>
          </a:p>
        </p:txBody>
      </p:sp>
      <p:graphicFrame>
        <p:nvGraphicFramePr>
          <p:cNvPr id="110593" name="Object 1"/>
          <p:cNvGraphicFramePr>
            <a:graphicFrameLocks noChangeAspect="1"/>
          </p:cNvGraphicFramePr>
          <p:nvPr/>
        </p:nvGraphicFramePr>
        <p:xfrm>
          <a:off x="2895600" y="1676400"/>
          <a:ext cx="533401" cy="257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140" imgH="177723" progId="Equation.3">
                  <p:embed/>
                </p:oleObj>
              </mc:Choice>
              <mc:Fallback>
                <p:oleObj name="Equation" r:id="rId4" imgW="368140" imgH="177723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676400"/>
                        <a:ext cx="533401" cy="257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9000" y="1600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a stress</a:t>
            </a:r>
          </a:p>
        </p:txBody>
      </p:sp>
      <p:graphicFrame>
        <p:nvGraphicFramePr>
          <p:cNvPr id="110594" name="Object 2"/>
          <p:cNvGraphicFramePr>
            <a:graphicFrameLocks noChangeAspect="1"/>
          </p:cNvGraphicFramePr>
          <p:nvPr/>
        </p:nvGraphicFramePr>
        <p:xfrm>
          <a:off x="4419600" y="1600200"/>
          <a:ext cx="1722344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421" imgH="215806" progId="Equation.3">
                  <p:embed/>
                </p:oleObj>
              </mc:Choice>
              <mc:Fallback>
                <p:oleObj name="Equation" r:id="rId6" imgW="1104421" imgH="215806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600200"/>
                        <a:ext cx="1722344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0" y="1524000"/>
            <a:ext cx="590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and </a:t>
            </a:r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6629400" y="1524000"/>
          <a:ext cx="762000" cy="315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474" imgH="215806" progId="Equation.3">
                  <p:embed/>
                </p:oleObj>
              </mc:Choice>
              <mc:Fallback>
                <p:oleObj name="Equation" r:id="rId8" imgW="520474" imgH="215806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524000"/>
                        <a:ext cx="762000" cy="3159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190500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applied to a 60</a:t>
            </a:r>
            <a:r>
              <a:rPr lang="en-US" baseline="30000" dirty="0"/>
              <a:t>0</a:t>
            </a:r>
            <a:r>
              <a:rPr lang="en-US" dirty="0"/>
              <a:t> lamina of Graphite/Epoxy.  Use Tsai-Wu failure theory.  Use the properties of a unidirectional Graphite/Epoxy lamina from Table 2.1.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957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Example 2.19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Using Equation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(2.94), </a:t>
            </a:r>
            <a:r>
              <a:rPr lang="en-US" sz="2000" dirty="0">
                <a:cs typeface="Arial" pitchFamily="34" charset="0"/>
              </a:rPr>
              <a:t>the stresses in the local axes are:</a:t>
            </a:r>
            <a:endParaRPr lang="en-US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916016"/>
              </p:ext>
            </p:extLst>
          </p:nvPr>
        </p:nvGraphicFramePr>
        <p:xfrm>
          <a:off x="1108075" y="2541588"/>
          <a:ext cx="5835650" cy="375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54300" imgH="1701800" progId="Equation.3">
                  <p:embed/>
                </p:oleObj>
              </mc:Choice>
              <mc:Fallback>
                <p:oleObj name="Equation" r:id="rId4" imgW="2654300" imgH="17018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2541588"/>
                        <a:ext cx="5835650" cy="3757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71713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Example 2.19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n-US" sz="1100" b="0" i="0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</a:t>
            </a: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3905" name="Object 1"/>
          <p:cNvGraphicFramePr>
            <a:graphicFrameLocks noChangeAspect="1"/>
          </p:cNvGraphicFramePr>
          <p:nvPr/>
        </p:nvGraphicFramePr>
        <p:xfrm>
          <a:off x="609600" y="1524000"/>
          <a:ext cx="3380509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24100" imgH="419100" progId="Equation.3">
                  <p:embed/>
                </p:oleObj>
              </mc:Choice>
              <mc:Fallback>
                <p:oleObj name="Equation" r:id="rId4" imgW="2324100" imgH="4191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3380509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6" name="Object 2"/>
          <p:cNvGraphicFramePr>
            <a:graphicFrameLocks noChangeAspect="1"/>
          </p:cNvGraphicFramePr>
          <p:nvPr/>
        </p:nvGraphicFramePr>
        <p:xfrm>
          <a:off x="609601" y="2286000"/>
          <a:ext cx="3990106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43200" imgH="419100" progId="Equation.3">
                  <p:embed/>
                </p:oleObj>
              </mc:Choice>
              <mc:Fallback>
                <p:oleObj name="Equation" r:id="rId6" imgW="2743200" imgH="4191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1" y="2286000"/>
                        <a:ext cx="3990106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7" name="Object 3"/>
          <p:cNvGraphicFramePr>
            <a:graphicFrameLocks noChangeAspect="1"/>
          </p:cNvGraphicFramePr>
          <p:nvPr/>
        </p:nvGraphicFramePr>
        <p:xfrm>
          <a:off x="609600" y="3124200"/>
          <a:ext cx="120015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41300" progId="Equation.3">
                  <p:embed/>
                </p:oleObj>
              </mc:Choice>
              <mc:Fallback>
                <p:oleObj name="Equation" r:id="rId8" imgW="825500" imgH="2413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120015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8" name="Object 4"/>
          <p:cNvGraphicFramePr>
            <a:graphicFrameLocks noChangeAspect="1"/>
          </p:cNvGraphicFramePr>
          <p:nvPr/>
        </p:nvGraphicFramePr>
        <p:xfrm>
          <a:off x="609600" y="4343400"/>
          <a:ext cx="4495800" cy="613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73400" imgH="419100" progId="Equation.3">
                  <p:embed/>
                </p:oleObj>
              </mc:Choice>
              <mc:Fallback>
                <p:oleObj name="Equation" r:id="rId10" imgW="3073400" imgH="4191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343400"/>
                        <a:ext cx="4495800" cy="613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9" name="Object 5"/>
          <p:cNvGraphicFramePr>
            <a:graphicFrameLocks noChangeAspect="1"/>
          </p:cNvGraphicFramePr>
          <p:nvPr/>
        </p:nvGraphicFramePr>
        <p:xfrm>
          <a:off x="609600" y="3657600"/>
          <a:ext cx="472901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51200" imgH="419100" progId="Equation.3">
                  <p:embed/>
                </p:oleObj>
              </mc:Choice>
              <mc:Fallback>
                <p:oleObj name="Equation" r:id="rId12" imgW="3251200" imgH="4191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57600"/>
                        <a:ext cx="472901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0" name="Object 6"/>
          <p:cNvGraphicFramePr>
            <a:graphicFrameLocks noChangeAspect="1"/>
          </p:cNvGraphicFramePr>
          <p:nvPr/>
        </p:nvGraphicFramePr>
        <p:xfrm>
          <a:off x="609600" y="5181600"/>
          <a:ext cx="3591379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349500" imgH="444500" progId="Equation.3">
                  <p:embed/>
                </p:oleObj>
              </mc:Choice>
              <mc:Fallback>
                <p:oleObj name="Equation" r:id="rId14" imgW="2349500" imgH="4445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181600"/>
                        <a:ext cx="3591379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" name="Object 7"/>
          <p:cNvGraphicFramePr>
            <a:graphicFrameLocks noChangeAspect="1"/>
          </p:cNvGraphicFramePr>
          <p:nvPr/>
        </p:nvGraphicFramePr>
        <p:xfrm>
          <a:off x="639763" y="5943600"/>
          <a:ext cx="534193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797300" imgH="317500" progId="Equation.3">
                  <p:embed/>
                </p:oleObj>
              </mc:Choice>
              <mc:Fallback>
                <p:oleObj name="Equation" r:id="rId16" imgW="3797300" imgH="3175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5943600"/>
                        <a:ext cx="5341937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09285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Example 2.19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5240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Substituting these values in Equation (2.152), we obtain:</a:t>
            </a:r>
          </a:p>
          <a:p>
            <a:endParaRPr lang="en-US" dirty="0"/>
          </a:p>
        </p:txBody>
      </p:sp>
      <p:graphicFrame>
        <p:nvGraphicFramePr>
          <p:cNvPr id="121858" name="Object 2"/>
          <p:cNvGraphicFramePr>
            <a:graphicFrameLocks noChangeAspect="1"/>
          </p:cNvGraphicFramePr>
          <p:nvPr/>
        </p:nvGraphicFramePr>
        <p:xfrm>
          <a:off x="823913" y="1981200"/>
          <a:ext cx="348731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95500" imgH="228600" progId="Equation.3">
                  <p:embed/>
                </p:oleObj>
              </mc:Choice>
              <mc:Fallback>
                <p:oleObj name="Equation" r:id="rId4" imgW="209550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1981200"/>
                        <a:ext cx="3487316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59" name="Object 3"/>
          <p:cNvGraphicFramePr>
            <a:graphicFrameLocks noChangeAspect="1"/>
          </p:cNvGraphicFramePr>
          <p:nvPr/>
        </p:nvGraphicFramePr>
        <p:xfrm>
          <a:off x="609600" y="2438400"/>
          <a:ext cx="4294187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74900" imgH="241300" progId="Equation.3">
                  <p:embed/>
                </p:oleObj>
              </mc:Choice>
              <mc:Fallback>
                <p:oleObj name="Equation" r:id="rId6" imgW="2374900" imgH="2413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4294187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0" name="Object 4"/>
          <p:cNvGraphicFramePr>
            <a:graphicFrameLocks noChangeAspect="1"/>
          </p:cNvGraphicFramePr>
          <p:nvPr/>
        </p:nvGraphicFramePr>
        <p:xfrm>
          <a:off x="685800" y="2971800"/>
          <a:ext cx="50117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5000" imgH="241300" progId="Equation.3">
                  <p:embed/>
                </p:oleObj>
              </mc:Choice>
              <mc:Fallback>
                <p:oleObj name="Equation" r:id="rId8" imgW="3175000" imgH="2413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971800"/>
                        <a:ext cx="50117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904875" y="3429000"/>
          <a:ext cx="4648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24100" imgH="228600" progId="Equation.3">
                  <p:embed/>
                </p:oleObj>
              </mc:Choice>
              <mc:Fallback>
                <p:oleObj name="Equation" r:id="rId10" imgW="232410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3429000"/>
                        <a:ext cx="4648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" y="396240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  <a:p>
            <a:endParaRPr lang="en-US" dirty="0"/>
          </a:p>
        </p:txBody>
      </p:sp>
      <p:graphicFrame>
        <p:nvGraphicFramePr>
          <p:cNvPr id="121863" name="Object 7"/>
          <p:cNvGraphicFramePr>
            <a:graphicFrameLocks noChangeAspect="1"/>
          </p:cNvGraphicFramePr>
          <p:nvPr/>
        </p:nvGraphicFramePr>
        <p:xfrm>
          <a:off x="906463" y="4648200"/>
          <a:ext cx="18494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63225" imgH="177723" progId="Equation.3">
                  <p:embed/>
                </p:oleObj>
              </mc:Choice>
              <mc:Fallback>
                <p:oleObj name="Equation" r:id="rId12" imgW="863225" imgH="177723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4648200"/>
                        <a:ext cx="18494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3956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Example 2.19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1600201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one uses the other two empirical criteria for H</a:t>
            </a:r>
            <a:r>
              <a:rPr lang="en-US" baseline="-25000" dirty="0"/>
              <a:t>12</a:t>
            </a:r>
            <a:r>
              <a:rPr lang="en-US" dirty="0"/>
              <a:t> as per Equation (2.171), one obtains:</a:t>
            </a:r>
          </a:p>
          <a:p>
            <a:endParaRPr lang="en-US" dirty="0"/>
          </a:p>
        </p:txBody>
      </p:sp>
      <p:graphicFrame>
        <p:nvGraphicFramePr>
          <p:cNvPr id="119810" name="Object 2"/>
          <p:cNvGraphicFramePr>
            <a:graphicFrameLocks noChangeAspect="1"/>
          </p:cNvGraphicFramePr>
          <p:nvPr/>
        </p:nvGraphicFramePr>
        <p:xfrm>
          <a:off x="419099" y="2133600"/>
          <a:ext cx="294349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45369" imgH="444307" progId="Equation.3">
                  <p:embed/>
                </p:oleObj>
              </mc:Choice>
              <mc:Fallback>
                <p:oleObj name="Equation" r:id="rId4" imgW="2145369" imgH="444307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099" y="2133600"/>
                        <a:ext cx="294349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457200" y="2819400"/>
          <a:ext cx="3429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90800" imgH="431800" progId="Equation.3">
                  <p:embed/>
                </p:oleObj>
              </mc:Choice>
              <mc:Fallback>
                <p:oleObj name="Equation" r:id="rId6" imgW="2590800" imgH="431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19400"/>
                        <a:ext cx="3429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400" y="3352801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Summarizing the four failure theories for the same stress-state, the value of </a:t>
            </a:r>
            <a:r>
              <a:rPr lang="en-US" i="1" dirty="0"/>
              <a:t>S</a:t>
            </a:r>
            <a:r>
              <a:rPr lang="en-US" dirty="0"/>
              <a:t> obtained is: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0386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     </a:t>
            </a:r>
            <a:r>
              <a:rPr lang="en-US" dirty="0"/>
              <a:t> = 16.33 (Maximum Stress failure theory),</a:t>
            </a:r>
          </a:p>
          <a:p>
            <a:r>
              <a:rPr lang="en-US" dirty="0"/>
              <a:t>         = 16.33  (Maximum Strain failure theory),</a:t>
            </a:r>
          </a:p>
          <a:p>
            <a:r>
              <a:rPr lang="en-US" dirty="0"/>
              <a:t>         = 10.94  (Tsai-Hill failure theory),</a:t>
            </a:r>
          </a:p>
          <a:p>
            <a:r>
              <a:rPr lang="en-US" dirty="0"/>
              <a:t>         = 16.06 (Modified Tsai-Hill failure theory),</a:t>
            </a:r>
          </a:p>
          <a:p>
            <a:r>
              <a:rPr lang="en-US" dirty="0"/>
              <a:t>         = 22.39  (Tsai-Wu failure theory).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501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c12611f-8fed-4126-aa94-a801e2b67224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597</TotalTime>
  <Words>569</Words>
  <Application>Microsoft Office PowerPoint</Application>
  <PresentationFormat>On-screen Show (4:3)</PresentationFormat>
  <Paragraphs>96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Cambria Math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Tsai-Wu Failure Theory</vt:lpstr>
      <vt:lpstr>Components of Tsai-Wu Fail</vt:lpstr>
      <vt:lpstr>Components of Tsai-Wu Fail</vt:lpstr>
      <vt:lpstr>Components of Tsai-Wu Fail</vt:lpstr>
      <vt:lpstr>Determination of  H_12</vt:lpstr>
      <vt:lpstr>Determination of  H_12</vt:lpstr>
      <vt:lpstr>Empirical Models of H_12</vt:lpstr>
      <vt:lpstr>Example 2.19</vt:lpstr>
      <vt:lpstr>Example 2.19</vt:lpstr>
      <vt:lpstr>Example 2.19</vt:lpstr>
      <vt:lpstr>Example 2.19</vt:lpstr>
      <vt:lpstr>Example 2.19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91</cp:revision>
  <cp:lastPrinted>2024-02-12T18:08:18Z</cp:lastPrinted>
  <dcterms:created xsi:type="dcterms:W3CDTF">2012-04-10T20:33:06Z</dcterms:created>
  <dcterms:modified xsi:type="dcterms:W3CDTF">2024-02-12T18:15:18Z</dcterms:modified>
</cp:coreProperties>
</file>