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11" r:id="rId2"/>
    <p:sldId id="259" r:id="rId3"/>
    <p:sldId id="304" r:id="rId4"/>
    <p:sldId id="307" r:id="rId5"/>
    <p:sldId id="308" r:id="rId6"/>
    <p:sldId id="309" r:id="rId7"/>
    <p:sldId id="310" r:id="rId8"/>
    <p:sldId id="284" r:id="rId9"/>
    <p:sldId id="312" r:id="rId10"/>
  </p:sldIdLst>
  <p:sldSz cx="9144000" cy="6858000" type="screen4x3"/>
  <p:notesSz cx="9144000" cy="6858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101" d="100"/>
          <a:sy n="101" d="100"/>
        </p:scale>
        <p:origin x="35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F0051-B4E6-4949-87F8-A613A27E21FF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3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74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82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1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166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69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84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2.wmf"/><Relationship Id="rId5" Type="http://schemas.openxmlformats.org/officeDocument/2006/relationships/image" Target="../media/image9.png"/><Relationship Id="rId10" Type="http://schemas.openxmlformats.org/officeDocument/2006/relationships/oleObject" Target="../embeddings/oleObject8.bin"/><Relationship Id="rId4" Type="http://schemas.openxmlformats.org/officeDocument/2006/relationships/image" Target="../media/image8.emf"/><Relationship Id="rId9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6.wmf"/><Relationship Id="rId5" Type="http://schemas.openxmlformats.org/officeDocument/2006/relationships/image" Target="../media/image8.emf"/><Relationship Id="rId10" Type="http://schemas.openxmlformats.org/officeDocument/2006/relationships/oleObject" Target="../embeddings/oleObject11.bin"/><Relationship Id="rId4" Type="http://schemas.openxmlformats.org/officeDocument/2006/relationships/image" Target="../media/image13.png"/><Relationship Id="rId9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2 </a:t>
            </a:r>
            <a:r>
              <a:rPr lang="en-US" dirty="0" err="1"/>
              <a:t>Macromechanical</a:t>
            </a:r>
            <a:r>
              <a:rPr lang="en-US" dirty="0"/>
              <a:t> Analysis of a Lamina</a:t>
            </a:r>
          </a:p>
          <a:p>
            <a:pPr marL="118872" indent="0" algn="ctr">
              <a:buNone/>
            </a:pPr>
            <a:r>
              <a:rPr lang="en-US" b="1" dirty="0"/>
              <a:t>Comparison of Failure Theories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067800" cy="1252728"/>
          </a:xfrm>
        </p:spPr>
        <p:txBody>
          <a:bodyPr>
            <a:normAutofit/>
          </a:bodyPr>
          <a:lstStyle/>
          <a:p>
            <a:r>
              <a:rPr lang="en-US" sz="3600" dirty="0"/>
              <a:t>Strength Failure Theories of an Angle Lamina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failure theories are generally based on the normal and shear strengths of a unidirectional lamina.</a:t>
            </a:r>
          </a:p>
          <a:p>
            <a:pPr marL="118872" indent="0">
              <a:buNone/>
            </a:pPr>
            <a:endParaRPr lang="en-US" sz="2000" dirty="0"/>
          </a:p>
          <a:p>
            <a:r>
              <a:rPr lang="en-US" sz="2000" dirty="0"/>
              <a:t>An isotropic material generally has two strength parameters:</a:t>
            </a:r>
          </a:p>
          <a:p>
            <a:pPr marL="118872" indent="0">
              <a:buNone/>
            </a:pPr>
            <a:r>
              <a:rPr lang="en-US" sz="2000" dirty="0"/>
              <a:t>	normal strength and shear strength.</a:t>
            </a:r>
          </a:p>
          <a:p>
            <a:pPr marL="118872" indent="0">
              <a:buNone/>
            </a:pPr>
            <a:endParaRPr lang="en-US" sz="2000" dirty="0"/>
          </a:p>
          <a:p>
            <a:r>
              <a:rPr lang="en-US" sz="2000" dirty="0"/>
              <a:t>In the case of a unidirectional lamina, the five strength parameters are:</a:t>
            </a:r>
          </a:p>
          <a:p>
            <a:pPr marL="118872" indent="0">
              <a:buNone/>
            </a:pPr>
            <a:endParaRPr lang="en-US" sz="2000" dirty="0"/>
          </a:p>
          <a:p>
            <a:pPr lvl="1">
              <a:buFont typeface="Wingdings" pitchFamily="2" charset="2"/>
              <a:buChar char="q"/>
            </a:pPr>
            <a:r>
              <a:rPr lang="en-US" sz="1600" dirty="0"/>
              <a:t>Longitudinal tensile strength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/>
              <a:t>Longitudinal compressive strength 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/>
              <a:t>Transverse tensile strength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/>
              <a:t>Transverse compressive strength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/>
              <a:t>In-plane shear strength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229849"/>
              </p:ext>
            </p:extLst>
          </p:nvPr>
        </p:nvGraphicFramePr>
        <p:xfrm>
          <a:off x="3810000" y="4267200"/>
          <a:ext cx="5984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7" name="Equation" r:id="rId4" imgW="380835" imgH="241195" progId="Equation.3">
                  <p:embed/>
                </p:oleObj>
              </mc:Choice>
              <mc:Fallback>
                <p:oleObj name="Equation" r:id="rId4" imgW="380835" imgH="241195" progId="Equation.3">
                  <p:embed/>
                  <p:pic>
                    <p:nvPicPr>
                      <p:cNvPr id="0" name="Picture 2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267200"/>
                        <a:ext cx="5984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26" name="Object 202"/>
          <p:cNvGraphicFramePr>
            <a:graphicFrameLocks noChangeAspect="1"/>
          </p:cNvGraphicFramePr>
          <p:nvPr/>
        </p:nvGraphicFramePr>
        <p:xfrm>
          <a:off x="4343400" y="4572000"/>
          <a:ext cx="5984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" name="Equation" r:id="rId6" imgW="380835" imgH="241195" progId="Equation.3">
                  <p:embed/>
                </p:oleObj>
              </mc:Choice>
              <mc:Fallback>
                <p:oleObj name="Equation" r:id="rId6" imgW="380835" imgH="241195" progId="Equation.3">
                  <p:embed/>
                  <p:pic>
                    <p:nvPicPr>
                      <p:cNvPr id="0" name="Picture 2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572000"/>
                        <a:ext cx="5984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" name="Object 204"/>
          <p:cNvGraphicFramePr>
            <a:graphicFrameLocks noChangeAspect="1"/>
          </p:cNvGraphicFramePr>
          <p:nvPr/>
        </p:nvGraphicFramePr>
        <p:xfrm>
          <a:off x="3810000" y="4876800"/>
          <a:ext cx="5984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" name="Equation" r:id="rId8" imgW="380835" imgH="241195" progId="Equation.3">
                  <p:embed/>
                </p:oleObj>
              </mc:Choice>
              <mc:Fallback>
                <p:oleObj name="Equation" r:id="rId8" imgW="380835" imgH="241195" progId="Equation.3">
                  <p:embed/>
                  <p:pic>
                    <p:nvPicPr>
                      <p:cNvPr id="0" name="Picture 2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876800"/>
                        <a:ext cx="59848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" name="Object 206"/>
          <p:cNvGraphicFramePr>
            <a:graphicFrameLocks noChangeAspect="1"/>
          </p:cNvGraphicFramePr>
          <p:nvPr/>
        </p:nvGraphicFramePr>
        <p:xfrm>
          <a:off x="4419600" y="5181600"/>
          <a:ext cx="5984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" name="Equation" r:id="rId10" imgW="380835" imgH="241195" progId="Equation.3">
                  <p:embed/>
                </p:oleObj>
              </mc:Choice>
              <mc:Fallback>
                <p:oleObj name="Equation" r:id="rId10" imgW="380835" imgH="241195" progId="Equation.3">
                  <p:embed/>
                  <p:pic>
                    <p:nvPicPr>
                      <p:cNvPr id="0" name="Picture 2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5181600"/>
                        <a:ext cx="59848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" name="Object 207"/>
          <p:cNvGraphicFramePr>
            <a:graphicFrameLocks noChangeAspect="1"/>
          </p:cNvGraphicFramePr>
          <p:nvPr/>
        </p:nvGraphicFramePr>
        <p:xfrm>
          <a:off x="3429000" y="5562600"/>
          <a:ext cx="6397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" name="Equation" r:id="rId12" imgW="406224" imgH="228501" progId="Equation.3">
                  <p:embed/>
                </p:oleObj>
              </mc:Choice>
              <mc:Fallback>
                <p:oleObj name="Equation" r:id="rId12" imgW="406224" imgH="228501" progId="Equation.3">
                  <p:embed/>
                  <p:pic>
                    <p:nvPicPr>
                      <p:cNvPr id="0" name="Picture 2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562600"/>
                        <a:ext cx="639762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8239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5448"/>
            <a:ext cx="86106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cs typeface="Arial" pitchFamily="34" charset="0"/>
              </a:rPr>
              <a:t>Experimental Results and Failure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Tsai and Wu compared the results from various failure theories to some experimental results. He considered an angle lamina subjected to a uniaxial load in the x-direction.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10"/>
          <a:stretch/>
        </p:blipFill>
        <p:spPr bwMode="auto">
          <a:xfrm>
            <a:off x="533399" y="2971800"/>
            <a:ext cx="7935345" cy="365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08207" y="6096000"/>
            <a:ext cx="35403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2.33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Off-axis loading in the x-direction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4966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5448"/>
            <a:ext cx="8686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Experimental Results and </a:t>
            </a:r>
            <a:br>
              <a:rPr lang="en-US" sz="3600" dirty="0"/>
            </a:br>
            <a:r>
              <a:rPr lang="en-US" sz="3600" dirty="0"/>
              <a:t>Maximum Stress Failure Theory</a:t>
            </a: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10"/>
          <a:stretch/>
        </p:blipFill>
        <p:spPr bwMode="auto">
          <a:xfrm>
            <a:off x="-451266" y="4123003"/>
            <a:ext cx="4560132" cy="264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783" y="1676400"/>
            <a:ext cx="5136617" cy="3651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4800600" y="3352800"/>
            <a:ext cx="685800" cy="15885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553200" y="4305300"/>
            <a:ext cx="280737" cy="723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922662"/>
              </p:ext>
            </p:extLst>
          </p:nvPr>
        </p:nvGraphicFramePr>
        <p:xfrm>
          <a:off x="393700" y="1524000"/>
          <a:ext cx="29527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90" name="Equation" r:id="rId6" imgW="1320480" imgH="241200" progId="Equation.3">
                  <p:embed/>
                </p:oleObj>
              </mc:Choice>
              <mc:Fallback>
                <p:oleObj name="Equation" r:id="rId6" imgW="1320480" imgH="2412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" y="1524000"/>
                        <a:ext cx="295275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618218"/>
              </p:ext>
            </p:extLst>
          </p:nvPr>
        </p:nvGraphicFramePr>
        <p:xfrm>
          <a:off x="233363" y="2201863"/>
          <a:ext cx="30099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91" name="Equation" r:id="rId8" imgW="1346040" imgH="241200" progId="Equation.3">
                  <p:embed/>
                </p:oleObj>
              </mc:Choice>
              <mc:Fallback>
                <p:oleObj name="Equation" r:id="rId8" imgW="1346040" imgH="2412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63" y="2201863"/>
                        <a:ext cx="30099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18656"/>
              </p:ext>
            </p:extLst>
          </p:nvPr>
        </p:nvGraphicFramePr>
        <p:xfrm>
          <a:off x="0" y="2924175"/>
          <a:ext cx="304006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92" name="Equation" r:id="rId10" imgW="1358900" imgH="228600" progId="Equation.3">
                  <p:embed/>
                </p:oleObj>
              </mc:Choice>
              <mc:Fallback>
                <p:oleObj name="Equation" r:id="rId10" imgW="1358900" imgH="2286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924175"/>
                        <a:ext cx="3040063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114800" y="5505271"/>
            <a:ext cx="486543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2.34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Maximum normal tensile stress in x-direction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as function of angle of lamina using maximum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stress failure theory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1831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5448"/>
            <a:ext cx="8686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Experimental Results and </a:t>
            </a:r>
            <a:br>
              <a:rPr lang="en-US" sz="3600" dirty="0"/>
            </a:br>
            <a:r>
              <a:rPr lang="en-US" sz="3600" dirty="0"/>
              <a:t>Maximum Strain Failure Theory</a:t>
            </a: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981200"/>
            <a:ext cx="5462179" cy="3221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ontent Placeholder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10"/>
          <a:stretch/>
        </p:blipFill>
        <p:spPr bwMode="auto">
          <a:xfrm>
            <a:off x="-374984" y="4114800"/>
            <a:ext cx="4343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400800" y="3962400"/>
            <a:ext cx="76200" cy="3693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629397"/>
              </p:ext>
            </p:extLst>
          </p:nvPr>
        </p:nvGraphicFramePr>
        <p:xfrm>
          <a:off x="392113" y="2057400"/>
          <a:ext cx="2578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4" name="Equation" r:id="rId6" imgW="1155600" imgH="241200" progId="Equation.3">
                  <p:embed/>
                </p:oleObj>
              </mc:Choice>
              <mc:Fallback>
                <p:oleObj name="Equation" r:id="rId6" imgW="1155600" imgH="2412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2057400"/>
                        <a:ext cx="25781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007635"/>
              </p:ext>
            </p:extLst>
          </p:nvPr>
        </p:nvGraphicFramePr>
        <p:xfrm>
          <a:off x="374650" y="2743200"/>
          <a:ext cx="25765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5" name="Equation" r:id="rId8" imgW="1155600" imgH="241200" progId="Equation.3">
                  <p:embed/>
                </p:oleObj>
              </mc:Choice>
              <mc:Fallback>
                <p:oleObj name="Equation" r:id="rId8" imgW="1155600" imgH="2412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2743200"/>
                        <a:ext cx="25765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723658"/>
              </p:ext>
            </p:extLst>
          </p:nvPr>
        </p:nvGraphicFramePr>
        <p:xfrm>
          <a:off x="195262" y="3352800"/>
          <a:ext cx="283210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6" name="Equation" r:id="rId10" imgW="1270000" imgH="228600" progId="Equation.3">
                  <p:embed/>
                </p:oleObj>
              </mc:Choice>
              <mc:Fallback>
                <p:oleObj name="Equation" r:id="rId10" imgW="1270000" imgH="2286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2" y="3352800"/>
                        <a:ext cx="2832100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4800" y="5505271"/>
            <a:ext cx="486543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2.35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Maximum normal tensile stress in x-direction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as function of angle of lamina using maximum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Strain failure theory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4156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5448"/>
            <a:ext cx="8686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Experimental Results and </a:t>
            </a:r>
            <a:br>
              <a:rPr lang="en-US" sz="3600" dirty="0"/>
            </a:br>
            <a:r>
              <a:rPr lang="en-US" sz="3600" dirty="0"/>
              <a:t>Tsai-Hill Failure Theory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Content Placeholder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10"/>
          <a:stretch/>
        </p:blipFill>
        <p:spPr bwMode="auto">
          <a:xfrm>
            <a:off x="-228600" y="2286000"/>
            <a:ext cx="374015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8877062" y="2667000"/>
            <a:ext cx="0" cy="41230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994052"/>
              </p:ext>
            </p:extLst>
          </p:nvPr>
        </p:nvGraphicFramePr>
        <p:xfrm>
          <a:off x="762000" y="1543432"/>
          <a:ext cx="6615112" cy="1094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30" name="Equation" r:id="rId5" imgW="3073400" imgH="508000" progId="Equation.3">
                  <p:embed/>
                </p:oleObj>
              </mc:Choice>
              <mc:Fallback>
                <p:oleObj name="Equation" r:id="rId5" imgW="3073400" imgH="5080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43432"/>
                        <a:ext cx="6615112" cy="10945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29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93"/>
          <a:stretch/>
        </p:blipFill>
        <p:spPr bwMode="auto">
          <a:xfrm>
            <a:off x="3962400" y="2853606"/>
            <a:ext cx="4914662" cy="3623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9606" y="5562600"/>
            <a:ext cx="374564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2.36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Maximum normal tensile stress in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x-direction as function of angle of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lamina using Tsai-Hill failure theory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718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10"/>
          <a:stretch/>
        </p:blipFill>
        <p:spPr bwMode="auto">
          <a:xfrm>
            <a:off x="26723" y="2362200"/>
            <a:ext cx="3573161" cy="2050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32"/>
          <p:cNvSpPr>
            <a:spLocks noGrp="1"/>
          </p:cNvSpPr>
          <p:nvPr>
            <p:ph type="title"/>
          </p:nvPr>
        </p:nvSpPr>
        <p:spPr>
          <a:xfrm>
            <a:off x="228600" y="155448"/>
            <a:ext cx="87630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Experimental Results and </a:t>
            </a:r>
            <a:br>
              <a:rPr lang="en-US" sz="3600" dirty="0"/>
            </a:br>
            <a:r>
              <a:rPr lang="en-US" sz="3600" dirty="0"/>
              <a:t>Tsai-Wu Failure Theory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endParaRPr lang="en-US" dirty="0"/>
          </a:p>
        </p:txBody>
      </p:sp>
      <p:cxnSp>
        <p:nvCxnSpPr>
          <p:cNvPr id="44" name="Straight Connector 43"/>
          <p:cNvCxnSpPr/>
          <p:nvPr/>
        </p:nvCxnSpPr>
        <p:spPr>
          <a:xfrm>
            <a:off x="9031705" y="2369003"/>
            <a:ext cx="0" cy="42402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28600" y="1676400"/>
          <a:ext cx="842210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3" name="Equation" r:id="rId5" imgW="3810000" imgH="241300" progId="Equation.3">
                  <p:embed/>
                </p:oleObj>
              </mc:Choice>
              <mc:Fallback>
                <p:oleObj name="Equation" r:id="rId5" imgW="3810000" imgH="2413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676400"/>
                        <a:ext cx="842210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86" name="Picture 3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44"/>
          <a:stretch/>
        </p:blipFill>
        <p:spPr bwMode="auto">
          <a:xfrm>
            <a:off x="3886200" y="2369003"/>
            <a:ext cx="5145505" cy="380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359" y="5562600"/>
            <a:ext cx="374564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2.37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Maximum normal tensile stress in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x-direction as function of angle of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lamina using Tsai-Wu failure theory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8880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Comparison of Strength Ratios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1676400"/>
            <a:ext cx="69342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S     </a:t>
            </a:r>
            <a:r>
              <a:rPr lang="en-US" sz="2800" dirty="0"/>
              <a:t> = 16.33 (Maximum Stress failure theory),</a:t>
            </a:r>
          </a:p>
          <a:p>
            <a:r>
              <a:rPr lang="en-US" sz="2800" dirty="0"/>
              <a:t>         = 16.33  (Maximum Strain failure theory),</a:t>
            </a:r>
          </a:p>
          <a:p>
            <a:r>
              <a:rPr lang="en-US" sz="2800" dirty="0"/>
              <a:t>         = 10.94  (Tsai-Hill failure theory),</a:t>
            </a:r>
          </a:p>
          <a:p>
            <a:r>
              <a:rPr lang="en-US" sz="2800" dirty="0"/>
              <a:t>         = 16.06  (Modified Tsai-Hill failure theory),</a:t>
            </a:r>
          </a:p>
          <a:p>
            <a:r>
              <a:rPr lang="en-US" sz="2800" dirty="0"/>
              <a:t>         = 22.39  (Tsai-Wu failure theory)</a:t>
            </a:r>
          </a:p>
          <a:p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10"/>
          <a:stretch/>
        </p:blipFill>
        <p:spPr bwMode="auto">
          <a:xfrm>
            <a:off x="498928" y="3352800"/>
            <a:ext cx="7935345" cy="365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5018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69c5c361-4ec6-420e-9e15-198ff633253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662</TotalTime>
  <Words>315</Words>
  <Application>Microsoft Office PowerPoint</Application>
  <PresentationFormat>On-screen Show (4:3)</PresentationFormat>
  <Paragraphs>63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Corbel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Strength Failure Theories of an Angle Lamina</vt:lpstr>
      <vt:lpstr>Experimental Results and Failure Theories</vt:lpstr>
      <vt:lpstr>Experimental Results and  Maximum Stress Failure Theory</vt:lpstr>
      <vt:lpstr>Experimental Results and  Maximum Strain Failure Theory</vt:lpstr>
      <vt:lpstr>Experimental Results and  Tsai-Hill Failure Theory</vt:lpstr>
      <vt:lpstr>Experimental Results and  Tsai-Wu Failure Theory</vt:lpstr>
      <vt:lpstr>Comparison of Strength Ratios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98</cp:revision>
  <cp:lastPrinted>2024-02-12T18:07:27Z</cp:lastPrinted>
  <dcterms:created xsi:type="dcterms:W3CDTF">2012-04-10T20:33:06Z</dcterms:created>
  <dcterms:modified xsi:type="dcterms:W3CDTF">2024-02-12T18:07:43Z</dcterms:modified>
</cp:coreProperties>
</file>