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2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103" d="100"/>
          <a:sy n="103" d="100"/>
        </p:scale>
        <p:origin x="13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5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5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56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73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2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63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51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98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19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wmf"/><Relationship Id="rId4" Type="http://schemas.openxmlformats.org/officeDocument/2006/relationships/notesSlide" Target="../notesSlides/notesSlide2.xml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5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7.bin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notesSlide" Target="../notesSlides/notesSlide4.xml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3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notesSlide" Target="../notesSlides/notesSlide5.xml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8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4.wmf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3.wmf"/><Relationship Id="rId4" Type="http://schemas.openxmlformats.org/officeDocument/2006/relationships/notesSlide" Target="../notesSlides/notesSlide6.xml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wmf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emf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wmf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1.em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wmf"/><Relationship Id="rId2" Type="http://schemas.openxmlformats.org/officeDocument/2006/relationships/tags" Target="../tags/tag1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3.emf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2 </a:t>
            </a:r>
            <a:r>
              <a:rPr lang="en-US" dirty="0" err="1" smtClean="0"/>
              <a:t>Macromechanical</a:t>
            </a:r>
            <a:r>
              <a:rPr lang="en-US" dirty="0" smtClean="0"/>
              <a:t> Analysis of a Lamina</a:t>
            </a:r>
          </a:p>
          <a:p>
            <a:pPr marL="118872" indent="0" algn="ctr">
              <a:buNone/>
            </a:pPr>
            <a:r>
              <a:rPr lang="en-US" b="1" dirty="0" err="1" smtClean="0"/>
              <a:t>Hygrothermal</a:t>
            </a:r>
            <a:r>
              <a:rPr lang="en-US" b="1" dirty="0" smtClean="0"/>
              <a:t> Stresses and Strains</a:t>
            </a:r>
          </a:p>
          <a:p>
            <a:pPr marL="118872" indent="0" algn="ctr">
              <a:buNone/>
            </a:pP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Hygrothermal Stress-Strain Relationship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3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 unidirectional lamina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Thermally induced strains: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118872" indent="0">
              <a:buNone/>
            </a:pPr>
            <a:endParaRPr lang="en-US" sz="2000" dirty="0" smtClean="0"/>
          </a:p>
          <a:p>
            <a:r>
              <a:rPr lang="en-US" sz="2000" dirty="0" smtClean="0"/>
              <a:t>Moisture induced strains: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802878"/>
              </p:ext>
            </p:extLst>
          </p:nvPr>
        </p:nvGraphicFramePr>
        <p:xfrm>
          <a:off x="533400" y="1981200"/>
          <a:ext cx="4527176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5" name="Equation" r:id="rId5" imgW="2628720" imgH="888840" progId="Equation.3">
                  <p:embed/>
                </p:oleObj>
              </mc:Choice>
              <mc:Fallback>
                <p:oleObj name="Equation" r:id="rId5" imgW="2628720" imgH="88884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4527176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242135"/>
              </p:ext>
            </p:extLst>
          </p:nvPr>
        </p:nvGraphicFramePr>
        <p:xfrm>
          <a:off x="609600" y="3810000"/>
          <a:ext cx="1371600" cy="1246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6" name="Equation" r:id="rId7" imgW="977760" imgH="888840" progId="Equation.3">
                  <p:embed/>
                </p:oleObj>
              </mc:Choice>
              <mc:Fallback>
                <p:oleObj name="Equation" r:id="rId7" imgW="977760" imgH="88884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0"/>
                        <a:ext cx="1371600" cy="12466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05675"/>
              </p:ext>
            </p:extLst>
          </p:nvPr>
        </p:nvGraphicFramePr>
        <p:xfrm>
          <a:off x="533400" y="5410200"/>
          <a:ext cx="1422400" cy="1271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7" name="Equation" r:id="rId9" imgW="990360" imgH="888840" progId="Equation.3">
                  <p:embed/>
                </p:oleObj>
              </mc:Choice>
              <mc:Fallback>
                <p:oleObj name="Equation" r:id="rId9" imgW="990360" imgH="88884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10200"/>
                        <a:ext cx="1422400" cy="12719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19800" y="2667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(2.174)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6042" y="4495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(2.175)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6200" y="6172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(2.176)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2042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Hygrothermal Stress-Strain Relationship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 unidirectional lamina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587671"/>
              </p:ext>
            </p:extLst>
          </p:nvPr>
        </p:nvGraphicFramePr>
        <p:xfrm>
          <a:off x="439738" y="2133600"/>
          <a:ext cx="5751512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9" name="Equation" r:id="rId5" imgW="2717640" imgH="888840" progId="Equation.3">
                  <p:embed/>
                </p:oleObj>
              </mc:Choice>
              <mc:Fallback>
                <p:oleObj name="Equation" r:id="rId5" imgW="2717640" imgH="8888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2133600"/>
                        <a:ext cx="5751512" cy="187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248096"/>
              </p:ext>
            </p:extLst>
          </p:nvPr>
        </p:nvGraphicFramePr>
        <p:xfrm>
          <a:off x="381000" y="4648200"/>
          <a:ext cx="5335588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0" name="Equation" r:id="rId7" imgW="2438280" imgH="888840" progId="Equation.3">
                  <p:embed/>
                </p:oleObj>
              </mc:Choice>
              <mc:Fallback>
                <p:oleObj name="Equation" r:id="rId7" imgW="2438280" imgH="8888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648200"/>
                        <a:ext cx="5335588" cy="1941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wn Arrow 6"/>
          <p:cNvSpPr/>
          <p:nvPr/>
        </p:nvSpPr>
        <p:spPr>
          <a:xfrm>
            <a:off x="2286000" y="4038600"/>
            <a:ext cx="381000" cy="5334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34200" y="3429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(2.174)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0" y="5943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(2.177)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8756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Hygrothermal Stress-Strain Relationship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5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an angular lamina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118872" indent="0">
              <a:buNone/>
            </a:pPr>
            <a:endParaRPr lang="en-US" sz="2000" dirty="0" smtClean="0"/>
          </a:p>
          <a:p>
            <a:r>
              <a:rPr lang="en-US" sz="2000" dirty="0" smtClean="0"/>
              <a:t>Thermally induced strains:</a:t>
            </a:r>
          </a:p>
          <a:p>
            <a:endParaRPr lang="en-US" sz="2000" dirty="0"/>
          </a:p>
          <a:p>
            <a:pPr marL="118872" indent="0">
              <a:buNone/>
            </a:pPr>
            <a:endParaRPr lang="en-US" sz="2000" dirty="0" smtClean="0"/>
          </a:p>
          <a:p>
            <a:endParaRPr lang="en-US" sz="2000" dirty="0"/>
          </a:p>
          <a:p>
            <a:pPr marL="118872" indent="0">
              <a:buNone/>
            </a:pP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Moisture induced strains: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118872" indent="0">
              <a:buNone/>
            </a:pP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914799"/>
              </p:ext>
            </p:extLst>
          </p:nvPr>
        </p:nvGraphicFramePr>
        <p:xfrm>
          <a:off x="771525" y="1828800"/>
          <a:ext cx="41783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7" name="Equation" r:id="rId5" imgW="2793960" imgH="1015920" progId="Equation.3">
                  <p:embed/>
                </p:oleObj>
              </mc:Choice>
              <mc:Fallback>
                <p:oleObj name="Equation" r:id="rId5" imgW="2793960" imgH="101592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1828800"/>
                        <a:ext cx="41783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961195"/>
              </p:ext>
            </p:extLst>
          </p:nvPr>
        </p:nvGraphicFramePr>
        <p:xfrm>
          <a:off x="1219200" y="3733800"/>
          <a:ext cx="1438132" cy="1371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8" name="Equation" r:id="rId7" imgW="1041120" imgH="990360" progId="Equation.3">
                  <p:embed/>
                </p:oleObj>
              </mc:Choice>
              <mc:Fallback>
                <p:oleObj name="Equation" r:id="rId7" imgW="1041120" imgH="99036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733800"/>
                        <a:ext cx="1438132" cy="13715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769499"/>
              </p:ext>
            </p:extLst>
          </p:nvPr>
        </p:nvGraphicFramePr>
        <p:xfrm>
          <a:off x="1295400" y="5562600"/>
          <a:ext cx="13794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9" name="Equation" r:id="rId9" imgW="1054080" imgH="990360" progId="Equation.3">
                  <p:embed/>
                </p:oleObj>
              </mc:Choice>
              <mc:Fallback>
                <p:oleObj name="Equation" r:id="rId9" imgW="1054080" imgH="99036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562600"/>
                        <a:ext cx="1379425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9436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(2.178)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4495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(2.179)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9600" y="612808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(2.180)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9814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Transformation of CTE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1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an angular lamina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97407"/>
              </p:ext>
            </p:extLst>
          </p:nvPr>
        </p:nvGraphicFramePr>
        <p:xfrm>
          <a:off x="803275" y="2133600"/>
          <a:ext cx="253365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5" name="Equation" r:id="rId5" imgW="1371600" imgH="863280" progId="Equation.3">
                  <p:embed/>
                </p:oleObj>
              </mc:Choice>
              <mc:Fallback>
                <p:oleObj name="Equation" r:id="rId5" imgW="1371600" imgH="863280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2133600"/>
                        <a:ext cx="2533650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908429"/>
              </p:ext>
            </p:extLst>
          </p:nvPr>
        </p:nvGraphicFramePr>
        <p:xfrm>
          <a:off x="315913" y="4114800"/>
          <a:ext cx="29972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6" name="Equation" r:id="rId7" imgW="1701720" imgH="863280" progId="Equation.3">
                  <p:embed/>
                </p:oleObj>
              </mc:Choice>
              <mc:Fallback>
                <p:oleObj name="Equation" r:id="rId7" imgW="1701720" imgH="863280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4114800"/>
                        <a:ext cx="29972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752364"/>
              </p:ext>
            </p:extLst>
          </p:nvPr>
        </p:nvGraphicFramePr>
        <p:xfrm>
          <a:off x="4876800" y="4114800"/>
          <a:ext cx="2667000" cy="1542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7" name="Equation" r:id="rId9" imgW="1498320" imgH="863280" progId="Equation.3">
                  <p:embed/>
                </p:oleObj>
              </mc:Choice>
              <mc:Fallback>
                <p:oleObj name="Equation" r:id="rId9" imgW="1498320" imgH="86328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14800"/>
                        <a:ext cx="2667000" cy="1542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590170"/>
              </p:ext>
            </p:extLst>
          </p:nvPr>
        </p:nvGraphicFramePr>
        <p:xfrm>
          <a:off x="4724400" y="5867400"/>
          <a:ext cx="142119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8" name="Equation" r:id="rId11" imgW="749160" imgH="203040" progId="Equation.3">
                  <p:embed/>
                </p:oleObj>
              </mc:Choice>
              <mc:Fallback>
                <p:oleObj name="Equation" r:id="rId11" imgW="749160" imgH="20304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867400"/>
                        <a:ext cx="142119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175311"/>
              </p:ext>
            </p:extLst>
          </p:nvPr>
        </p:nvGraphicFramePr>
        <p:xfrm>
          <a:off x="4724401" y="6300216"/>
          <a:ext cx="1447799" cy="40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9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1" y="6300216"/>
                        <a:ext cx="1447799" cy="405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152400" y="3810000"/>
            <a:ext cx="8839200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0" y="3124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(2.181)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525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(2.95)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48600" y="5257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(2.96)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1400" y="632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(2.97a,b)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7747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5448"/>
            <a:ext cx="8839200" cy="125272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Transformation of Coefficients of Moisture Expansion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an angular lamina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795399"/>
              </p:ext>
            </p:extLst>
          </p:nvPr>
        </p:nvGraphicFramePr>
        <p:xfrm>
          <a:off x="1011238" y="2057400"/>
          <a:ext cx="2319337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7" name="Equation" r:id="rId5" imgW="1333440" imgH="939600" progId="Equation.3">
                  <p:embed/>
                </p:oleObj>
              </mc:Choice>
              <mc:Fallback>
                <p:oleObj name="Equation" r:id="rId5" imgW="1333440" imgH="9396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2057400"/>
                        <a:ext cx="2319337" cy="163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69658"/>
              </p:ext>
            </p:extLst>
          </p:nvPr>
        </p:nvGraphicFramePr>
        <p:xfrm>
          <a:off x="304800" y="4114800"/>
          <a:ext cx="302008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8" name="Equation" r:id="rId7" imgW="1714320" imgH="863280" progId="Equation.3">
                  <p:embed/>
                </p:oleObj>
              </mc:Choice>
              <mc:Fallback>
                <p:oleObj name="Equation" r:id="rId7" imgW="1714320" imgH="86328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3020088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391957"/>
              </p:ext>
            </p:extLst>
          </p:nvPr>
        </p:nvGraphicFramePr>
        <p:xfrm>
          <a:off x="4876800" y="4114800"/>
          <a:ext cx="2667000" cy="1542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9" name="Equation" r:id="rId9" imgW="1498320" imgH="863280" progId="Equation.3">
                  <p:embed/>
                </p:oleObj>
              </mc:Choice>
              <mc:Fallback>
                <p:oleObj name="Equation" r:id="rId9" imgW="1498320" imgH="86328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14800"/>
                        <a:ext cx="2667000" cy="1542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663179"/>
              </p:ext>
            </p:extLst>
          </p:nvPr>
        </p:nvGraphicFramePr>
        <p:xfrm>
          <a:off x="4724400" y="5867400"/>
          <a:ext cx="142119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0" name="Equation" r:id="rId11" imgW="749160" imgH="203040" progId="Equation.3">
                  <p:embed/>
                </p:oleObj>
              </mc:Choice>
              <mc:Fallback>
                <p:oleObj name="Equation" r:id="rId11" imgW="749160" imgH="20304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867400"/>
                        <a:ext cx="142119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267897"/>
              </p:ext>
            </p:extLst>
          </p:nvPr>
        </p:nvGraphicFramePr>
        <p:xfrm>
          <a:off x="4724401" y="6300216"/>
          <a:ext cx="1447799" cy="40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1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1" y="6300216"/>
                        <a:ext cx="1447799" cy="405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52400" y="3810000"/>
            <a:ext cx="8839200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57600" y="525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(2.95)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8600" y="5257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(2.96)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00" y="632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(2.97a,b)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2971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(2.182)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9672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Example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2.20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676400"/>
            <a:ext cx="8686801" cy="234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3987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Example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2.20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25612"/>
            <a:ext cx="7717964" cy="437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462427"/>
              </p:ext>
            </p:extLst>
          </p:nvPr>
        </p:nvGraphicFramePr>
        <p:xfrm>
          <a:off x="5791200" y="1761707"/>
          <a:ext cx="1956674" cy="127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Equation" r:id="rId6" imgW="1333500" imgH="863600" progId="Equation.3">
                  <p:embed/>
                </p:oleObj>
              </mc:Choice>
              <mc:Fallback>
                <p:oleObj name="Equation" r:id="rId6" imgW="1333500" imgH="8636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761707"/>
                        <a:ext cx="1956674" cy="127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946564" y="2590800"/>
            <a:ext cx="96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(2.181)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10402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Example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2.20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2834"/>
            <a:ext cx="7829048" cy="456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237203"/>
              </p:ext>
            </p:extLst>
          </p:nvPr>
        </p:nvGraphicFramePr>
        <p:xfrm>
          <a:off x="5626017" y="1828801"/>
          <a:ext cx="2146384" cy="1513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Equation" r:id="rId6" imgW="1333440" imgH="939600" progId="Equation.3">
                  <p:embed/>
                </p:oleObj>
              </mc:Choice>
              <mc:Fallback>
                <p:oleObj name="Equation" r:id="rId6" imgW="1333440" imgH="939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6017" y="1828801"/>
                        <a:ext cx="2146384" cy="15131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81448" y="2971800"/>
            <a:ext cx="93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(2.182)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98090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Example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2.20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906946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0421" y="5029200"/>
            <a:ext cx="8839200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88165"/>
              </p:ext>
            </p:extLst>
          </p:nvPr>
        </p:nvGraphicFramePr>
        <p:xfrm>
          <a:off x="535071" y="5197642"/>
          <a:ext cx="40449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Equation" r:id="rId6" imgW="2705100" imgH="1016000" progId="Equation.3">
                  <p:embed/>
                </p:oleObj>
              </mc:Choice>
              <mc:Fallback>
                <p:oleObj name="Equation" r:id="rId6" imgW="2705100" imgH="10160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071" y="5197642"/>
                        <a:ext cx="404495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0" y="5791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(2.178)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99554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TASKPANEKEY" val="2482de20-8349-4471-9434-3bf2535cbca6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372</TotalTime>
  <Words>175</Words>
  <Application>Microsoft Office PowerPoint</Application>
  <PresentationFormat>On-screen Show (4:3)</PresentationFormat>
  <Paragraphs>81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Microsoft Equation 3.0</vt:lpstr>
      <vt:lpstr>EML 4230 Introduction to Composite Materials</vt:lpstr>
      <vt:lpstr>Hygrothermal Stress-Strain Relationship</vt:lpstr>
      <vt:lpstr>Hygrothermal Stress-Strain Relationship</vt:lpstr>
      <vt:lpstr>Hygrothermal Stress-Strain Relationship</vt:lpstr>
      <vt:lpstr>Transformation of CTE</vt:lpstr>
      <vt:lpstr>Transformation of Coefficients of Moisture Expansion</vt:lpstr>
      <vt:lpstr>Example 2.20</vt:lpstr>
      <vt:lpstr>Example 2.20</vt:lpstr>
      <vt:lpstr>Example 2.20</vt:lpstr>
      <vt:lpstr>Example 2.20</vt:lpstr>
      <vt:lpstr>END</vt:lpstr>
    </vt:vector>
  </TitlesOfParts>
  <Company>University of South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Kaw, Autar</cp:lastModifiedBy>
  <cp:revision>41</cp:revision>
  <dcterms:created xsi:type="dcterms:W3CDTF">2012-04-10T20:33:06Z</dcterms:created>
  <dcterms:modified xsi:type="dcterms:W3CDTF">2015-10-02T16:37:28Z</dcterms:modified>
</cp:coreProperties>
</file>