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311" r:id="rId2"/>
    <p:sldId id="353" r:id="rId3"/>
    <p:sldId id="381" r:id="rId4"/>
    <p:sldId id="314" r:id="rId5"/>
    <p:sldId id="350" r:id="rId6"/>
    <p:sldId id="355" r:id="rId7"/>
    <p:sldId id="356" r:id="rId8"/>
    <p:sldId id="360" r:id="rId9"/>
    <p:sldId id="389" r:id="rId10"/>
    <p:sldId id="376" r:id="rId11"/>
    <p:sldId id="377" r:id="rId12"/>
    <p:sldId id="378" r:id="rId13"/>
    <p:sldId id="379" r:id="rId14"/>
    <p:sldId id="364" r:id="rId15"/>
    <p:sldId id="363" r:id="rId16"/>
    <p:sldId id="366" r:id="rId17"/>
    <p:sldId id="367" r:id="rId18"/>
    <p:sldId id="373" r:id="rId19"/>
    <p:sldId id="374" r:id="rId20"/>
    <p:sldId id="375" r:id="rId21"/>
    <p:sldId id="369" r:id="rId22"/>
    <p:sldId id="380" r:id="rId23"/>
    <p:sldId id="384" r:id="rId24"/>
    <p:sldId id="385" r:id="rId25"/>
    <p:sldId id="388" r:id="rId26"/>
    <p:sldId id="387" r:id="rId27"/>
    <p:sldId id="386" r:id="rId28"/>
    <p:sldId id="391" r:id="rId29"/>
    <p:sldId id="390" r:id="rId30"/>
    <p:sldId id="393" r:id="rId31"/>
    <p:sldId id="395" r:id="rId32"/>
    <p:sldId id="396" r:id="rId33"/>
    <p:sldId id="397" r:id="rId34"/>
    <p:sldId id="398" r:id="rId35"/>
    <p:sldId id="312" r:id="rId36"/>
  </p:sldIdLst>
  <p:sldSz cx="9144000" cy="6858000" type="screen4x3"/>
  <p:notesSz cx="9601200" cy="73152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15" autoAdjust="0"/>
    <p:restoredTop sz="94576" autoAdjust="0"/>
  </p:normalViewPr>
  <p:slideViewPr>
    <p:cSldViewPr>
      <p:cViewPr varScale="1">
        <p:scale>
          <a:sx n="94" d="100"/>
          <a:sy n="94" d="100"/>
        </p:scale>
        <p:origin x="91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.docx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6.emf"/><Relationship Id="rId5" Type="http://schemas.openxmlformats.org/officeDocument/2006/relationships/image" Target="../media/image22.wmf"/><Relationship Id="rId10" Type="http://schemas.openxmlformats.org/officeDocument/2006/relationships/image" Target="../media/image25.e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4.e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7.e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39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40.e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42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43.e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4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46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50.wmf"/><Relationship Id="rId5" Type="http://schemas.openxmlformats.org/officeDocument/2006/relationships/image" Target="../media/image47.wmf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52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4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4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55.wmf"/><Relationship Id="rId4" Type="http://schemas.openxmlformats.org/officeDocument/2006/relationships/oleObject" Target="../embeddings/oleObject4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5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59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58.wmf"/><Relationship Id="rId4" Type="http://schemas.openxmlformats.org/officeDocument/2006/relationships/oleObject" Target="../embeddings/oleObject51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60.wmf"/><Relationship Id="rId4" Type="http://schemas.openxmlformats.org/officeDocument/2006/relationships/oleObject" Target="../embeddings/oleObject53.bin"/><Relationship Id="rId9" Type="http://schemas.openxmlformats.org/officeDocument/2006/relationships/image" Target="../media/image62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56.bin"/><Relationship Id="rId9" Type="http://schemas.openxmlformats.org/officeDocument/2006/relationships/image" Target="../media/image65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5" Type="http://schemas.openxmlformats.org/officeDocument/2006/relationships/image" Target="../media/image66.wmf"/><Relationship Id="rId4" Type="http://schemas.openxmlformats.org/officeDocument/2006/relationships/oleObject" Target="../embeddings/oleObject5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5" Type="http://schemas.openxmlformats.org/officeDocument/2006/relationships/image" Target="../media/image67.emf"/><Relationship Id="rId4" Type="http://schemas.openxmlformats.org/officeDocument/2006/relationships/oleObject" Target="../embeddings/oleObject6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5" Type="http://schemas.openxmlformats.org/officeDocument/2006/relationships/image" Target="../media/image68.emf"/><Relationship Id="rId4" Type="http://schemas.openxmlformats.org/officeDocument/2006/relationships/oleObject" Target="../embeddings/oleObject6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/>
              <a:t>Chapter 3 Micromechanical Analysis of a Lamina</a:t>
            </a:r>
          </a:p>
          <a:p>
            <a:pPr marL="118872" indent="0" algn="ctr">
              <a:buNone/>
            </a:pPr>
            <a:r>
              <a:rPr lang="en-US" b="1"/>
              <a:t>Volume </a:t>
            </a:r>
            <a:r>
              <a:rPr lang="en-US" b="1" dirty="0"/>
              <a:t>Fractions, Weight Fractions,</a:t>
            </a:r>
          </a:p>
          <a:p>
            <a:pPr marL="118872" indent="0" algn="ctr">
              <a:buNone/>
            </a:pPr>
            <a:r>
              <a:rPr lang="en-US" b="1" dirty="0"/>
              <a:t>Density, and Void Content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Volume Fractions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2095771"/>
              </p:ext>
            </p:extLst>
          </p:nvPr>
        </p:nvGraphicFramePr>
        <p:xfrm>
          <a:off x="2271713" y="1981200"/>
          <a:ext cx="2071687" cy="120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520" imgH="431640" progId="Equation.3">
                  <p:embed/>
                </p:oleObj>
              </mc:Choice>
              <mc:Fallback>
                <p:oleObj name="Equation" r:id="rId4" imgW="812520" imgH="431640" progId="Equation.3">
                  <p:embed/>
                  <p:pic>
                    <p:nvPicPr>
                      <p:cNvPr id="0" name="Picture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1713" y="1981200"/>
                        <a:ext cx="2071687" cy="1204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9491"/>
              </p:ext>
            </p:extLst>
          </p:nvPr>
        </p:nvGraphicFramePr>
        <p:xfrm>
          <a:off x="4679950" y="1981200"/>
          <a:ext cx="1492250" cy="114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45760" imgH="419040" progId="Equation.3">
                  <p:embed/>
                </p:oleObj>
              </mc:Choice>
              <mc:Fallback>
                <p:oleObj name="Equation" r:id="rId6" imgW="545760" imgH="419040" progId="Equation.3">
                  <p:embed/>
                  <p:pic>
                    <p:nvPicPr>
                      <p:cNvPr id="0" name="Picture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950" y="1981200"/>
                        <a:ext cx="1492250" cy="1144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519841"/>
              </p:ext>
            </p:extLst>
          </p:nvPr>
        </p:nvGraphicFramePr>
        <p:xfrm>
          <a:off x="2209800" y="3810000"/>
          <a:ext cx="1738311" cy="519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33408" imgH="219118" progId="Equation.3">
                  <p:embed/>
                </p:oleObj>
              </mc:Choice>
              <mc:Fallback>
                <p:oleObj name="Equation" r:id="rId8" imgW="733408" imgH="219118" progId="Equation.3">
                  <p:embed/>
                  <p:pic>
                    <p:nvPicPr>
                      <p:cNvPr id="0" name="Picture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810000"/>
                        <a:ext cx="1738311" cy="5192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078879"/>
              </p:ext>
            </p:extLst>
          </p:nvPr>
        </p:nvGraphicFramePr>
        <p:xfrm>
          <a:off x="2214563" y="4862513"/>
          <a:ext cx="2274887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49160" imgH="190440" progId="Equation.3">
                  <p:embed/>
                </p:oleObj>
              </mc:Choice>
              <mc:Fallback>
                <p:oleObj name="Equation" r:id="rId10" imgW="749160" imgH="190440" progId="Equation.3">
                  <p:embed/>
                  <p:pic>
                    <p:nvPicPr>
                      <p:cNvPr id="0" name="Picture 1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4862513"/>
                        <a:ext cx="2274887" cy="577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36122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Fiber Packing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766549" y="1219200"/>
          <a:ext cx="6091452" cy="532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3600" imgH="5191963" progId="Word.Document.12">
                  <p:embed/>
                </p:oleObj>
              </mc:Choice>
              <mc:Fallback>
                <p:oleObj name="Document" r:id="rId4" imgW="5943600" imgH="5191963" progId="Word.Document.12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549" y="1219200"/>
                        <a:ext cx="6091452" cy="532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962400" y="5638800"/>
            <a:ext cx="502920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3.9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Fiber to fiber spacing in (a) square packing geometry and (b) hexagonal packing geometry.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A3E5B0-F1C6-3D27-0D11-991C2C5569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9451" y="2063378"/>
            <a:ext cx="1639966" cy="27312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4326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Weight Fractions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9366484"/>
              </p:ext>
            </p:extLst>
          </p:nvPr>
        </p:nvGraphicFramePr>
        <p:xfrm>
          <a:off x="2130425" y="1749425"/>
          <a:ext cx="2054225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8840" imgH="431640" progId="Equation.3">
                  <p:embed/>
                </p:oleObj>
              </mc:Choice>
              <mc:Fallback>
                <p:oleObj name="Equation" r:id="rId4" imgW="888840" imgH="431640" progId="Equation.3">
                  <p:embed/>
                  <p:pic>
                    <p:nvPicPr>
                      <p:cNvPr id="0" name="Picture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0425" y="1749425"/>
                        <a:ext cx="2054225" cy="998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523740"/>
              </p:ext>
            </p:extLst>
          </p:nvPr>
        </p:nvGraphicFramePr>
        <p:xfrm>
          <a:off x="4775200" y="1752600"/>
          <a:ext cx="151923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96880" imgH="419040" progId="Equation.3">
                  <p:embed/>
                </p:oleObj>
              </mc:Choice>
              <mc:Fallback>
                <p:oleObj name="Equation" r:id="rId6" imgW="596880" imgH="419040" progId="Equation.3">
                  <p:embed/>
                  <p:pic>
                    <p:nvPicPr>
                      <p:cNvPr id="0" name="Picture 1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5200" y="1752600"/>
                        <a:ext cx="151923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169677"/>
              </p:ext>
            </p:extLst>
          </p:nvPr>
        </p:nvGraphicFramePr>
        <p:xfrm>
          <a:off x="2209800" y="3352800"/>
          <a:ext cx="2069822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00302" imgH="219118" progId="Equation.3">
                  <p:embed/>
                </p:oleObj>
              </mc:Choice>
              <mc:Fallback>
                <p:oleObj name="Equation" r:id="rId8" imgW="800302" imgH="219118" progId="Equation.3">
                  <p:embed/>
                  <p:pic>
                    <p:nvPicPr>
                      <p:cNvPr id="0" name="Picture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352800"/>
                        <a:ext cx="2069822" cy="56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211703"/>
              </p:ext>
            </p:extLst>
          </p:nvPr>
        </p:nvGraphicFramePr>
        <p:xfrm>
          <a:off x="2271713" y="4491038"/>
          <a:ext cx="2516187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25480" imgH="203040" progId="Equation.3">
                  <p:embed/>
                </p:oleObj>
              </mc:Choice>
              <mc:Fallback>
                <p:oleObj name="Equation" r:id="rId10" imgW="825480" imgH="203040" progId="Equation.3">
                  <p:embed/>
                  <p:pic>
                    <p:nvPicPr>
                      <p:cNvPr id="0" name="Picture 1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1713" y="4491038"/>
                        <a:ext cx="2516187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77076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Volume and Weight Fractions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9954618"/>
              </p:ext>
            </p:extLst>
          </p:nvPr>
        </p:nvGraphicFramePr>
        <p:xfrm>
          <a:off x="2992438" y="2263775"/>
          <a:ext cx="3160712" cy="268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30040" imgH="965160" progId="Equation.3">
                  <p:embed/>
                </p:oleObj>
              </mc:Choice>
              <mc:Fallback>
                <p:oleObj name="Equation" r:id="rId4" imgW="1130040" imgH="965160" progId="Equation.3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2438" y="2263775"/>
                        <a:ext cx="3160712" cy="2689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3306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/>
            <a:r>
              <a:rPr lang="en-US" dirty="0"/>
              <a:t>Volume and Weight Fractions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830724"/>
              </p:ext>
            </p:extLst>
          </p:nvPr>
        </p:nvGraphicFramePr>
        <p:xfrm>
          <a:off x="2209800" y="1981200"/>
          <a:ext cx="25558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95392" imgH="457149" progId="Equation.3">
                  <p:embed/>
                </p:oleObj>
              </mc:Choice>
              <mc:Fallback>
                <p:oleObj name="Equation" r:id="rId4" imgW="1095392" imgH="457149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981200"/>
                        <a:ext cx="255587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173064"/>
              </p:ext>
            </p:extLst>
          </p:nvPr>
        </p:nvGraphicFramePr>
        <p:xfrm>
          <a:off x="2266950" y="3355975"/>
          <a:ext cx="1906588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99920" imgH="444240" progId="Equation.3">
                  <p:embed/>
                </p:oleObj>
              </mc:Choice>
              <mc:Fallback>
                <p:oleObj name="Equation" r:id="rId6" imgW="799920" imgH="444240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3355975"/>
                        <a:ext cx="1906588" cy="1058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23568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/>
            <a:r>
              <a:rPr lang="en-US" dirty="0"/>
              <a:t>Volume and Weight Fractions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559502"/>
              </p:ext>
            </p:extLst>
          </p:nvPr>
        </p:nvGraphicFramePr>
        <p:xfrm>
          <a:off x="2386013" y="1673225"/>
          <a:ext cx="2859087" cy="187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0" imgH="888840" progId="Equation.3">
                  <p:embed/>
                </p:oleObj>
              </mc:Choice>
              <mc:Fallback>
                <p:oleObj name="Equation" r:id="rId4" imgW="1358640" imgH="888840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3" y="1673225"/>
                        <a:ext cx="2859087" cy="187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012079"/>
              </p:ext>
            </p:extLst>
          </p:nvPr>
        </p:nvGraphicFramePr>
        <p:xfrm>
          <a:off x="2324100" y="3962400"/>
          <a:ext cx="3465513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38000" imgH="647640" progId="Equation.3">
                  <p:embed/>
                </p:oleObj>
              </mc:Choice>
              <mc:Fallback>
                <p:oleObj name="Equation" r:id="rId6" imgW="1638000" imgH="647640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4100" y="3962400"/>
                        <a:ext cx="3465513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0676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/>
            <a:r>
              <a:rPr lang="en-US" dirty="0"/>
              <a:t>Density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051216"/>
              </p:ext>
            </p:extLst>
          </p:nvPr>
        </p:nvGraphicFramePr>
        <p:xfrm>
          <a:off x="2776538" y="1966913"/>
          <a:ext cx="28289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120" imgH="241200" progId="Equation.3">
                  <p:embed/>
                </p:oleObj>
              </mc:Choice>
              <mc:Fallback>
                <p:oleObj name="Equation" r:id="rId4" imgW="1257120" imgH="241200" progId="Equation.3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6538" y="1966913"/>
                        <a:ext cx="2828925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47721"/>
              </p:ext>
            </p:extLst>
          </p:nvPr>
        </p:nvGraphicFramePr>
        <p:xfrm>
          <a:off x="2743200" y="2743200"/>
          <a:ext cx="24606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93760" imgH="419040" progId="Equation.3">
                  <p:embed/>
                </p:oleObj>
              </mc:Choice>
              <mc:Fallback>
                <p:oleObj name="Equation" r:id="rId6" imgW="1193760" imgH="419040" progId="Equation.3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743200"/>
                        <a:ext cx="2460625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84" name="Object 64"/>
          <p:cNvGraphicFramePr>
            <a:graphicFrameLocks noChangeAspect="1"/>
          </p:cNvGraphicFramePr>
          <p:nvPr/>
        </p:nvGraphicFramePr>
        <p:xfrm>
          <a:off x="2743200" y="3962400"/>
          <a:ext cx="260508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06360" imgH="228600" progId="Equation.3">
                  <p:embed/>
                </p:oleObj>
              </mc:Choice>
              <mc:Fallback>
                <p:oleObj name="Equation" r:id="rId8" imgW="1206360" imgH="228600" progId="Equation.3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962400"/>
                        <a:ext cx="2605088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85" name="Object 65"/>
          <p:cNvGraphicFramePr>
            <a:graphicFrameLocks noChangeAspect="1"/>
          </p:cNvGraphicFramePr>
          <p:nvPr/>
        </p:nvGraphicFramePr>
        <p:xfrm>
          <a:off x="2743200" y="4724400"/>
          <a:ext cx="2032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65160" imgH="469800" progId="Equation.3">
                  <p:embed/>
                </p:oleObj>
              </mc:Choice>
              <mc:Fallback>
                <p:oleObj name="Equation" r:id="rId10" imgW="965160" imgH="469800" progId="Equation.3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724400"/>
                        <a:ext cx="20320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3381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898634" y="1676400"/>
            <a:ext cx="76962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Example 3.1</a:t>
            </a:r>
          </a:p>
          <a:p>
            <a:endParaRPr lang="en-US" sz="2000" b="1" i="1" dirty="0"/>
          </a:p>
          <a:p>
            <a:pPr algn="just"/>
            <a:r>
              <a:rPr lang="en-US" sz="2000" dirty="0"/>
              <a:t>A Glass/Epoxy lamina consists of a 70% fiber volume fraction.  Use properties of glass and epoxy from Tables 3.1 and 3.2, respectively to determine the </a:t>
            </a:r>
          </a:p>
          <a:p>
            <a:endParaRPr lang="en-US" sz="2000" dirty="0"/>
          </a:p>
          <a:p>
            <a:pPr marL="342900" indent="-342900">
              <a:buAutoNum type="alphaLcParenR"/>
            </a:pPr>
            <a:r>
              <a:rPr lang="en-US" sz="2000" dirty="0"/>
              <a:t>density of lamina</a:t>
            </a:r>
          </a:p>
          <a:p>
            <a:endParaRPr lang="en-US" sz="2000" dirty="0"/>
          </a:p>
          <a:p>
            <a:r>
              <a:rPr lang="en-US" sz="2000" dirty="0"/>
              <a:t>b) mass fractions of the glass and epoxy</a:t>
            </a:r>
          </a:p>
          <a:p>
            <a:endParaRPr lang="en-US" sz="2000" dirty="0"/>
          </a:p>
          <a:p>
            <a:r>
              <a:rPr lang="en-US" sz="2000" dirty="0"/>
              <a:t>c) volume of composite lamina if the mass of the lamina is 4 kg.</a:t>
            </a:r>
          </a:p>
          <a:p>
            <a:endParaRPr lang="en-US" sz="2000" dirty="0"/>
          </a:p>
          <a:p>
            <a:r>
              <a:rPr lang="en-US" sz="2000" dirty="0"/>
              <a:t>d) volume and mass of glass and epoxy in part (c).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8678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590724"/>
              </p:ext>
            </p:extLst>
          </p:nvPr>
        </p:nvGraphicFramePr>
        <p:xfrm>
          <a:off x="1331639" y="1828800"/>
          <a:ext cx="6593160" cy="4834587"/>
        </p:xfrm>
        <a:graphic>
          <a:graphicData uri="http://schemas.openxmlformats.org/drawingml/2006/table">
            <a:tbl>
              <a:tblPr/>
              <a:tblGrid>
                <a:gridCol w="2786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1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0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0383"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Property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Units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Graphite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Glass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Aramid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4204"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Poisson's ratio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Poisson's ratio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shear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coefficient of thermal expansion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coefficient of thermal expansion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tensile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compressive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tensile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compressive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Shear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Specific gravity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</a:rPr>
                        <a:t>GPa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</a:rPr>
                        <a:t>GPa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- - -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 - - - 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</a:rPr>
                        <a:t>GPa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</a:rPr>
                        <a:t>μm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/m/</a:t>
                      </a:r>
                      <a:r>
                        <a:rPr lang="en-US" sz="1100" baseline="300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</a:rPr>
                        <a:t>μm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/m/</a:t>
                      </a:r>
                      <a:r>
                        <a:rPr lang="en-US" sz="1100" baseline="300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</a:rPr>
                        <a:t>MPa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</a:rPr>
                        <a:t>MPa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</a:rPr>
                        <a:t>MPa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</a:rPr>
                        <a:t>MPa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</a:rPr>
                        <a:t>MPa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- - -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230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-1.3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7.0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2067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1999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77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42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36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0.20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0.20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35.42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1550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1550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1550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1550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2.5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124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0.37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-5.0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4.1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1379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276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600" y="685800"/>
            <a:ext cx="6248400" cy="2477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14400" algn="l"/>
                <a:tab pos="-457200" algn="l"/>
                <a:tab pos="0" algn="l"/>
                <a:tab pos="457200" algn="l"/>
                <a:tab pos="914400" algn="l"/>
                <a:tab pos="1050925" algn="l"/>
                <a:tab pos="119062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Table 3.1  Typical Properties of Fibers (SI system of units)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14400" algn="l"/>
                <a:tab pos="-457200" algn="l"/>
                <a:tab pos="0" algn="l"/>
                <a:tab pos="457200" algn="l"/>
                <a:tab pos="914400" algn="l"/>
                <a:tab pos="1050925" algn="l"/>
                <a:tab pos="119062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</a:pPr>
            <a:b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1408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951902"/>
              </p:ext>
            </p:extLst>
          </p:nvPr>
        </p:nvGraphicFramePr>
        <p:xfrm>
          <a:off x="1295401" y="1828801"/>
          <a:ext cx="6629506" cy="4944016"/>
        </p:xfrm>
        <a:graphic>
          <a:graphicData uri="http://schemas.openxmlformats.org/drawingml/2006/table">
            <a:tbl>
              <a:tblPr/>
              <a:tblGrid>
                <a:gridCol w="2898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0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05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6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4548"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Property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Units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Epoxy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Aluminum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Polyamide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9468"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Poisson's ratio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Poisson's ratio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shear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Coefficient of thermal expansion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Coefficient of moisture expansion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tensile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compressive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tensile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compressive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Shear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Specific gravity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GPa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GPa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- - -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- - -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GPa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μm/m/</a:t>
                      </a:r>
                      <a:r>
                        <a:rPr lang="en-US" sz="1100" baseline="30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m/m/kg/kg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MPa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MPa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MPa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MPa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MPa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- - -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3.4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3.4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1.308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63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72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102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72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102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34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71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71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27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0.00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276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276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276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276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138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2.7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3.5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3.5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90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54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108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54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108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54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36813" y="1579602"/>
            <a:ext cx="556418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14400" algn="l"/>
                <a:tab pos="-457200" algn="l"/>
                <a:tab pos="0" algn="l"/>
                <a:tab pos="457200" algn="l"/>
                <a:tab pos="914400" algn="l"/>
                <a:tab pos="1050925" algn="l"/>
                <a:tab pos="119062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3.2  Typical Properties of Matrices (SI system of units)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14400" algn="l"/>
                <a:tab pos="-457200" algn="l"/>
                <a:tab pos="0" algn="l"/>
                <a:tab pos="457200" algn="l"/>
                <a:tab pos="914400" algn="l"/>
                <a:tab pos="1050925" algn="l"/>
                <a:tab pos="119062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123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693153"/>
              </p:ext>
            </p:extLst>
          </p:nvPr>
        </p:nvGraphicFramePr>
        <p:xfrm>
          <a:off x="1371600" y="1841985"/>
          <a:ext cx="6789243" cy="4847273"/>
        </p:xfrm>
        <a:graphic>
          <a:graphicData uri="http://schemas.openxmlformats.org/drawingml/2006/table">
            <a:tbl>
              <a:tblPr/>
              <a:tblGrid>
                <a:gridCol w="2869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1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6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7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7415"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Property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Units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Graphite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Glass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Aramid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9858"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Poisson's ratio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Poisson's ratio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shear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coefficient of thermal expansion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coefficient of thermal expansion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tensile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compressive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tensile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compressive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Shear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Specific gravity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- - -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- - -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μin/in/</a:t>
                      </a:r>
                      <a:r>
                        <a:rPr lang="en-US" sz="1100" baseline="30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F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μin/in/</a:t>
                      </a:r>
                      <a:r>
                        <a:rPr lang="en-US" sz="1100" baseline="30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F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ksi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ksi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ksi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ksi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ksi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- - -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33.35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3.19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0.30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0.35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3.19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-0.7222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3.889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299.7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289.8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11.16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6.09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5.22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1.8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12.33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12.33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0.20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0.20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5.136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2.778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2.778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224.8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224.8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224.8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224.8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5.08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2.5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17.98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1.16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0.37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0.435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-2.778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2.278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200.0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40.02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1.015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1.015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3.045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06663" y="1579602"/>
            <a:ext cx="640873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14400" algn="l"/>
                <a:tab pos="-457200" algn="l"/>
                <a:tab pos="0" algn="l"/>
                <a:tab pos="457200" algn="l"/>
                <a:tab pos="914400" algn="l"/>
                <a:tab pos="1050925" algn="l"/>
                <a:tab pos="119062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3.3  Typical Properties of Fibers (USCS system of units)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14400" algn="l"/>
                <a:tab pos="-457200" algn="l"/>
                <a:tab pos="0" algn="l"/>
                <a:tab pos="457200" algn="l"/>
                <a:tab pos="914400" algn="l"/>
                <a:tab pos="1050925" algn="l"/>
                <a:tab pos="119062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5032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355040"/>
              </p:ext>
            </p:extLst>
          </p:nvPr>
        </p:nvGraphicFramePr>
        <p:xfrm>
          <a:off x="1446212" y="1877200"/>
          <a:ext cx="6402388" cy="4809856"/>
        </p:xfrm>
        <a:graphic>
          <a:graphicData uri="http://schemas.openxmlformats.org/drawingml/2006/table">
            <a:tbl>
              <a:tblPr/>
              <a:tblGrid>
                <a:gridCol w="2799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4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5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4656"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Property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Units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Epoxy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Aluminum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Polyamide</a:t>
                      </a: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5200"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Poisson's ratio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Poisson's ratio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shear modulus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Coefficient of thermal expansion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Coefficient of moisture expansion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tensile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Axial compressive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tensile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Transverse compressive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Shear strength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Specific gravity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- - -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- - -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Msi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μin/in/</a:t>
                      </a:r>
                      <a:r>
                        <a:rPr lang="en-US" sz="1100" baseline="30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F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in/in/lb/lb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ksi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ksi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ksi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ksi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ksi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- - -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0.493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0.493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0.1897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10.44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14.79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10.44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14.79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4.93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10.30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10.30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0.30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0.30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3.915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12.78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0.00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40.02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40.02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40.02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40.02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20.01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</a:rPr>
                        <a:t>2.7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0.5075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0.5075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0.1885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0.33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7.83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15.66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7.83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15.66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7.83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051560" algn="l"/>
                          <a:tab pos="119126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</a:tabLs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1.2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57" marR="435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4413" y="1600200"/>
            <a:ext cx="602138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14400" algn="l"/>
                <a:tab pos="-457200" algn="l"/>
                <a:tab pos="0" algn="l"/>
                <a:tab pos="457200" algn="l"/>
                <a:tab pos="914400" algn="l"/>
                <a:tab pos="1050925" algn="l"/>
                <a:tab pos="119062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3.4  Typical Properties of Matrices (USCS system of units)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14400" algn="l"/>
                <a:tab pos="-457200" algn="l"/>
                <a:tab pos="0" algn="l"/>
                <a:tab pos="457200" algn="l"/>
                <a:tab pos="914400" algn="l"/>
                <a:tab pos="1050925" algn="l"/>
                <a:tab pos="119062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050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1507177" y="2514600"/>
            <a:ext cx="413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a)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62681"/>
              </p:ext>
            </p:extLst>
          </p:nvPr>
        </p:nvGraphicFramePr>
        <p:xfrm>
          <a:off x="2538731" y="5257800"/>
          <a:ext cx="371951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92160" imgH="457200" progId="Equation.3">
                  <p:embed/>
                </p:oleObj>
              </mc:Choice>
              <mc:Fallback>
                <p:oleObj name="Equation" r:id="rId4" imgW="1892160" imgH="457200" progId="Equation.3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731" y="5257800"/>
                        <a:ext cx="3719512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6204561"/>
              </p:ext>
            </p:extLst>
          </p:nvPr>
        </p:nvGraphicFramePr>
        <p:xfrm>
          <a:off x="1954213" y="2449513"/>
          <a:ext cx="2722562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84200" imgH="253800" progId="Equation.3">
                  <p:embed/>
                </p:oleObj>
              </mc:Choice>
              <mc:Fallback>
                <p:oleObj name="Equation" r:id="rId6" imgW="1384200" imgH="253800" progId="Equation.3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213" y="2449513"/>
                        <a:ext cx="2722562" cy="500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335981"/>
              </p:ext>
            </p:extLst>
          </p:nvPr>
        </p:nvGraphicFramePr>
        <p:xfrm>
          <a:off x="5075238" y="2435225"/>
          <a:ext cx="230505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79280" imgH="241200" progId="Equation.3">
                  <p:embed/>
                </p:oleObj>
              </mc:Choice>
              <mc:Fallback>
                <p:oleObj name="Equation" r:id="rId8" imgW="1079280" imgH="241200" progId="Equation.3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5238" y="2435225"/>
                        <a:ext cx="2305050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A931250A-B495-5E4C-36C2-AD4CC48456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344" y="1417899"/>
            <a:ext cx="9144000" cy="14866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17F726-BBA4-0E1F-3C07-F72B7451F8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2850805"/>
            <a:ext cx="9144000" cy="21120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2232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0" y="0"/>
          <a:ext cx="1133475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29810" imgH="253890" progId="Equation.3">
                  <p:embed/>
                </p:oleObj>
              </mc:Choice>
              <mc:Fallback>
                <p:oleObj name="Equation" r:id="rId4" imgW="1129810" imgH="253890" progId="Equation.3">
                  <p:embed/>
                  <p:pic>
                    <p:nvPicPr>
                      <p:cNvPr id="0" name="Picture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133475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143000" y="1828800"/>
            <a:ext cx="137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Example 3.1</a:t>
            </a:r>
          </a:p>
        </p:txBody>
      </p:sp>
      <p:sp>
        <p:nvSpPr>
          <p:cNvPr id="5" name="Rectangle 4"/>
          <p:cNvSpPr/>
          <p:nvPr/>
        </p:nvSpPr>
        <p:spPr>
          <a:xfrm>
            <a:off x="1226126" y="2590800"/>
            <a:ext cx="419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b)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9456492"/>
              </p:ext>
            </p:extLst>
          </p:nvPr>
        </p:nvGraphicFramePr>
        <p:xfrm>
          <a:off x="1924050" y="2708275"/>
          <a:ext cx="274796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07880" imgH="634680" progId="Equation.3">
                  <p:embed/>
                </p:oleObj>
              </mc:Choice>
              <mc:Fallback>
                <p:oleObj name="Equation" r:id="rId6" imgW="1307880" imgH="634680" progId="Equation.3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2708275"/>
                        <a:ext cx="2747963" cy="133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304063"/>
              </p:ext>
            </p:extLst>
          </p:nvPr>
        </p:nvGraphicFramePr>
        <p:xfrm>
          <a:off x="5105400" y="2775465"/>
          <a:ext cx="2007144" cy="119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61873" imgH="571707" progId="Equation.3">
                  <p:embed/>
                </p:oleObj>
              </mc:Choice>
              <mc:Fallback>
                <p:oleObj name="Equation" r:id="rId8" imgW="961873" imgH="571707" progId="Equation.3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775465"/>
                        <a:ext cx="2007144" cy="1192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6945566"/>
              </p:ext>
            </p:extLst>
          </p:nvPr>
        </p:nvGraphicFramePr>
        <p:xfrm>
          <a:off x="2940050" y="4656138"/>
          <a:ext cx="3263900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65080" imgH="457200" progId="Equation.3">
                  <p:embed/>
                </p:oleObj>
              </mc:Choice>
              <mc:Fallback>
                <p:oleObj name="Equation" r:id="rId10" imgW="1765080" imgH="457200" progId="Equation.3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0050" y="4656138"/>
                        <a:ext cx="3263900" cy="846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16829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559" y="1752600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990600" y="2484290"/>
            <a:ext cx="401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c) 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1905000"/>
            <a:ext cx="1327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Example 3.1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592496"/>
              </p:ext>
            </p:extLst>
          </p:nvPr>
        </p:nvGraphicFramePr>
        <p:xfrm>
          <a:off x="2057400" y="2484290"/>
          <a:ext cx="1312599" cy="1020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14384" imgH="399871" progId="Equation.3">
                  <p:embed/>
                </p:oleObj>
              </mc:Choice>
              <mc:Fallback>
                <p:oleObj name="Equation" r:id="rId4" imgW="514384" imgH="399871" progId="Equation.3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484290"/>
                        <a:ext cx="1312599" cy="10209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386044"/>
              </p:ext>
            </p:extLst>
          </p:nvPr>
        </p:nvGraphicFramePr>
        <p:xfrm>
          <a:off x="2438400" y="3581400"/>
          <a:ext cx="9906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95233" imgH="390684" progId="Equation.3">
                  <p:embed/>
                </p:oleObj>
              </mc:Choice>
              <mc:Fallback>
                <p:oleObj name="Equation" r:id="rId6" imgW="495233" imgH="390684" progId="Equation.3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581400"/>
                        <a:ext cx="990600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799311"/>
              </p:ext>
            </p:extLst>
          </p:nvPr>
        </p:nvGraphicFramePr>
        <p:xfrm>
          <a:off x="2438400" y="4724400"/>
          <a:ext cx="224245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81024" imgH="200205" progId="Equation.3">
                  <p:embed/>
                </p:oleObj>
              </mc:Choice>
              <mc:Fallback>
                <p:oleObj name="Equation" r:id="rId8" imgW="981024" imgH="200205" progId="Equation.3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724400"/>
                        <a:ext cx="224245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648197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3000" y="1828800"/>
            <a:ext cx="1327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Example 3.1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2514600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556847"/>
              </p:ext>
            </p:extLst>
          </p:nvPr>
        </p:nvGraphicFramePr>
        <p:xfrm>
          <a:off x="2057400" y="2696297"/>
          <a:ext cx="1590483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57343" imgH="238031" progId="Equation.3">
                  <p:embed/>
                </p:oleObj>
              </mc:Choice>
              <mc:Fallback>
                <p:oleObj name="Equation" r:id="rId4" imgW="657343" imgH="238031" progId="Equation.3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696297"/>
                        <a:ext cx="1590483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48925"/>
              </p:ext>
            </p:extLst>
          </p:nvPr>
        </p:nvGraphicFramePr>
        <p:xfrm>
          <a:off x="2590801" y="3429000"/>
          <a:ext cx="2895600" cy="564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71457" imgH="228575" progId="Equation.3">
                  <p:embed/>
                </p:oleObj>
              </mc:Choice>
              <mc:Fallback>
                <p:oleObj name="Equation" r:id="rId6" imgW="1171457" imgH="228575" progId="Equation.3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1" y="3429000"/>
                        <a:ext cx="2895600" cy="5649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712847"/>
              </p:ext>
            </p:extLst>
          </p:nvPr>
        </p:nvGraphicFramePr>
        <p:xfrm>
          <a:off x="2590800" y="4114800"/>
          <a:ext cx="2438400" cy="49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81024" imgH="200205" progId="Equation.3">
                  <p:embed/>
                </p:oleObj>
              </mc:Choice>
              <mc:Fallback>
                <p:oleObj name="Equation" r:id="rId8" imgW="981024" imgH="200205" progId="Equation.3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114800"/>
                        <a:ext cx="2438400" cy="497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25462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3000" y="1828800"/>
            <a:ext cx="1327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Example 3.1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2514600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d)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889519"/>
              </p:ext>
            </p:extLst>
          </p:nvPr>
        </p:nvGraphicFramePr>
        <p:xfrm>
          <a:off x="2209800" y="2598182"/>
          <a:ext cx="16430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57343" imgH="228575" progId="Equation.3">
                  <p:embed/>
                </p:oleObj>
              </mc:Choice>
              <mc:Fallback>
                <p:oleObj name="Equation" r:id="rId4" imgW="657343" imgH="228575" progId="Equation.3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598182"/>
                        <a:ext cx="1643063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701841"/>
              </p:ext>
            </p:extLst>
          </p:nvPr>
        </p:nvGraphicFramePr>
        <p:xfrm>
          <a:off x="2667000" y="3276600"/>
          <a:ext cx="2844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19200" imgH="228575" progId="Equation.3">
                  <p:embed/>
                </p:oleObj>
              </mc:Choice>
              <mc:Fallback>
                <p:oleObj name="Equation" r:id="rId6" imgW="1219200" imgH="228575" progId="Equation.3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276600"/>
                        <a:ext cx="28448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145011"/>
              </p:ext>
            </p:extLst>
          </p:nvPr>
        </p:nvGraphicFramePr>
        <p:xfrm>
          <a:off x="2667000" y="3962400"/>
          <a:ext cx="2438400" cy="461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57359" imgH="200205" progId="Equation.3">
                  <p:embed/>
                </p:oleObj>
              </mc:Choice>
              <mc:Fallback>
                <p:oleObj name="Equation" r:id="rId8" imgW="1057359" imgH="200205" progId="Equation.3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962400"/>
                        <a:ext cx="2438400" cy="4613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19868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3000" y="1828800"/>
            <a:ext cx="1327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Example 3.1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2514600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4767409"/>
              </p:ext>
            </p:extLst>
          </p:nvPr>
        </p:nvGraphicFramePr>
        <p:xfrm>
          <a:off x="2057400" y="2584379"/>
          <a:ext cx="1772353" cy="599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6494" imgH="228575" progId="Equation.3">
                  <p:embed/>
                </p:oleObj>
              </mc:Choice>
              <mc:Fallback>
                <p:oleObj name="Equation" r:id="rId4" imgW="676494" imgH="228575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584379"/>
                        <a:ext cx="1772353" cy="5991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3167670"/>
              </p:ext>
            </p:extLst>
          </p:nvPr>
        </p:nvGraphicFramePr>
        <p:xfrm>
          <a:off x="2495550" y="3276600"/>
          <a:ext cx="308768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228600" progId="Equation.3">
                  <p:embed/>
                </p:oleObj>
              </mc:Choice>
              <mc:Fallback>
                <p:oleObj name="Equation" r:id="rId6" imgW="1371600" imgH="22860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0" y="3276600"/>
                        <a:ext cx="3087688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2143886"/>
              </p:ext>
            </p:extLst>
          </p:nvPr>
        </p:nvGraphicFramePr>
        <p:xfrm>
          <a:off x="2667000" y="4038600"/>
          <a:ext cx="1447800" cy="41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04816" imgH="200205" progId="Equation.3">
                  <p:embed/>
                </p:oleObj>
              </mc:Choice>
              <mc:Fallback>
                <p:oleObj name="Equation" r:id="rId8" imgW="704816" imgH="200205" progId="Equation.3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038600"/>
                        <a:ext cx="1447800" cy="410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1689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3000" y="1828800"/>
            <a:ext cx="1327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Example 3.1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2514600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d)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828782"/>
              </p:ext>
            </p:extLst>
          </p:nvPr>
        </p:nvGraphicFramePr>
        <p:xfrm>
          <a:off x="2101758" y="2643427"/>
          <a:ext cx="1909625" cy="556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935" imgH="200205" progId="Equation.3">
                  <p:embed/>
                </p:oleObj>
              </mc:Choice>
              <mc:Fallback>
                <p:oleObj name="Equation" r:id="rId4" imgW="685935" imgH="200205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758" y="2643427"/>
                        <a:ext cx="1909625" cy="5569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209306"/>
              </p:ext>
            </p:extLst>
          </p:nvPr>
        </p:nvGraphicFramePr>
        <p:xfrm>
          <a:off x="2628900" y="3429000"/>
          <a:ext cx="340836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60160" imgH="228600" progId="Equation.3">
                  <p:embed/>
                </p:oleObj>
              </mc:Choice>
              <mc:Fallback>
                <p:oleObj name="Equation" r:id="rId6" imgW="1460160" imgH="228600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3429000"/>
                        <a:ext cx="340836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136979"/>
              </p:ext>
            </p:extLst>
          </p:nvPr>
        </p:nvGraphicFramePr>
        <p:xfrm>
          <a:off x="2668588" y="4038600"/>
          <a:ext cx="15970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12520" imgH="203040" progId="Equation.3">
                  <p:embed/>
                </p:oleObj>
              </mc:Choice>
              <mc:Fallback>
                <p:oleObj name="Equation" r:id="rId8" imgW="812520" imgH="203040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8588" y="4038600"/>
                        <a:ext cx="15970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86776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Void Content</a:t>
            </a:r>
          </a:p>
        </p:txBody>
      </p:sp>
      <p:pic>
        <p:nvPicPr>
          <p:cNvPr id="22835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199"/>
            <a:ext cx="5916417" cy="465284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76301" y="6412468"/>
            <a:ext cx="739139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3.2  Photomicrographs of cross-section of a lamina with voids.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4961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Void Content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555631"/>
              </p:ext>
            </p:extLst>
          </p:nvPr>
        </p:nvGraphicFramePr>
        <p:xfrm>
          <a:off x="3826669" y="2017713"/>
          <a:ext cx="1490662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95000" imgH="419040" progId="Equation.3">
                  <p:embed/>
                </p:oleObj>
              </mc:Choice>
              <mc:Fallback>
                <p:oleObj name="Equation" r:id="rId4" imgW="495000" imgH="419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6669" y="2017713"/>
                        <a:ext cx="1490662" cy="119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92" name="Object 16"/>
          <p:cNvGraphicFramePr>
            <a:graphicFrameLocks noChangeAspect="1"/>
          </p:cNvGraphicFramePr>
          <p:nvPr/>
        </p:nvGraphicFramePr>
        <p:xfrm>
          <a:off x="3009900" y="3403600"/>
          <a:ext cx="3124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5920" imgH="190440" progId="Equation.3">
                  <p:embed/>
                </p:oleObj>
              </mc:Choice>
              <mc:Fallback>
                <p:oleObj name="Equation" r:id="rId6" imgW="1015920" imgH="19044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3403600"/>
                        <a:ext cx="312420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93" name="Object 17"/>
          <p:cNvGraphicFramePr>
            <a:graphicFrameLocks noChangeAspect="1"/>
          </p:cNvGraphicFramePr>
          <p:nvPr/>
        </p:nvGraphicFramePr>
        <p:xfrm>
          <a:off x="1917700" y="4368800"/>
          <a:ext cx="23622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25480" imgH="431640" progId="Equation.3">
                  <p:embed/>
                </p:oleObj>
              </mc:Choice>
              <mc:Fallback>
                <p:oleObj name="Equation" r:id="rId8" imgW="825480" imgH="4316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4368800"/>
                        <a:ext cx="2362200" cy="1231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94" name="Object 18"/>
          <p:cNvGraphicFramePr>
            <a:graphicFrameLocks noChangeAspect="1"/>
          </p:cNvGraphicFramePr>
          <p:nvPr/>
        </p:nvGraphicFramePr>
        <p:xfrm>
          <a:off x="4686300" y="4368800"/>
          <a:ext cx="24003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12520" imgH="431640" progId="Equation.3">
                  <p:embed/>
                </p:oleObj>
              </mc:Choice>
              <mc:Fallback>
                <p:oleObj name="Equation" r:id="rId10" imgW="812520" imgH="43164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4368800"/>
                        <a:ext cx="2400300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17082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/>
            <a:r>
              <a:rPr lang="en-US" dirty="0"/>
              <a:t>Void Content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2005041"/>
              </p:ext>
            </p:extLst>
          </p:nvPr>
        </p:nvGraphicFramePr>
        <p:xfrm>
          <a:off x="1809750" y="1870075"/>
          <a:ext cx="3827463" cy="134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31560" imgH="431640" progId="Equation.3">
                  <p:embed/>
                </p:oleObj>
              </mc:Choice>
              <mc:Fallback>
                <p:oleObj name="Equation" r:id="rId4" imgW="1231560" imgH="43164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0" y="1870075"/>
                        <a:ext cx="3827463" cy="1341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2533077"/>
              </p:ext>
            </p:extLst>
          </p:nvPr>
        </p:nvGraphicFramePr>
        <p:xfrm>
          <a:off x="1617663" y="3849688"/>
          <a:ext cx="3471862" cy="140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93760" imgH="482400" progId="Equation.3">
                  <p:embed/>
                </p:oleObj>
              </mc:Choice>
              <mc:Fallback>
                <p:oleObj name="Equation" r:id="rId6" imgW="1193760" imgH="48240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7663" y="3849688"/>
                        <a:ext cx="3471862" cy="1404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76418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/>
            <a:r>
              <a:rPr lang="en-US" dirty="0"/>
              <a:t>Void Content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282014"/>
              </p:ext>
            </p:extLst>
          </p:nvPr>
        </p:nvGraphicFramePr>
        <p:xfrm>
          <a:off x="3113088" y="1955800"/>
          <a:ext cx="2154237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38080" imgH="888840" progId="Equation.3">
                  <p:embed/>
                </p:oleObj>
              </mc:Choice>
              <mc:Fallback>
                <p:oleObj name="Equation" r:id="rId4" imgW="838080" imgH="8888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3088" y="1955800"/>
                        <a:ext cx="2154237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17629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371600" y="1997839"/>
                <a:ext cx="6324600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i="1" dirty="0"/>
                  <a:t>Example 3.2</a:t>
                </a:r>
              </a:p>
              <a:p>
                <a:endParaRPr lang="en-US" sz="2000" b="1" i="1" dirty="0"/>
              </a:p>
              <a:p>
                <a:r>
                  <a:rPr lang="en-US" sz="2000" dirty="0"/>
                  <a:t>A Graphite/Epoxy cuboid specimen with voids has dimensions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/>
                  <a:t>, and its mass is </a:t>
                </a:r>
                <a:r>
                  <a:rPr lang="en-US" sz="2000" i="1" dirty="0"/>
                  <a:t>M</a:t>
                </a:r>
                <a:r>
                  <a:rPr lang="en-US" sz="2000" i="1" baseline="-25000" dirty="0"/>
                  <a:t>c</a:t>
                </a:r>
                <a:r>
                  <a:rPr lang="en-US" sz="2000" dirty="0"/>
                  <a:t>.  After putting it in a mixture of sulfuric acid and hydrogen peroxide, the remaining graphite fibers have a mass </a:t>
                </a:r>
                <a:r>
                  <a:rPr lang="en-US" sz="2000" i="1" dirty="0"/>
                  <a:t>M</a:t>
                </a:r>
                <a:r>
                  <a:rPr lang="en-US" sz="2000" i="1" baseline="-25000" dirty="0"/>
                  <a:t>f</a:t>
                </a:r>
                <a:r>
                  <a:rPr lang="en-US" sz="2000" dirty="0"/>
                  <a:t>.  From independent tests, the density of graphite and epoxy are </a:t>
                </a:r>
                <a:r>
                  <a:rPr lang="en-US" sz="2000" i="1" dirty="0" err="1"/>
                  <a:t>ρ</a:t>
                </a:r>
                <a:r>
                  <a:rPr lang="en-US" sz="2000" i="1" baseline="-25000" dirty="0" err="1"/>
                  <a:t>f</a:t>
                </a:r>
                <a:r>
                  <a:rPr lang="en-US" sz="2000" dirty="0"/>
                  <a:t> and </a:t>
                </a:r>
                <a:r>
                  <a:rPr lang="en-US" sz="2000" i="1" dirty="0" err="1"/>
                  <a:t>ρ</a:t>
                </a:r>
                <a:r>
                  <a:rPr lang="en-US" sz="2000" i="1" baseline="-25000" dirty="0" err="1"/>
                  <a:t>m</a:t>
                </a:r>
                <a:r>
                  <a:rPr lang="en-US" sz="2000" dirty="0"/>
                  <a:t> , respectively.  Find the volume fraction of the voids in terms of </a:t>
                </a:r>
                <a:r>
                  <a:rPr lang="en-US" sz="2000" i="1" dirty="0"/>
                  <a:t>a, b, c, </a:t>
                </a:r>
                <a:r>
                  <a:rPr lang="en-US" sz="2000" i="1" dirty="0" err="1"/>
                  <a:t>M</a:t>
                </a:r>
                <a:r>
                  <a:rPr lang="en-US" sz="2000" i="1" baseline="-25000" dirty="0" err="1"/>
                  <a:t>f</a:t>
                </a:r>
                <a:r>
                  <a:rPr lang="en-US" sz="2000" i="1" dirty="0"/>
                  <a:t> , M</a:t>
                </a:r>
                <a:r>
                  <a:rPr lang="en-US" sz="2000" i="1" baseline="-25000" dirty="0"/>
                  <a:t>c</a:t>
                </a:r>
                <a:r>
                  <a:rPr lang="en-US" sz="2000" i="1" dirty="0"/>
                  <a:t> , </a:t>
                </a:r>
                <a:r>
                  <a:rPr lang="en-US" sz="2000" i="1" dirty="0" err="1"/>
                  <a:t>ρ</a:t>
                </a:r>
                <a:r>
                  <a:rPr lang="en-US" sz="2000" i="1" baseline="-25000" dirty="0" err="1"/>
                  <a:t>f</a:t>
                </a:r>
                <a:r>
                  <a:rPr lang="en-US" sz="2000" i="1" dirty="0"/>
                  <a:t> ,</a:t>
                </a:r>
                <a:r>
                  <a:rPr lang="en-US" sz="2000" dirty="0"/>
                  <a:t> </a:t>
                </a:r>
                <a:r>
                  <a:rPr lang="en-US" sz="2000" i="1" dirty="0" err="1"/>
                  <a:t>ρ</a:t>
                </a:r>
                <a:r>
                  <a:rPr lang="en-US" sz="2000" i="1" baseline="-25000" dirty="0" err="1"/>
                  <a:t>m</a:t>
                </a:r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1997839"/>
                <a:ext cx="6324600" cy="2862322"/>
              </a:xfrm>
              <a:prstGeom prst="rect">
                <a:avLst/>
              </a:prstGeom>
              <a:blipFill>
                <a:blip r:embed="rId4"/>
                <a:stretch>
                  <a:fillRect l="-963" t="-1279"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834534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128885"/>
              </p:ext>
            </p:extLst>
          </p:nvPr>
        </p:nvGraphicFramePr>
        <p:xfrm>
          <a:off x="1825625" y="2238823"/>
          <a:ext cx="4041775" cy="783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920" imgH="190440" progId="Equation.3">
                  <p:embed/>
                </p:oleObj>
              </mc:Choice>
              <mc:Fallback>
                <p:oleObj name="Equation" r:id="rId4" imgW="1015920" imgH="1904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25" y="2238823"/>
                        <a:ext cx="4041775" cy="7837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93810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219249"/>
              </p:ext>
            </p:extLst>
          </p:nvPr>
        </p:nvGraphicFramePr>
        <p:xfrm>
          <a:off x="1230313" y="2100263"/>
          <a:ext cx="2638425" cy="1433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63280" imgH="469800" progId="Equation.3">
                  <p:embed/>
                </p:oleObj>
              </mc:Choice>
              <mc:Fallback>
                <p:oleObj name="Equation" r:id="rId4" imgW="863280" imgH="4698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0313" y="2100263"/>
                        <a:ext cx="2638425" cy="1433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512634"/>
              </p:ext>
            </p:extLst>
          </p:nvPr>
        </p:nvGraphicFramePr>
        <p:xfrm>
          <a:off x="4090988" y="2095500"/>
          <a:ext cx="2716212" cy="133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01440" imgH="444240" progId="Equation.3">
                  <p:embed/>
                </p:oleObj>
              </mc:Choice>
              <mc:Fallback>
                <p:oleObj name="Equation" r:id="rId6" imgW="901440" imgH="4442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0988" y="2095500"/>
                        <a:ext cx="2716212" cy="1339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39011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2583634"/>
              </p:ext>
            </p:extLst>
          </p:nvPr>
        </p:nvGraphicFramePr>
        <p:xfrm>
          <a:off x="1600201" y="2133600"/>
          <a:ext cx="1752600" cy="667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3160" imgH="203040" progId="Equation.3">
                  <p:embed/>
                </p:oleObj>
              </mc:Choice>
              <mc:Fallback>
                <p:oleObj name="Equation" r:id="rId4" imgW="53316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1" y="2133600"/>
                        <a:ext cx="1752600" cy="6670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08993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9755935"/>
              </p:ext>
            </p:extLst>
          </p:nvPr>
        </p:nvGraphicFramePr>
        <p:xfrm>
          <a:off x="1895475" y="1874838"/>
          <a:ext cx="4427538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25400" imgH="469800" progId="Equation.3">
                  <p:embed/>
                </p:oleObj>
              </mc:Choice>
              <mc:Fallback>
                <p:oleObj name="Equation" r:id="rId4" imgW="1625400" imgH="4698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5" y="1874838"/>
                        <a:ext cx="4427538" cy="127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2386480"/>
              </p:ext>
            </p:extLst>
          </p:nvPr>
        </p:nvGraphicFramePr>
        <p:xfrm>
          <a:off x="1665288" y="3683000"/>
          <a:ext cx="5965825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47840" imgH="533160" progId="Equation.3">
                  <p:embed/>
                </p:oleObj>
              </mc:Choice>
              <mc:Fallback>
                <p:oleObj name="Equation" r:id="rId6" imgW="2247840" imgH="53316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5288" y="3683000"/>
                        <a:ext cx="5965825" cy="1416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993272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990600" y="1752600"/>
            <a:ext cx="243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Alternative Solution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807199"/>
              </p:ext>
            </p:extLst>
          </p:nvPr>
        </p:nvGraphicFramePr>
        <p:xfrm>
          <a:off x="1157288" y="2540000"/>
          <a:ext cx="356393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98320" imgH="253800" progId="Equation.3">
                  <p:embed/>
                </p:oleObj>
              </mc:Choice>
              <mc:Fallback>
                <p:oleObj name="Equation" r:id="rId4" imgW="1498320" imgH="2538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288" y="2540000"/>
                        <a:ext cx="3563937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5030753"/>
              </p:ext>
            </p:extLst>
          </p:nvPr>
        </p:nvGraphicFramePr>
        <p:xfrm>
          <a:off x="1371600" y="3429000"/>
          <a:ext cx="5486400" cy="874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28720" imgH="419040" progId="Equation.3">
                  <p:embed/>
                </p:oleObj>
              </mc:Choice>
              <mc:Fallback>
                <p:oleObj name="Equation" r:id="rId6" imgW="2628720" imgH="41904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429000"/>
                        <a:ext cx="5486400" cy="8746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425640"/>
              </p:ext>
            </p:extLst>
          </p:nvPr>
        </p:nvGraphicFramePr>
        <p:xfrm>
          <a:off x="1447800" y="4495800"/>
          <a:ext cx="2787869" cy="1858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33440" imgH="888840" progId="Equation.3">
                  <p:embed/>
                </p:oleObj>
              </mc:Choice>
              <mc:Fallback>
                <p:oleObj name="Equation" r:id="rId8" imgW="1333440" imgH="88884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495800"/>
                        <a:ext cx="2787869" cy="18585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4702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982717" y="1752600"/>
            <a:ext cx="243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Alternative Solution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845647"/>
              </p:ext>
            </p:extLst>
          </p:nvPr>
        </p:nvGraphicFramePr>
        <p:xfrm>
          <a:off x="1219200" y="2286000"/>
          <a:ext cx="5735776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28720" imgH="419040" progId="Equation.3">
                  <p:embed/>
                </p:oleObj>
              </mc:Choice>
              <mc:Fallback>
                <p:oleObj name="Equation" r:id="rId4" imgW="2628720" imgH="41904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286000"/>
                        <a:ext cx="5735776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452582"/>
              </p:ext>
            </p:extLst>
          </p:nvPr>
        </p:nvGraphicFramePr>
        <p:xfrm>
          <a:off x="1219200" y="3352800"/>
          <a:ext cx="2895600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33440" imgH="888840" progId="Equation.3">
                  <p:embed/>
                </p:oleObj>
              </mc:Choice>
              <mc:Fallback>
                <p:oleObj name="Equation" r:id="rId6" imgW="1333440" imgH="88884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352800"/>
                        <a:ext cx="2895600" cy="193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708570"/>
              </p:ext>
            </p:extLst>
          </p:nvPr>
        </p:nvGraphicFramePr>
        <p:xfrm>
          <a:off x="1143000" y="5410200"/>
          <a:ext cx="1579563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2080" imgH="393480" progId="Equation.3">
                  <p:embed/>
                </p:oleObj>
              </mc:Choice>
              <mc:Fallback>
                <p:oleObj name="Equation" r:id="rId8" imgW="622080" imgH="39348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410200"/>
                        <a:ext cx="1579563" cy="998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734311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982717" y="1752600"/>
            <a:ext cx="243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Alternative Solution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736216"/>
              </p:ext>
            </p:extLst>
          </p:nvPr>
        </p:nvGraphicFramePr>
        <p:xfrm>
          <a:off x="1981200" y="2743200"/>
          <a:ext cx="393065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54000" imgH="533160" progId="Equation.3">
                  <p:embed/>
                </p:oleObj>
              </mc:Choice>
              <mc:Fallback>
                <p:oleObj name="Equation" r:id="rId4" imgW="1854000" imgH="5331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743200"/>
                        <a:ext cx="3930650" cy="1130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77021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982717" y="1752600"/>
            <a:ext cx="243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Alternative Solution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689040"/>
              </p:ext>
            </p:extLst>
          </p:nvPr>
        </p:nvGraphicFramePr>
        <p:xfrm>
          <a:off x="2353542" y="2666999"/>
          <a:ext cx="2599458" cy="1143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52500" imgH="419100" progId="Equation.3">
                  <p:embed/>
                </p:oleObj>
              </mc:Choice>
              <mc:Fallback>
                <p:oleObj name="Equation" r:id="rId4" imgW="952500" imgH="4191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3542" y="2666999"/>
                        <a:ext cx="2599458" cy="11437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18398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982717" y="1752600"/>
            <a:ext cx="243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Alternative Solution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4787065"/>
              </p:ext>
            </p:extLst>
          </p:nvPr>
        </p:nvGraphicFramePr>
        <p:xfrm>
          <a:off x="2201917" y="2667000"/>
          <a:ext cx="3200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605" imgH="419100" progId="Equation.3">
                  <p:embed/>
                </p:oleObj>
              </mc:Choice>
              <mc:Fallback>
                <p:oleObj name="Equation" r:id="rId4" imgW="1257605" imgH="4191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917" y="2667000"/>
                        <a:ext cx="32004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54095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964d501a-f1c0-4ef2-a733-4ee4b28b3c2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948</TotalTime>
  <Words>887</Words>
  <Application>Microsoft Office PowerPoint</Application>
  <PresentationFormat>On-screen Show (4:3)</PresentationFormat>
  <Paragraphs>423</Paragraphs>
  <Slides>35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</vt:lpstr>
      <vt:lpstr>Calibri</vt:lpstr>
      <vt:lpstr>Cambria Math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Equation</vt:lpstr>
      <vt:lpstr>Document</vt:lpstr>
      <vt:lpstr>EML 4230 Introduction to Composite Materials</vt:lpstr>
      <vt:lpstr>Volume Fractions</vt:lpstr>
      <vt:lpstr>Fiber Packing</vt:lpstr>
      <vt:lpstr>Weight Fractions</vt:lpstr>
      <vt:lpstr>Volume and Weight Fractions</vt:lpstr>
      <vt:lpstr>Volume and Weight Fractions</vt:lpstr>
      <vt:lpstr>Volume and Weight Fractions</vt:lpstr>
      <vt:lpstr>Density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Void Content</vt:lpstr>
      <vt:lpstr>Void Content</vt:lpstr>
      <vt:lpstr>Void Content</vt:lpstr>
      <vt:lpstr>Void Content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140</cp:revision>
  <cp:lastPrinted>2024-02-26T17:59:41Z</cp:lastPrinted>
  <dcterms:created xsi:type="dcterms:W3CDTF">2012-04-10T20:33:06Z</dcterms:created>
  <dcterms:modified xsi:type="dcterms:W3CDTF">2024-02-26T22:36:25Z</dcterms:modified>
</cp:coreProperties>
</file>