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311" r:id="rId2"/>
    <p:sldId id="435" r:id="rId3"/>
    <p:sldId id="356" r:id="rId4"/>
    <p:sldId id="355" r:id="rId5"/>
    <p:sldId id="429" r:id="rId6"/>
    <p:sldId id="361" r:id="rId7"/>
    <p:sldId id="428" r:id="rId8"/>
    <p:sldId id="366" r:id="rId9"/>
    <p:sldId id="365" r:id="rId10"/>
    <p:sldId id="373" r:id="rId11"/>
    <p:sldId id="369" r:id="rId12"/>
    <p:sldId id="374" r:id="rId13"/>
    <p:sldId id="364" r:id="rId14"/>
    <p:sldId id="377" r:id="rId15"/>
    <p:sldId id="375" r:id="rId16"/>
    <p:sldId id="378" r:id="rId17"/>
    <p:sldId id="384" r:id="rId18"/>
    <p:sldId id="383" r:id="rId19"/>
    <p:sldId id="387" r:id="rId20"/>
    <p:sldId id="390" r:id="rId21"/>
    <p:sldId id="389" r:id="rId22"/>
    <p:sldId id="394" r:id="rId23"/>
    <p:sldId id="396" r:id="rId24"/>
    <p:sldId id="393" r:id="rId25"/>
    <p:sldId id="388" r:id="rId26"/>
    <p:sldId id="399" r:id="rId27"/>
    <p:sldId id="403" r:id="rId28"/>
    <p:sldId id="400" r:id="rId29"/>
    <p:sldId id="411" r:id="rId30"/>
    <p:sldId id="407" r:id="rId31"/>
    <p:sldId id="434" r:id="rId32"/>
    <p:sldId id="431" r:id="rId33"/>
    <p:sldId id="406" r:id="rId34"/>
    <p:sldId id="433" r:id="rId35"/>
    <p:sldId id="415" r:id="rId36"/>
    <p:sldId id="404" r:id="rId37"/>
    <p:sldId id="414" r:id="rId38"/>
    <p:sldId id="420" r:id="rId39"/>
    <p:sldId id="412" r:id="rId40"/>
    <p:sldId id="380" r:id="rId41"/>
    <p:sldId id="432" r:id="rId42"/>
    <p:sldId id="312" r:id="rId43"/>
  </p:sldIdLst>
  <p:sldSz cx="9144000" cy="6858000" type="screen4x3"/>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72" autoAdjust="0"/>
    <p:restoredTop sz="94660"/>
  </p:normalViewPr>
  <p:slideViewPr>
    <p:cSldViewPr>
      <p:cViewPr varScale="1">
        <p:scale>
          <a:sx n="94" d="100"/>
          <a:sy n="94" d="100"/>
        </p:scale>
        <p:origin x="906"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CF0051-B4E6-4949-87F8-A613A27E21FF}" type="datetimeFigureOut">
              <a:rPr lang="en-US" smtClean="0"/>
              <a:pPr/>
              <a:t>2/26/2024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68D457-24FD-4B25-94B6-8316F9AFF3B1}" type="slidenum">
              <a:rPr lang="en-US" smtClean="0"/>
              <a:pPr/>
              <a:t>‹#›</a:t>
            </a:fld>
            <a:endParaRPr lang="en-US"/>
          </a:p>
        </p:txBody>
      </p:sp>
    </p:spTree>
    <p:extLst>
      <p:ext uri="{BB962C8B-B14F-4D97-AF65-F5344CB8AC3E}">
        <p14:creationId xmlns:p14="http://schemas.microsoft.com/office/powerpoint/2010/main" val="72620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1</a:t>
            </a:fld>
            <a:endParaRPr lang="en-US"/>
          </a:p>
        </p:txBody>
      </p:sp>
    </p:spTree>
    <p:extLst>
      <p:ext uri="{BB962C8B-B14F-4D97-AF65-F5344CB8AC3E}">
        <p14:creationId xmlns:p14="http://schemas.microsoft.com/office/powerpoint/2010/main" val="188185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4588" y="685800"/>
            <a:ext cx="4568825" cy="34274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686098" y="4343704"/>
            <a:ext cx="5485805" cy="411389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4" tIns="45612" rIns="91224" bIns="45612"/>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42</a:t>
            </a:fld>
            <a:endParaRPr lang="en-US"/>
          </a:p>
        </p:txBody>
      </p:sp>
    </p:spTree>
    <p:extLst>
      <p:ext uri="{BB962C8B-B14F-4D97-AF65-F5344CB8AC3E}">
        <p14:creationId xmlns:p14="http://schemas.microsoft.com/office/powerpoint/2010/main" val="3082219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1B808A9B-7F85-489C-9233-95D6AB4A4426}"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808A9B-7F85-489C-9233-95D6AB4A4426}"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B808A9B-7F85-489C-9233-95D6AB4A4426}"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B808A9B-7F85-489C-9233-95D6AB4A4426}" type="datetimeFigureOut">
              <a:rPr lang="en-US" smtClean="0"/>
              <a:pPr/>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B808A9B-7F85-489C-9233-95D6AB4A4426}" type="datetimeFigureOut">
              <a:rPr lang="en-US" smtClean="0"/>
              <a:pPr/>
              <a:t>2/26/2024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B808A9B-7F85-489C-9233-95D6AB4A4426}" type="datetimeFigureOut">
              <a:rPr lang="en-US" smtClean="0"/>
              <a:pPr/>
              <a:t>2/26/2024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08A9B-7F85-489C-9233-95D6AB4A4426}" type="datetimeFigureOut">
              <a:rPr lang="en-US" smtClean="0"/>
              <a:pPr/>
              <a:t>2/26/2024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B808A9B-7F85-489C-9233-95D6AB4A4426}" type="datetimeFigureOut">
              <a:rPr lang="en-US" smtClean="0"/>
              <a:pPr/>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74940F-CE1D-4E9F-92B3-EBF47FD99F68}"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B808A9B-7F85-489C-9233-95D6AB4A4426}" type="datetimeFigureOut">
              <a:rPr lang="en-US" smtClean="0"/>
              <a:pPr/>
              <a:t>2/26/2024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0B74940F-CE1D-4E9F-92B3-EBF47FD99F6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808A9B-7F85-489C-9233-95D6AB4A4426}"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808A9B-7F85-489C-9233-95D6AB4A4426}" type="datetimeFigureOut">
              <a:rPr lang="en-US" smtClean="0"/>
              <a:pPr/>
              <a:t>2/26/2024</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7322888-B6F1-4327-8AD3-66E49E273109}" type="slidenum">
              <a:rPr lang="en-US"/>
              <a:pPr>
                <a:defRPr/>
              </a:pPr>
              <a:t>‹#›</a:t>
            </a:fld>
            <a:endParaRPr lang="en-US"/>
          </a:p>
        </p:txBody>
      </p:sp>
    </p:spTree>
    <p:extLst>
      <p:ext uri="{BB962C8B-B14F-4D97-AF65-F5344CB8AC3E}">
        <p14:creationId xmlns:p14="http://schemas.microsoft.com/office/powerpoint/2010/main" val="1678019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B808A9B-7F85-489C-9233-95D6AB4A4426}" type="datetimeFigureOut">
              <a:rPr lang="en-US" smtClean="0"/>
              <a:pPr/>
              <a:t>2/26/2024</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0B74940F-CE1D-4E9F-92B3-EBF47FD99F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gif"/><Relationship Id="rId4" Type="http://schemas.openxmlformats.org/officeDocument/2006/relationships/hyperlink" Target="http://autarkaw.com/books/composite/index.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4.emf"/><Relationship Id="rId4" Type="http://schemas.openxmlformats.org/officeDocument/2006/relationships/package" Target="../embeddings/Microsoft_Word_Document.docx"/></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4.xml"/><Relationship Id="rId5" Type="http://schemas.openxmlformats.org/officeDocument/2006/relationships/image" Target="../media/image5.emf"/><Relationship Id="rId4" Type="http://schemas.openxmlformats.org/officeDocument/2006/relationships/package" Target="../embeddings/Microsoft_Word_Document1.docx"/></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0.wmf"/><Relationship Id="rId18" Type="http://schemas.openxmlformats.org/officeDocument/2006/relationships/image" Target="../media/image13.emf"/><Relationship Id="rId3" Type="http://schemas.openxmlformats.org/officeDocument/2006/relationships/notesSlide" Target="../notesSlides/notesSlide4.xml"/><Relationship Id="rId7" Type="http://schemas.openxmlformats.org/officeDocument/2006/relationships/image" Target="../media/image7.wmf"/><Relationship Id="rId12" Type="http://schemas.openxmlformats.org/officeDocument/2006/relationships/oleObject" Target="../embeddings/oleObject5.bin"/><Relationship Id="rId17" Type="http://schemas.openxmlformats.org/officeDocument/2006/relationships/image" Target="../media/image12.wmf"/><Relationship Id="rId2" Type="http://schemas.openxmlformats.org/officeDocument/2006/relationships/slideLayout" Target="../slideLayouts/slideLayout12.xml"/><Relationship Id="rId16" Type="http://schemas.openxmlformats.org/officeDocument/2006/relationships/oleObject" Target="../embeddings/oleObject7.bin"/><Relationship Id="rId1" Type="http://schemas.openxmlformats.org/officeDocument/2006/relationships/tags" Target="../tags/tag5.xml"/><Relationship Id="rId6" Type="http://schemas.openxmlformats.org/officeDocument/2006/relationships/oleObject" Target="../embeddings/oleObject2.bin"/><Relationship Id="rId11" Type="http://schemas.openxmlformats.org/officeDocument/2006/relationships/image" Target="../media/image9.emf"/><Relationship Id="rId5" Type="http://schemas.openxmlformats.org/officeDocument/2006/relationships/image" Target="../media/image6.emf"/><Relationship Id="rId15" Type="http://schemas.openxmlformats.org/officeDocument/2006/relationships/image" Target="../media/image1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8.wmf"/><Relationship Id="rId1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5.xml"/><Relationship Id="rId7" Type="http://schemas.openxmlformats.org/officeDocument/2006/relationships/image" Target="../media/image15.wmf"/><Relationship Id="rId12"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oleObject" Target="../embeddings/oleObject9.bin"/><Relationship Id="rId11" Type="http://schemas.openxmlformats.org/officeDocument/2006/relationships/image" Target="../media/image17.wmf"/><Relationship Id="rId5" Type="http://schemas.openxmlformats.org/officeDocument/2006/relationships/image" Target="../media/image14.w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16.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2.wmf"/><Relationship Id="rId18" Type="http://schemas.openxmlformats.org/officeDocument/2006/relationships/oleObject" Target="../embeddings/oleObject19.bin"/><Relationship Id="rId3" Type="http://schemas.openxmlformats.org/officeDocument/2006/relationships/notesSlide" Target="../notesSlides/notesSlide6.xml"/><Relationship Id="rId7" Type="http://schemas.openxmlformats.org/officeDocument/2006/relationships/image" Target="../media/image20.wmf"/><Relationship Id="rId12" Type="http://schemas.openxmlformats.org/officeDocument/2006/relationships/oleObject" Target="../embeddings/oleObject16.bin"/><Relationship Id="rId17" Type="http://schemas.openxmlformats.org/officeDocument/2006/relationships/image" Target="../media/image23.wmf"/><Relationship Id="rId2" Type="http://schemas.openxmlformats.org/officeDocument/2006/relationships/slideLayout" Target="../slideLayouts/slideLayout12.xml"/><Relationship Id="rId16" Type="http://schemas.openxmlformats.org/officeDocument/2006/relationships/oleObject" Target="../embeddings/oleObject18.bin"/><Relationship Id="rId1" Type="http://schemas.openxmlformats.org/officeDocument/2006/relationships/tags" Target="../tags/tag7.xml"/><Relationship Id="rId6" Type="http://schemas.openxmlformats.org/officeDocument/2006/relationships/oleObject" Target="../embeddings/oleObject13.bin"/><Relationship Id="rId11" Type="http://schemas.openxmlformats.org/officeDocument/2006/relationships/image" Target="../media/image21.wmf"/><Relationship Id="rId5" Type="http://schemas.openxmlformats.org/officeDocument/2006/relationships/image" Target="../media/image19.wmf"/><Relationship Id="rId15" Type="http://schemas.openxmlformats.org/officeDocument/2006/relationships/image" Target="../media/image9.emf"/><Relationship Id="rId10" Type="http://schemas.openxmlformats.org/officeDocument/2006/relationships/oleObject" Target="../embeddings/oleObject15.bin"/><Relationship Id="rId19" Type="http://schemas.openxmlformats.org/officeDocument/2006/relationships/image" Target="../media/image24.wmf"/><Relationship Id="rId4" Type="http://schemas.openxmlformats.org/officeDocument/2006/relationships/oleObject" Target="../embeddings/oleObject12.bin"/><Relationship Id="rId9" Type="http://schemas.openxmlformats.org/officeDocument/2006/relationships/image" Target="../media/image6.emf"/><Relationship Id="rId14" Type="http://schemas.openxmlformats.org/officeDocument/2006/relationships/oleObject" Target="../embeddings/oleObject1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20.wmf"/><Relationship Id="rId5" Type="http://schemas.openxmlformats.org/officeDocument/2006/relationships/oleObject" Target="../embeddings/oleObject13.bin"/><Relationship Id="rId4" Type="http://schemas.openxmlformats.org/officeDocument/2006/relationships/image" Target="../media/image25.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27.emf"/><Relationship Id="rId5" Type="http://schemas.openxmlformats.org/officeDocument/2006/relationships/image" Target="../media/image26.wmf"/><Relationship Id="rId4" Type="http://schemas.openxmlformats.org/officeDocument/2006/relationships/oleObject" Target="../embeddings/oleObject20.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0.wmf"/><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oleObject" Target="../embeddings/oleObject13.bin"/><Relationship Id="rId5" Type="http://schemas.openxmlformats.org/officeDocument/2006/relationships/image" Target="../media/image28.wmf"/><Relationship Id="rId4" Type="http://schemas.openxmlformats.org/officeDocument/2006/relationships/oleObject" Target="../embeddings/oleObject2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29.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2.xml"/><Relationship Id="rId5" Type="http://schemas.openxmlformats.org/officeDocument/2006/relationships/image" Target="../media/image30.emf"/><Relationship Id="rId4" Type="http://schemas.openxmlformats.org/officeDocument/2006/relationships/package" Target="../embeddings/Microsoft_Word_Document2.docx"/></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5.wmf"/><Relationship Id="rId18" Type="http://schemas.openxmlformats.org/officeDocument/2006/relationships/image" Target="../media/image38.emf"/><Relationship Id="rId3" Type="http://schemas.openxmlformats.org/officeDocument/2006/relationships/notesSlide" Target="../notesSlides/notesSlide12.xml"/><Relationship Id="rId7" Type="http://schemas.openxmlformats.org/officeDocument/2006/relationships/image" Target="../media/image32.wmf"/><Relationship Id="rId12" Type="http://schemas.openxmlformats.org/officeDocument/2006/relationships/oleObject" Target="../embeddings/oleObject26.bin"/><Relationship Id="rId17" Type="http://schemas.openxmlformats.org/officeDocument/2006/relationships/image" Target="../media/image40.png"/><Relationship Id="rId2" Type="http://schemas.openxmlformats.org/officeDocument/2006/relationships/slideLayout" Target="../slideLayouts/slideLayout12.xml"/><Relationship Id="rId16" Type="http://schemas.openxmlformats.org/officeDocument/2006/relationships/image" Target="../media/image37.emf"/><Relationship Id="rId1" Type="http://schemas.openxmlformats.org/officeDocument/2006/relationships/tags" Target="../tags/tag13.xml"/><Relationship Id="rId6" Type="http://schemas.openxmlformats.org/officeDocument/2006/relationships/oleObject" Target="../embeddings/oleObject23.bin"/><Relationship Id="rId11" Type="http://schemas.openxmlformats.org/officeDocument/2006/relationships/image" Target="../media/image34.emf"/><Relationship Id="rId5" Type="http://schemas.openxmlformats.org/officeDocument/2006/relationships/image" Target="../media/image31.wmf"/><Relationship Id="rId15" Type="http://schemas.openxmlformats.org/officeDocument/2006/relationships/image" Target="../media/image36.emf"/><Relationship Id="rId10" Type="http://schemas.openxmlformats.org/officeDocument/2006/relationships/oleObject" Target="../embeddings/oleObject25.bin"/><Relationship Id="rId4" Type="http://schemas.openxmlformats.org/officeDocument/2006/relationships/oleObject" Target="../embeddings/oleObject22.bin"/><Relationship Id="rId9" Type="http://schemas.openxmlformats.org/officeDocument/2006/relationships/image" Target="../media/image33.wmf"/><Relationship Id="rId14"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3.xml"/><Relationship Id="rId7" Type="http://schemas.openxmlformats.org/officeDocument/2006/relationships/image" Target="../media/image40.wmf"/><Relationship Id="rId2" Type="http://schemas.openxmlformats.org/officeDocument/2006/relationships/slideLayout" Target="../slideLayouts/slideLayout12.xml"/><Relationship Id="rId1" Type="http://schemas.openxmlformats.org/officeDocument/2006/relationships/tags" Target="../tags/tag14.xml"/><Relationship Id="rId6" Type="http://schemas.openxmlformats.org/officeDocument/2006/relationships/oleObject" Target="../embeddings/oleObject28.bin"/><Relationship Id="rId5" Type="http://schemas.openxmlformats.org/officeDocument/2006/relationships/image" Target="../media/image39.wmf"/><Relationship Id="rId4" Type="http://schemas.openxmlformats.org/officeDocument/2006/relationships/oleObject" Target="../embeddings/oleObject27.bin"/><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notesSlide" Target="../notesSlides/notesSlide14.xml"/><Relationship Id="rId7" Type="http://schemas.openxmlformats.org/officeDocument/2006/relationships/image" Target="../media/image43.wmf"/><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oleObject" Target="../embeddings/oleObject30.bin"/><Relationship Id="rId5" Type="http://schemas.openxmlformats.org/officeDocument/2006/relationships/image" Target="../media/image42.wmf"/><Relationship Id="rId4" Type="http://schemas.openxmlformats.org/officeDocument/2006/relationships/oleObject" Target="../embeddings/oleObject29.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6.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17.xml"/><Relationship Id="rId5" Type="http://schemas.openxmlformats.org/officeDocument/2006/relationships/image" Target="../media/image47.jpeg"/><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18.xml"/><Relationship Id="rId6" Type="http://schemas.openxmlformats.org/officeDocument/2006/relationships/image" Target="../media/image49.emf"/><Relationship Id="rId5" Type="http://schemas.openxmlformats.org/officeDocument/2006/relationships/package" Target="../embeddings/Microsoft_Word_Document3.docx"/><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image" Target="../media/image54.wmf"/><Relationship Id="rId3" Type="http://schemas.openxmlformats.org/officeDocument/2006/relationships/notesSlide" Target="../notesSlides/notesSlide18.xml"/><Relationship Id="rId7" Type="http://schemas.openxmlformats.org/officeDocument/2006/relationships/image" Target="../media/image51.wmf"/><Relationship Id="rId12" Type="http://schemas.openxmlformats.org/officeDocument/2006/relationships/oleObject" Target="../embeddings/oleObject35.bin"/><Relationship Id="rId2" Type="http://schemas.openxmlformats.org/officeDocument/2006/relationships/slideLayout" Target="../slideLayouts/slideLayout12.xml"/><Relationship Id="rId1" Type="http://schemas.openxmlformats.org/officeDocument/2006/relationships/tags" Target="../tags/tag19.xml"/><Relationship Id="rId6" Type="http://schemas.openxmlformats.org/officeDocument/2006/relationships/oleObject" Target="../embeddings/oleObject32.bin"/><Relationship Id="rId11" Type="http://schemas.openxmlformats.org/officeDocument/2006/relationships/image" Target="../media/image53.wmf"/><Relationship Id="rId5" Type="http://schemas.openxmlformats.org/officeDocument/2006/relationships/image" Target="../media/image50.wmf"/><Relationship Id="rId10" Type="http://schemas.openxmlformats.org/officeDocument/2006/relationships/oleObject" Target="../embeddings/oleObject34.bin"/><Relationship Id="rId4" Type="http://schemas.openxmlformats.org/officeDocument/2006/relationships/oleObject" Target="../embeddings/oleObject31.bin"/><Relationship Id="rId9" Type="http://schemas.openxmlformats.org/officeDocument/2006/relationships/image" Target="../media/image52.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19.xml"/><Relationship Id="rId7" Type="http://schemas.openxmlformats.org/officeDocument/2006/relationships/image" Target="../media/image56.wmf"/><Relationship Id="rId12" Type="http://schemas.openxmlformats.org/officeDocument/2006/relationships/image" Target="../media/image59.emf"/><Relationship Id="rId2" Type="http://schemas.openxmlformats.org/officeDocument/2006/relationships/slideLayout" Target="../slideLayouts/slideLayout12.xml"/><Relationship Id="rId1" Type="http://schemas.openxmlformats.org/officeDocument/2006/relationships/tags" Target="../tags/tag20.xml"/><Relationship Id="rId6" Type="http://schemas.openxmlformats.org/officeDocument/2006/relationships/oleObject" Target="../embeddings/oleObject37.bin"/><Relationship Id="rId11" Type="http://schemas.openxmlformats.org/officeDocument/2006/relationships/image" Target="../media/image58.wmf"/><Relationship Id="rId5" Type="http://schemas.openxmlformats.org/officeDocument/2006/relationships/image" Target="../media/image55.e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57.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image" Target="../media/image64.wmf"/><Relationship Id="rId3" Type="http://schemas.openxmlformats.org/officeDocument/2006/relationships/notesSlide" Target="../notesSlides/notesSlide20.xml"/><Relationship Id="rId7" Type="http://schemas.openxmlformats.org/officeDocument/2006/relationships/image" Target="../media/image61.wmf"/><Relationship Id="rId12" Type="http://schemas.openxmlformats.org/officeDocument/2006/relationships/oleObject" Target="../embeddings/oleObject44.bin"/><Relationship Id="rId2" Type="http://schemas.openxmlformats.org/officeDocument/2006/relationships/slideLayout" Target="../slideLayouts/slideLayout12.xml"/><Relationship Id="rId1" Type="http://schemas.openxmlformats.org/officeDocument/2006/relationships/tags" Target="../tags/tag21.xml"/><Relationship Id="rId6" Type="http://schemas.openxmlformats.org/officeDocument/2006/relationships/oleObject" Target="../embeddings/oleObject41.bin"/><Relationship Id="rId11" Type="http://schemas.openxmlformats.org/officeDocument/2006/relationships/image" Target="../media/image63.wmf"/><Relationship Id="rId5" Type="http://schemas.openxmlformats.org/officeDocument/2006/relationships/image" Target="../media/image60.w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62.wmf"/><Relationship Id="rId14" Type="http://schemas.openxmlformats.org/officeDocument/2006/relationships/image" Target="../media/image65.e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notesSlide" Target="../notesSlides/notesSlide21.xml"/><Relationship Id="rId7" Type="http://schemas.openxmlformats.org/officeDocument/2006/relationships/image" Target="../media/image67.wmf"/><Relationship Id="rId2" Type="http://schemas.openxmlformats.org/officeDocument/2006/relationships/slideLayout" Target="../slideLayouts/slideLayout12.xml"/><Relationship Id="rId1" Type="http://schemas.openxmlformats.org/officeDocument/2006/relationships/tags" Target="../tags/tag22.xml"/><Relationship Id="rId6" Type="http://schemas.openxmlformats.org/officeDocument/2006/relationships/oleObject" Target="../embeddings/oleObject46.bin"/><Relationship Id="rId5" Type="http://schemas.openxmlformats.org/officeDocument/2006/relationships/image" Target="../media/image66.wmf"/><Relationship Id="rId10" Type="http://schemas.openxmlformats.org/officeDocument/2006/relationships/image" Target="../media/image69.emf"/><Relationship Id="rId4" Type="http://schemas.openxmlformats.org/officeDocument/2006/relationships/oleObject" Target="../embeddings/oleObject45.bin"/><Relationship Id="rId9" Type="http://schemas.openxmlformats.org/officeDocument/2006/relationships/image" Target="../media/image68.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tags" Target="../tags/tag23.xml"/><Relationship Id="rId4" Type="http://schemas.openxmlformats.org/officeDocument/2006/relationships/image" Target="../media/image70.e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tags" Target="../tags/tag24.xml"/><Relationship Id="rId5" Type="http://schemas.openxmlformats.org/officeDocument/2006/relationships/image" Target="../media/image71.emf"/><Relationship Id="rId4" Type="http://schemas.openxmlformats.org/officeDocument/2006/relationships/package" Target="../embeddings/Microsoft_Word_Document4.docx"/></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notesSlide" Target="../notesSlides/notesSlide24.xml"/><Relationship Id="rId7" Type="http://schemas.openxmlformats.org/officeDocument/2006/relationships/image" Target="../media/image73.emf"/><Relationship Id="rId2" Type="http://schemas.openxmlformats.org/officeDocument/2006/relationships/slideLayout" Target="../slideLayouts/slideLayout12.xml"/><Relationship Id="rId1" Type="http://schemas.openxmlformats.org/officeDocument/2006/relationships/tags" Target="../tags/tag25.xml"/><Relationship Id="rId6" Type="http://schemas.openxmlformats.org/officeDocument/2006/relationships/oleObject" Target="../embeddings/oleObject49.bin"/><Relationship Id="rId11" Type="http://schemas.openxmlformats.org/officeDocument/2006/relationships/image" Target="../media/image75.emf"/><Relationship Id="rId5" Type="http://schemas.openxmlformats.org/officeDocument/2006/relationships/image" Target="../media/image72.wmf"/><Relationship Id="rId10" Type="http://schemas.openxmlformats.org/officeDocument/2006/relationships/oleObject" Target="../embeddings/oleObject51.bin"/><Relationship Id="rId4" Type="http://schemas.openxmlformats.org/officeDocument/2006/relationships/oleObject" Target="../embeddings/oleObject48.bin"/><Relationship Id="rId9" Type="http://schemas.openxmlformats.org/officeDocument/2006/relationships/image" Target="../media/image74.w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79.wmf"/><Relationship Id="rId18" Type="http://schemas.openxmlformats.org/officeDocument/2006/relationships/oleObject" Target="../embeddings/oleObject59.bin"/><Relationship Id="rId3" Type="http://schemas.openxmlformats.org/officeDocument/2006/relationships/notesSlide" Target="../notesSlides/notesSlide25.xml"/><Relationship Id="rId7" Type="http://schemas.openxmlformats.org/officeDocument/2006/relationships/image" Target="../media/image77.wmf"/><Relationship Id="rId12" Type="http://schemas.openxmlformats.org/officeDocument/2006/relationships/oleObject" Target="../embeddings/oleObject56.bin"/><Relationship Id="rId17" Type="http://schemas.openxmlformats.org/officeDocument/2006/relationships/image" Target="../media/image80.wmf"/><Relationship Id="rId2" Type="http://schemas.openxmlformats.org/officeDocument/2006/relationships/slideLayout" Target="../slideLayouts/slideLayout12.xml"/><Relationship Id="rId16" Type="http://schemas.openxmlformats.org/officeDocument/2006/relationships/oleObject" Target="../embeddings/oleObject58.bin"/><Relationship Id="rId1" Type="http://schemas.openxmlformats.org/officeDocument/2006/relationships/tags" Target="../tags/tag26.xml"/><Relationship Id="rId6" Type="http://schemas.openxmlformats.org/officeDocument/2006/relationships/oleObject" Target="../embeddings/oleObject53.bin"/><Relationship Id="rId11" Type="http://schemas.openxmlformats.org/officeDocument/2006/relationships/image" Target="../media/image73.emf"/><Relationship Id="rId5" Type="http://schemas.openxmlformats.org/officeDocument/2006/relationships/image" Target="../media/image76.emf"/><Relationship Id="rId15" Type="http://schemas.openxmlformats.org/officeDocument/2006/relationships/image" Target="../media/image75.emf"/><Relationship Id="rId10" Type="http://schemas.openxmlformats.org/officeDocument/2006/relationships/oleObject" Target="../embeddings/oleObject55.bin"/><Relationship Id="rId19" Type="http://schemas.openxmlformats.org/officeDocument/2006/relationships/image" Target="../media/image81.wmf"/><Relationship Id="rId4" Type="http://schemas.openxmlformats.org/officeDocument/2006/relationships/oleObject" Target="../embeddings/oleObject52.bin"/><Relationship Id="rId9" Type="http://schemas.openxmlformats.org/officeDocument/2006/relationships/image" Target="../media/image78.wmf"/><Relationship Id="rId14" Type="http://schemas.openxmlformats.org/officeDocument/2006/relationships/oleObject" Target="../embeddings/oleObject57.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62.bin"/><Relationship Id="rId3" Type="http://schemas.openxmlformats.org/officeDocument/2006/relationships/notesSlide" Target="../notesSlides/notesSlide26.xml"/><Relationship Id="rId7" Type="http://schemas.openxmlformats.org/officeDocument/2006/relationships/image" Target="../media/image83.wmf"/><Relationship Id="rId2" Type="http://schemas.openxmlformats.org/officeDocument/2006/relationships/slideLayout" Target="../slideLayouts/slideLayout12.xml"/><Relationship Id="rId1" Type="http://schemas.openxmlformats.org/officeDocument/2006/relationships/tags" Target="../tags/tag27.xml"/><Relationship Id="rId6" Type="http://schemas.openxmlformats.org/officeDocument/2006/relationships/oleObject" Target="../embeddings/oleObject61.bin"/><Relationship Id="rId11" Type="http://schemas.openxmlformats.org/officeDocument/2006/relationships/image" Target="../media/image85.wmf"/><Relationship Id="rId5" Type="http://schemas.openxmlformats.org/officeDocument/2006/relationships/image" Target="../media/image82.wmf"/><Relationship Id="rId10" Type="http://schemas.openxmlformats.org/officeDocument/2006/relationships/oleObject" Target="../embeddings/oleObject63.bin"/><Relationship Id="rId4" Type="http://schemas.openxmlformats.org/officeDocument/2006/relationships/oleObject" Target="../embeddings/oleObject60.bin"/><Relationship Id="rId9" Type="http://schemas.openxmlformats.org/officeDocument/2006/relationships/image" Target="../media/image84.w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66.bin"/><Relationship Id="rId13" Type="http://schemas.openxmlformats.org/officeDocument/2006/relationships/image" Target="../media/image90.wmf"/><Relationship Id="rId3" Type="http://schemas.openxmlformats.org/officeDocument/2006/relationships/notesSlide" Target="../notesSlides/notesSlide27.xml"/><Relationship Id="rId7" Type="http://schemas.openxmlformats.org/officeDocument/2006/relationships/image" Target="../media/image87.wmf"/><Relationship Id="rId12" Type="http://schemas.openxmlformats.org/officeDocument/2006/relationships/oleObject" Target="../embeddings/oleObject68.bin"/><Relationship Id="rId2" Type="http://schemas.openxmlformats.org/officeDocument/2006/relationships/slideLayout" Target="../slideLayouts/slideLayout12.xml"/><Relationship Id="rId1" Type="http://schemas.openxmlformats.org/officeDocument/2006/relationships/tags" Target="../tags/tag28.xml"/><Relationship Id="rId6" Type="http://schemas.openxmlformats.org/officeDocument/2006/relationships/oleObject" Target="../embeddings/oleObject65.bin"/><Relationship Id="rId11" Type="http://schemas.openxmlformats.org/officeDocument/2006/relationships/image" Target="../media/image89.wmf"/><Relationship Id="rId5" Type="http://schemas.openxmlformats.org/officeDocument/2006/relationships/image" Target="../media/image86.wmf"/><Relationship Id="rId15" Type="http://schemas.openxmlformats.org/officeDocument/2006/relationships/image" Target="../media/image91.wmf"/><Relationship Id="rId10" Type="http://schemas.openxmlformats.org/officeDocument/2006/relationships/oleObject" Target="../embeddings/oleObject67.bin"/><Relationship Id="rId4" Type="http://schemas.openxmlformats.org/officeDocument/2006/relationships/oleObject" Target="../embeddings/oleObject64.bin"/><Relationship Id="rId9" Type="http://schemas.openxmlformats.org/officeDocument/2006/relationships/image" Target="../media/image88.wmf"/><Relationship Id="rId14" Type="http://schemas.openxmlformats.org/officeDocument/2006/relationships/oleObject" Target="../embeddings/oleObject69.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tags" Target="../tags/tag29.xml"/><Relationship Id="rId6" Type="http://schemas.openxmlformats.org/officeDocument/2006/relationships/image" Target="../media/image93.emf"/><Relationship Id="rId5" Type="http://schemas.openxmlformats.org/officeDocument/2006/relationships/image" Target="../media/image92.wmf"/><Relationship Id="rId4" Type="http://schemas.openxmlformats.org/officeDocument/2006/relationships/oleObject" Target="../embeddings/oleObject70.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tags" Target="../tags/tag30.xml"/><Relationship Id="rId5" Type="http://schemas.openxmlformats.org/officeDocument/2006/relationships/image" Target="../media/image95.jpeg"/><Relationship Id="rId4" Type="http://schemas.openxmlformats.org/officeDocument/2006/relationships/image" Target="../media/image94.jpeg"/></Relationships>
</file>

<file path=ppt/slides/_rels/slide31.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image" Target="../media/image96.emf"/><Relationship Id="rId1" Type="http://schemas.openxmlformats.org/officeDocument/2006/relationships/slideLayout" Target="../slideLayouts/slideLayout6.xml"/><Relationship Id="rId5" Type="http://schemas.openxmlformats.org/officeDocument/2006/relationships/image" Target="../media/image99.png"/><Relationship Id="rId4" Type="http://schemas.openxmlformats.org/officeDocument/2006/relationships/image" Target="../media/image98.png"/></Relationships>
</file>

<file path=ppt/slides/_rels/slide32.xml.rels><?xml version="1.0" encoding="UTF-8" standalone="yes"?>
<Relationships xmlns="http://schemas.openxmlformats.org/package/2006/relationships"><Relationship Id="rId3" Type="http://schemas.openxmlformats.org/officeDocument/2006/relationships/image" Target="../media/image100.wmf"/><Relationship Id="rId7" Type="http://schemas.openxmlformats.org/officeDocument/2006/relationships/image" Target="../media/image104.png"/><Relationship Id="rId2" Type="http://schemas.openxmlformats.org/officeDocument/2006/relationships/oleObject" Target="../embeddings/oleObject71.bin"/><Relationship Id="rId1" Type="http://schemas.openxmlformats.org/officeDocument/2006/relationships/slideLayout" Target="../slideLayouts/slideLayout6.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em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106.wmf"/><Relationship Id="rId2" Type="http://schemas.openxmlformats.org/officeDocument/2006/relationships/slideLayout" Target="../slideLayouts/slideLayout12.xml"/><Relationship Id="rId1" Type="http://schemas.openxmlformats.org/officeDocument/2006/relationships/tags" Target="../tags/tag31.xml"/><Relationship Id="rId6" Type="http://schemas.openxmlformats.org/officeDocument/2006/relationships/oleObject" Target="../embeddings/oleObject73.bin"/><Relationship Id="rId5" Type="http://schemas.openxmlformats.org/officeDocument/2006/relationships/image" Target="../media/image105.wmf"/><Relationship Id="rId4" Type="http://schemas.openxmlformats.org/officeDocument/2006/relationships/oleObject" Target="../embeddings/oleObject72.bin"/></Relationships>
</file>

<file path=ppt/slides/_rels/slide34.xml.rels><?xml version="1.0" encoding="UTF-8" standalone="yes"?>
<Relationships xmlns="http://schemas.openxmlformats.org/package/2006/relationships"><Relationship Id="rId8" Type="http://schemas.openxmlformats.org/officeDocument/2006/relationships/image" Target="../media/image107.emf"/><Relationship Id="rId13" Type="http://schemas.openxmlformats.org/officeDocument/2006/relationships/image" Target="../media/image109.wmf"/><Relationship Id="rId3" Type="http://schemas.openxmlformats.org/officeDocument/2006/relationships/oleObject" Target="../embeddings/oleObject72.bin"/><Relationship Id="rId7" Type="http://schemas.openxmlformats.org/officeDocument/2006/relationships/oleObject" Target="../embeddings/oleObject74.bin"/><Relationship Id="rId12" Type="http://schemas.openxmlformats.org/officeDocument/2006/relationships/oleObject" Target="../embeddings/oleObject77.bin"/><Relationship Id="rId2" Type="http://schemas.openxmlformats.org/officeDocument/2006/relationships/image" Target="../media/image111.png"/><Relationship Id="rId1" Type="http://schemas.openxmlformats.org/officeDocument/2006/relationships/slideLayout" Target="../slideLayouts/slideLayout6.xml"/><Relationship Id="rId6" Type="http://schemas.openxmlformats.org/officeDocument/2006/relationships/image" Target="../media/image106.wmf"/><Relationship Id="rId11" Type="http://schemas.openxmlformats.org/officeDocument/2006/relationships/oleObject" Target="../embeddings/oleObject76.bin"/><Relationship Id="rId5" Type="http://schemas.openxmlformats.org/officeDocument/2006/relationships/oleObject" Target="../embeddings/oleObject73.bin"/><Relationship Id="rId15" Type="http://schemas.openxmlformats.org/officeDocument/2006/relationships/image" Target="../media/image110.emf"/><Relationship Id="rId10" Type="http://schemas.openxmlformats.org/officeDocument/2006/relationships/image" Target="../media/image108.emf"/><Relationship Id="rId4" Type="http://schemas.openxmlformats.org/officeDocument/2006/relationships/image" Target="../media/image105.wmf"/><Relationship Id="rId9" Type="http://schemas.openxmlformats.org/officeDocument/2006/relationships/oleObject" Target="../embeddings/oleObject75.bin"/><Relationship Id="rId14" Type="http://schemas.openxmlformats.org/officeDocument/2006/relationships/oleObject" Target="../embeddings/oleObject78.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2.xml"/><Relationship Id="rId1" Type="http://schemas.openxmlformats.org/officeDocument/2006/relationships/tags" Target="../tags/tag32.xml"/><Relationship Id="rId6" Type="http://schemas.openxmlformats.org/officeDocument/2006/relationships/image" Target="../media/image112.png"/><Relationship Id="rId5" Type="http://schemas.openxmlformats.org/officeDocument/2006/relationships/image" Target="../media/image111.emf"/><Relationship Id="rId4" Type="http://schemas.openxmlformats.org/officeDocument/2006/relationships/package" Target="../embeddings/Microsoft_Word_Document5.docx"/></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114.emf"/><Relationship Id="rId2" Type="http://schemas.openxmlformats.org/officeDocument/2006/relationships/slideLayout" Target="../slideLayouts/slideLayout12.xml"/><Relationship Id="rId1" Type="http://schemas.openxmlformats.org/officeDocument/2006/relationships/tags" Target="../tags/tag33.xml"/><Relationship Id="rId6" Type="http://schemas.openxmlformats.org/officeDocument/2006/relationships/image" Target="../media/image119.png"/><Relationship Id="rId5" Type="http://schemas.openxmlformats.org/officeDocument/2006/relationships/image" Target="../media/image113.wmf"/><Relationship Id="rId4" Type="http://schemas.openxmlformats.org/officeDocument/2006/relationships/oleObject" Target="../embeddings/oleObject79.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tags" Target="../tags/tag34.xml"/><Relationship Id="rId5" Type="http://schemas.openxmlformats.org/officeDocument/2006/relationships/image" Target="../media/image116.jpeg"/><Relationship Id="rId4" Type="http://schemas.openxmlformats.org/officeDocument/2006/relationships/image" Target="../media/image115.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118.wmf"/><Relationship Id="rId2" Type="http://schemas.openxmlformats.org/officeDocument/2006/relationships/slideLayout" Target="../slideLayouts/slideLayout12.xml"/><Relationship Id="rId1" Type="http://schemas.openxmlformats.org/officeDocument/2006/relationships/tags" Target="../tags/tag35.xml"/><Relationship Id="rId6" Type="http://schemas.openxmlformats.org/officeDocument/2006/relationships/oleObject" Target="../embeddings/oleObject81.bin"/><Relationship Id="rId5" Type="http://schemas.openxmlformats.org/officeDocument/2006/relationships/image" Target="../media/image117.wmf"/><Relationship Id="rId4" Type="http://schemas.openxmlformats.org/officeDocument/2006/relationships/oleObject" Target="../embeddings/oleObject80.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2.xml"/><Relationship Id="rId1" Type="http://schemas.openxmlformats.org/officeDocument/2006/relationships/tags" Target="../tags/tag36.xml"/><Relationship Id="rId6" Type="http://schemas.openxmlformats.org/officeDocument/2006/relationships/image" Target="../media/image120.png"/><Relationship Id="rId5" Type="http://schemas.openxmlformats.org/officeDocument/2006/relationships/image" Target="../media/image119.emf"/><Relationship Id="rId4" Type="http://schemas.openxmlformats.org/officeDocument/2006/relationships/package" Target="../embeddings/Microsoft_Word_Document6.docx"/></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84.bin"/><Relationship Id="rId3" Type="http://schemas.openxmlformats.org/officeDocument/2006/relationships/notesSlide" Target="../notesSlides/notesSlide36.xml"/><Relationship Id="rId7" Type="http://schemas.openxmlformats.org/officeDocument/2006/relationships/image" Target="../media/image122.wmf"/><Relationship Id="rId12" Type="http://schemas.openxmlformats.org/officeDocument/2006/relationships/image" Target="../media/image125.emf"/><Relationship Id="rId2" Type="http://schemas.openxmlformats.org/officeDocument/2006/relationships/slideLayout" Target="../slideLayouts/slideLayout12.xml"/><Relationship Id="rId1" Type="http://schemas.openxmlformats.org/officeDocument/2006/relationships/tags" Target="../tags/tag37.xml"/><Relationship Id="rId6" Type="http://schemas.openxmlformats.org/officeDocument/2006/relationships/oleObject" Target="../embeddings/oleObject83.bin"/><Relationship Id="rId11" Type="http://schemas.openxmlformats.org/officeDocument/2006/relationships/image" Target="../media/image124.wmf"/><Relationship Id="rId5" Type="http://schemas.openxmlformats.org/officeDocument/2006/relationships/image" Target="../media/image121.wmf"/><Relationship Id="rId10" Type="http://schemas.openxmlformats.org/officeDocument/2006/relationships/oleObject" Target="../embeddings/oleObject85.bin"/><Relationship Id="rId4" Type="http://schemas.openxmlformats.org/officeDocument/2006/relationships/oleObject" Target="../embeddings/oleObject82.bin"/><Relationship Id="rId9" Type="http://schemas.openxmlformats.org/officeDocument/2006/relationships/image" Target="../media/image123.wmf"/></Relationships>
</file>

<file path=ppt/slides/_rels/slide41.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image" Target="../media/image126.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9067800" cy="1252728"/>
          </a:xfrm>
        </p:spPr>
        <p:txBody>
          <a:bodyPr>
            <a:normAutofit/>
          </a:bodyPr>
          <a:lstStyle/>
          <a:p>
            <a:pPr algn="ctr"/>
            <a:r>
              <a:rPr lang="en-US" sz="3600" b="0" dirty="0"/>
              <a:t>EML 4230 Introduction to Composite Materials</a:t>
            </a:r>
          </a:p>
        </p:txBody>
      </p:sp>
      <p:sp>
        <p:nvSpPr>
          <p:cNvPr id="3" name="Content Placeholder 2"/>
          <p:cNvSpPr>
            <a:spLocks noGrp="1"/>
          </p:cNvSpPr>
          <p:nvPr>
            <p:ph idx="1"/>
          </p:nvPr>
        </p:nvSpPr>
        <p:spPr>
          <a:xfrm>
            <a:off x="76200" y="1775191"/>
            <a:ext cx="8991600" cy="4625609"/>
          </a:xfrm>
        </p:spPr>
        <p:txBody>
          <a:bodyPr>
            <a:normAutofit/>
          </a:bodyPr>
          <a:lstStyle/>
          <a:p>
            <a:pPr marL="118872" indent="0" algn="ctr">
              <a:buNone/>
            </a:pPr>
            <a:r>
              <a:rPr lang="en-US" dirty="0"/>
              <a:t>Chapter 3 Micromechanical Analysis of a Lamina</a:t>
            </a:r>
          </a:p>
          <a:p>
            <a:pPr marL="118872" indent="0" algn="ctr">
              <a:buNone/>
            </a:pPr>
            <a:r>
              <a:rPr lang="en-US" b="1" dirty="0"/>
              <a:t>Elastic Moduli of Unidirectional Lamina</a:t>
            </a:r>
          </a:p>
          <a:p>
            <a:pPr marL="118872" indent="0" algn="ctr">
              <a:buNone/>
            </a:pPr>
            <a:endParaRPr lang="en-US" dirty="0"/>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000" dirty="0"/>
              <a:t>Dr. </a:t>
            </a:r>
            <a:r>
              <a:rPr lang="en-US" sz="2000" dirty="0" err="1"/>
              <a:t>Autar</a:t>
            </a:r>
            <a:r>
              <a:rPr lang="en-US" sz="2000" dirty="0"/>
              <a:t> Kaw</a:t>
            </a: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000" dirty="0"/>
              <a:t>Department of Mechanical Engineering</a:t>
            </a: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000" dirty="0"/>
              <a:t>University of South Florida, Tampa, FL </a:t>
            </a:r>
            <a:r>
              <a:rPr lang="en-US" sz="2000" dirty="0">
                <a:latin typeface="Arial" pitchFamily="34" charset="0"/>
                <a:cs typeface="Arial" pitchFamily="34" charset="0"/>
              </a:rPr>
              <a:t>33620</a:t>
            </a: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sz="2400" dirty="0">
              <a:latin typeface="Arial" pitchFamily="34" charset="0"/>
              <a:cs typeface="Arial" pitchFamily="34" charset="0"/>
            </a:endParaRP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a:latin typeface="Arial" pitchFamily="34" charset="0"/>
                <a:cs typeface="Arial" pitchFamily="34" charset="0"/>
              </a:rPr>
              <a:t>Courtesy of the Textbook</a:t>
            </a: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b="1" dirty="0">
                <a:solidFill>
                  <a:srgbClr val="000000"/>
                </a:solidFill>
                <a:latin typeface="Trebuchet MS"/>
                <a:hlinkClick r:id="rId4"/>
              </a:rPr>
              <a:t>Mechanics of Composite Materials by Kaw</a:t>
            </a:r>
            <a:r>
              <a:rPr lang="en-US" sz="2400" dirty="0">
                <a:latin typeface="Arial" pitchFamily="34" charset="0"/>
                <a:cs typeface="Arial" pitchFamily="34" charset="0"/>
                <a:hlinkClick r:id="rId4"/>
              </a:rPr>
              <a:t> </a:t>
            </a:r>
            <a:endParaRPr lang="en-US" sz="2400" dirty="0">
              <a:latin typeface="Arial" pitchFamily="34" charset="0"/>
              <a:cs typeface="Arial" pitchFamily="34" charset="0"/>
            </a:endParaRP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dirty="0">
              <a:latin typeface="Arial" pitchFamily="34" charset="0"/>
              <a:cs typeface="Arial" pitchFamily="34" charset="0"/>
            </a:endParaRPr>
          </a:p>
          <a:p>
            <a:pPr marL="118872" indent="0" algn="ctr">
              <a:buNone/>
            </a:pPr>
            <a:endParaRPr lang="en-US"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7400" y="6028592"/>
            <a:ext cx="3162300" cy="714375"/>
          </a:xfrm>
          <a:prstGeom prst="rect">
            <a:avLst/>
          </a:prstGeom>
        </p:spPr>
      </p:pic>
    </p:spTree>
    <p:custDataLst>
      <p:tags r:id="rId1"/>
    </p:custDataLst>
    <p:extLst>
      <p:ext uri="{BB962C8B-B14F-4D97-AF65-F5344CB8AC3E}">
        <p14:creationId xmlns:p14="http://schemas.microsoft.com/office/powerpoint/2010/main" val="1840696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4C9CF-A97B-6B2A-0B0D-79492698DDB2}"/>
              </a:ext>
            </a:extLst>
          </p:cNvPr>
          <p:cNvSpPr>
            <a:spLocks noGrp="1"/>
          </p:cNvSpPr>
          <p:nvPr>
            <p:ph type="title"/>
          </p:nvPr>
        </p:nvSpPr>
        <p:spPr/>
        <p:txBody>
          <a:bodyPr>
            <a:normAutofit fontScale="90000"/>
          </a:bodyPr>
          <a:lstStyle/>
          <a:p>
            <a:r>
              <a:rPr lang="en-US" dirty="0"/>
              <a:t>Elastic Moduli of Unidirectional Lamina</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C6BABC1-3DF7-1505-6076-AFFD6A720471}"/>
                  </a:ext>
                </a:extLst>
              </p:cNvPr>
              <p:cNvSpPr>
                <a:spLocks noGrp="1"/>
              </p:cNvSpPr>
              <p:nvPr>
                <p:ph idx="1"/>
              </p:nvPr>
            </p:nvSpPr>
            <p:spPr/>
            <p:txBody>
              <a:bodyPr/>
              <a:lstStyle/>
              <a:p>
                <a:r>
                  <a:rPr lang="en-US" dirty="0"/>
                  <a:t>Longitudinal elastic modulus,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𝐸</m:t>
                        </m:r>
                      </m:e>
                      <m:sub>
                        <m:r>
                          <a:rPr lang="en-US" i="1" dirty="0" smtClean="0">
                            <a:latin typeface="Cambria Math" panose="02040503050406030204" pitchFamily="18" charset="0"/>
                          </a:rPr>
                          <m:t>1</m:t>
                        </m:r>
                      </m:sub>
                    </m:sSub>
                  </m:oMath>
                </a14:m>
                <a:endParaRPr lang="en-US" dirty="0"/>
              </a:p>
              <a:p>
                <a:r>
                  <a:rPr lang="en-US" dirty="0"/>
                  <a:t>Transverse elastic modulus,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𝐸</m:t>
                        </m:r>
                      </m:e>
                      <m:sub>
                        <m:r>
                          <a:rPr lang="en-US" i="1" dirty="0" smtClean="0">
                            <a:latin typeface="Cambria Math" panose="02040503050406030204" pitchFamily="18" charset="0"/>
                          </a:rPr>
                          <m:t>2</m:t>
                        </m:r>
                      </m:sub>
                    </m:sSub>
                  </m:oMath>
                </a14:m>
                <a:endParaRPr lang="en-US" dirty="0"/>
              </a:p>
              <a:p>
                <a:r>
                  <a:rPr lang="en-US" dirty="0"/>
                  <a:t>Major Poisson’s ratio, </a:t>
                </a: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𝜈</m:t>
                        </m:r>
                      </m:e>
                      <m:sub>
                        <m:r>
                          <a:rPr lang="en-US" b="0" i="1" dirty="0" smtClean="0">
                            <a:latin typeface="Cambria Math" panose="02040503050406030204" pitchFamily="18" charset="0"/>
                          </a:rPr>
                          <m:t>12</m:t>
                        </m:r>
                      </m:sub>
                    </m:sSub>
                  </m:oMath>
                </a14:m>
                <a:r>
                  <a:rPr lang="en-US" dirty="0"/>
                  <a:t> </a:t>
                </a:r>
              </a:p>
              <a:p>
                <a:r>
                  <a:rPr lang="en-US" dirty="0"/>
                  <a:t>In-plane shear modulus, </a:t>
                </a: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𝐺</m:t>
                        </m:r>
                      </m:e>
                      <m:sub>
                        <m:r>
                          <a:rPr lang="en-US" b="0" i="1" dirty="0" smtClean="0">
                            <a:latin typeface="Cambria Math" panose="02040503050406030204" pitchFamily="18" charset="0"/>
                          </a:rPr>
                          <m:t>12</m:t>
                        </m:r>
                      </m:sub>
                    </m:sSub>
                  </m:oMath>
                </a14:m>
                <a:r>
                  <a:rPr lang="en-US" dirty="0"/>
                  <a:t> </a:t>
                </a:r>
              </a:p>
            </p:txBody>
          </p:sp>
        </mc:Choice>
        <mc:Fallback>
          <p:sp>
            <p:nvSpPr>
              <p:cNvPr id="3" name="Content Placeholder 2">
                <a:extLst>
                  <a:ext uri="{FF2B5EF4-FFF2-40B4-BE49-F238E27FC236}">
                    <a16:creationId xmlns:a16="http://schemas.microsoft.com/office/drawing/2014/main" id="{2C6BABC1-3DF7-1505-6076-AFFD6A720471}"/>
                  </a:ext>
                </a:extLst>
              </p:cNvPr>
              <p:cNvSpPr>
                <a:spLocks noGrp="1" noRot="1" noChangeAspect="1" noMove="1" noResize="1" noEditPoints="1" noAdjustHandles="1" noChangeArrowheads="1" noChangeShapeType="1" noTextEdit="1"/>
              </p:cNvSpPr>
              <p:nvPr>
                <p:ph idx="1"/>
              </p:nvPr>
            </p:nvSpPr>
            <p:spPr>
              <a:blipFill>
                <a:blip r:embed="rId2"/>
                <a:stretch>
                  <a:fillRect t="-527"/>
                </a:stretch>
              </a:blipFill>
            </p:spPr>
            <p:txBody>
              <a:bodyPr/>
              <a:lstStyle/>
              <a:p>
                <a:r>
                  <a:rPr lang="en-US">
                    <a:noFill/>
                  </a:rPr>
                  <a:t> </a:t>
                </a:r>
              </a:p>
            </p:txBody>
          </p:sp>
        </mc:Fallback>
      </mc:AlternateContent>
    </p:spTree>
    <p:extLst>
      <p:ext uri="{BB962C8B-B14F-4D97-AF65-F5344CB8AC3E}">
        <p14:creationId xmlns:p14="http://schemas.microsoft.com/office/powerpoint/2010/main" val="3808403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Strength of Materials Approach</a:t>
            </a:r>
          </a:p>
        </p:txBody>
      </p:sp>
      <p:graphicFrame>
        <p:nvGraphicFramePr>
          <p:cNvPr id="3" name="Object 2"/>
          <p:cNvGraphicFramePr>
            <a:graphicFrameLocks noChangeAspect="1"/>
          </p:cNvGraphicFramePr>
          <p:nvPr>
            <p:extLst>
              <p:ext uri="{D42A27DB-BD31-4B8C-83A1-F6EECF244321}">
                <p14:modId xmlns:p14="http://schemas.microsoft.com/office/powerpoint/2010/main" val="1833438344"/>
              </p:ext>
            </p:extLst>
          </p:nvPr>
        </p:nvGraphicFramePr>
        <p:xfrm>
          <a:off x="609600" y="1524000"/>
          <a:ext cx="5118420" cy="4953000"/>
        </p:xfrm>
        <a:graphic>
          <a:graphicData uri="http://schemas.openxmlformats.org/presentationml/2006/ole">
            <mc:AlternateContent xmlns:mc="http://schemas.openxmlformats.org/markup-compatibility/2006">
              <mc:Choice xmlns:v="urn:schemas-microsoft-com:vml" Requires="v">
                <p:oleObj name="Document" r:id="rId4" imgW="5943600" imgH="5751576" progId="Word.Document.12">
                  <p:embed/>
                </p:oleObj>
              </mc:Choice>
              <mc:Fallback>
                <p:oleObj name="Document" r:id="rId4" imgW="5943600" imgH="5751576" progId="Word.Document.12">
                  <p:embed/>
                  <p:pic>
                    <p:nvPicPr>
                      <p:cNvPr id="0" name="Picture 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524000"/>
                        <a:ext cx="5118420" cy="495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4724400" y="5791200"/>
            <a:ext cx="3962400" cy="923330"/>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3.3</a:t>
            </a:r>
          </a:p>
          <a:p>
            <a:r>
              <a:rPr lang="en-US" dirty="0">
                <a:latin typeface="Arial" pitchFamily="34" charset="0"/>
                <a:cs typeface="Arial" pitchFamily="34" charset="0"/>
              </a:rPr>
              <a:t>Representative volume element of a unidirectional lamina.</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A408DB3-5D92-7C9A-A174-4367E5B091A5}"/>
                  </a:ext>
                </a:extLst>
              </p:cNvPr>
              <p:cNvSpPr txBox="1"/>
              <p:nvPr/>
            </p:nvSpPr>
            <p:spPr>
              <a:xfrm>
                <a:off x="5638800" y="1981200"/>
                <a:ext cx="3048000" cy="802912"/>
              </a:xfrm>
              <a:prstGeom prst="rect">
                <a:avLst/>
              </a:prstGeom>
              <a:noFill/>
            </p:spPr>
            <p:txBody>
              <a:bodyPr wrap="square" lIns="0" tIns="0" rIns="0" bIns="0" rtlCol="0">
                <a:spAutoFit/>
              </a:bodyPr>
              <a:lstStyle/>
              <a:p>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𝑉</m:t>
                        </m:r>
                      </m:e>
                      <m:sub>
                        <m:r>
                          <a:rPr lang="en-US" sz="3200" b="0" i="1" smtClean="0">
                            <a:latin typeface="Cambria Math" panose="02040503050406030204" pitchFamily="18" charset="0"/>
                          </a:rPr>
                          <m:t>𝑓</m:t>
                        </m:r>
                      </m:sub>
                    </m:sSub>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h</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𝑡</m:t>
                            </m:r>
                          </m:e>
                          <m:sub>
                            <m:r>
                              <a:rPr lang="en-US" sz="3200" b="0" i="1" smtClean="0">
                                <a:latin typeface="Cambria Math" panose="02040503050406030204" pitchFamily="18" charset="0"/>
                              </a:rPr>
                              <m:t>𝑓</m:t>
                            </m:r>
                          </m:sub>
                        </m:sSub>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𝐿</m:t>
                            </m:r>
                          </m:e>
                          <m:sub>
                            <m:r>
                              <a:rPr lang="en-US" sz="3200" b="0" i="1" smtClean="0">
                                <a:latin typeface="Cambria Math" panose="02040503050406030204" pitchFamily="18" charset="0"/>
                              </a:rPr>
                              <m:t>𝑐</m:t>
                            </m:r>
                          </m:sub>
                        </m:sSub>
                      </m:num>
                      <m:den>
                        <m:r>
                          <a:rPr lang="en-US" sz="3200" b="0" i="1" smtClean="0">
                            <a:latin typeface="Cambria Math" panose="02040503050406030204" pitchFamily="18" charset="0"/>
                          </a:rPr>
                          <m:t>h</m:t>
                        </m:r>
                        <m:r>
                          <a:rPr lang="en-US" sz="3200" b="0" i="1" smtClean="0">
                            <a:latin typeface="Cambria Math" panose="02040503050406030204" pitchFamily="18" charset="0"/>
                          </a:rPr>
                          <m:t> </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𝑡</m:t>
                            </m:r>
                          </m:e>
                          <m:sub>
                            <m:r>
                              <a:rPr lang="en-US" sz="3200" b="0" i="1" smtClean="0">
                                <a:latin typeface="Cambria Math" panose="02040503050406030204" pitchFamily="18" charset="0"/>
                              </a:rPr>
                              <m:t>𝑐</m:t>
                            </m:r>
                          </m:sub>
                        </m:sSub>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𝐿</m:t>
                            </m:r>
                          </m:e>
                          <m:sub>
                            <m:r>
                              <a:rPr lang="en-US" sz="3200" b="0" i="1" smtClean="0">
                                <a:latin typeface="Cambria Math" panose="02040503050406030204" pitchFamily="18" charset="0"/>
                              </a:rPr>
                              <m:t>𝑐</m:t>
                            </m:r>
                          </m:sub>
                        </m:sSub>
                      </m:den>
                    </m:f>
                  </m:oMath>
                </a14:m>
                <a:r>
                  <a:rPr lang="en-US" sz="3200" dirty="0"/>
                  <a:t> = </a:t>
                </a:r>
                <a14:m>
                  <m:oMath xmlns:m="http://schemas.openxmlformats.org/officeDocument/2006/math">
                    <m:f>
                      <m:fPr>
                        <m:ctrlPr>
                          <a:rPr lang="en-US" sz="3200" i="1">
                            <a:latin typeface="Cambria Math" panose="02040503050406030204" pitchFamily="18" charset="0"/>
                          </a:rPr>
                        </m:ctrlPr>
                      </m:fPr>
                      <m:num>
                        <m:sSub>
                          <m:sSubPr>
                            <m:ctrlPr>
                              <a:rPr lang="en-US" sz="3200" i="1">
                                <a:latin typeface="Cambria Math" panose="02040503050406030204" pitchFamily="18" charset="0"/>
                              </a:rPr>
                            </m:ctrlPr>
                          </m:sSubPr>
                          <m:e>
                            <m:r>
                              <a:rPr lang="en-US" sz="3200" i="1">
                                <a:latin typeface="Cambria Math" panose="02040503050406030204" pitchFamily="18" charset="0"/>
                              </a:rPr>
                              <m:t>𝑡</m:t>
                            </m:r>
                          </m:e>
                          <m:sub>
                            <m:r>
                              <a:rPr lang="en-US" sz="3200" i="1">
                                <a:latin typeface="Cambria Math" panose="02040503050406030204" pitchFamily="18" charset="0"/>
                              </a:rPr>
                              <m:t>𝑓</m:t>
                            </m:r>
                          </m:sub>
                        </m:sSub>
                      </m:num>
                      <m:den>
                        <m:sSub>
                          <m:sSubPr>
                            <m:ctrlPr>
                              <a:rPr lang="en-US" sz="3200" i="1">
                                <a:latin typeface="Cambria Math" panose="02040503050406030204" pitchFamily="18" charset="0"/>
                              </a:rPr>
                            </m:ctrlPr>
                          </m:sSubPr>
                          <m:e>
                            <m:r>
                              <a:rPr lang="en-US" sz="3200" i="1">
                                <a:latin typeface="Cambria Math" panose="02040503050406030204" pitchFamily="18" charset="0"/>
                              </a:rPr>
                              <m:t>𝑡</m:t>
                            </m:r>
                          </m:e>
                          <m:sub>
                            <m:r>
                              <a:rPr lang="en-US" sz="3200" i="1">
                                <a:latin typeface="Cambria Math" panose="02040503050406030204" pitchFamily="18" charset="0"/>
                              </a:rPr>
                              <m:t>𝑐</m:t>
                            </m:r>
                          </m:sub>
                        </m:sSub>
                      </m:den>
                    </m:f>
                  </m:oMath>
                </a14:m>
                <a:endParaRPr lang="en-US" sz="3200" dirty="0"/>
              </a:p>
            </p:txBody>
          </p:sp>
        </mc:Choice>
        <mc:Fallback xmlns="">
          <p:sp>
            <p:nvSpPr>
              <p:cNvPr id="2" name="TextBox 1">
                <a:extLst>
                  <a:ext uri="{FF2B5EF4-FFF2-40B4-BE49-F238E27FC236}">
                    <a16:creationId xmlns:a16="http://schemas.microsoft.com/office/drawing/2014/main" id="{1A408DB3-5D92-7C9A-A174-4367E5B091A5}"/>
                  </a:ext>
                </a:extLst>
              </p:cNvPr>
              <p:cNvSpPr txBox="1">
                <a:spLocks noRot="1" noChangeAspect="1" noMove="1" noResize="1" noEditPoints="1" noAdjustHandles="1" noChangeArrowheads="1" noChangeShapeType="1" noTextEdit="1"/>
              </p:cNvSpPr>
              <p:nvPr/>
            </p:nvSpPr>
            <p:spPr>
              <a:xfrm>
                <a:off x="5638800" y="1981200"/>
                <a:ext cx="3048000" cy="802912"/>
              </a:xfrm>
              <a:prstGeom prst="rect">
                <a:avLst/>
              </a:prstGeom>
              <a:blipFill>
                <a:blip r:embed="rId6"/>
                <a:stretch>
                  <a:fillRect b="-98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2F5E900-F60A-0533-6395-35386C9A7CF2}"/>
                  </a:ext>
                </a:extLst>
              </p:cNvPr>
              <p:cNvSpPr txBox="1"/>
              <p:nvPr/>
            </p:nvSpPr>
            <p:spPr>
              <a:xfrm>
                <a:off x="5643880" y="3693432"/>
                <a:ext cx="2890520" cy="770275"/>
              </a:xfrm>
              <a:prstGeom prst="rect">
                <a:avLst/>
              </a:prstGeom>
              <a:noFill/>
            </p:spPr>
            <p:txBody>
              <a:bodyPr wrap="square" lIns="0" tIns="0" rIns="0" bIns="0" rtlCol="0">
                <a:spAutoFit/>
              </a:bodyPr>
              <a:lstStyle/>
              <a:p>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𝑉</m:t>
                        </m:r>
                      </m:e>
                      <m:sub>
                        <m:r>
                          <a:rPr lang="en-US" sz="3200" b="0" i="1" smtClean="0">
                            <a:latin typeface="Cambria Math" panose="02040503050406030204" pitchFamily="18" charset="0"/>
                          </a:rPr>
                          <m:t>𝑚</m:t>
                        </m:r>
                      </m:sub>
                    </m:sSub>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h𝑡</m:t>
                            </m:r>
                          </m:e>
                          <m:sub>
                            <m:r>
                              <a:rPr lang="en-US" sz="3200" b="0" i="1" smtClean="0">
                                <a:latin typeface="Cambria Math" panose="02040503050406030204" pitchFamily="18" charset="0"/>
                              </a:rPr>
                              <m:t>𝑚</m:t>
                            </m:r>
                          </m:sub>
                        </m:sSub>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𝐿</m:t>
                            </m:r>
                          </m:e>
                          <m:sub>
                            <m:r>
                              <a:rPr lang="en-US" sz="3200" b="0" i="1" smtClean="0">
                                <a:latin typeface="Cambria Math" panose="02040503050406030204" pitchFamily="18" charset="0"/>
                              </a:rPr>
                              <m:t>𝑐</m:t>
                            </m:r>
                          </m:sub>
                        </m:sSub>
                      </m:num>
                      <m:den>
                        <m:r>
                          <a:rPr lang="en-US" sz="3200" b="0" i="1" smtClean="0">
                            <a:latin typeface="Cambria Math" panose="02040503050406030204" pitchFamily="18" charset="0"/>
                          </a:rPr>
                          <m:t>h</m:t>
                        </m:r>
                        <m:r>
                          <a:rPr lang="en-US" sz="3200" b="0" i="1" smtClean="0">
                            <a:latin typeface="Cambria Math" panose="02040503050406030204" pitchFamily="18" charset="0"/>
                          </a:rPr>
                          <m:t> </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𝑡</m:t>
                            </m:r>
                          </m:e>
                          <m:sub>
                            <m:r>
                              <a:rPr lang="en-US" sz="3200" b="0" i="1" smtClean="0">
                                <a:latin typeface="Cambria Math" panose="02040503050406030204" pitchFamily="18" charset="0"/>
                              </a:rPr>
                              <m:t>𝑐</m:t>
                            </m:r>
                          </m:sub>
                        </m:sSub>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𝐿</m:t>
                            </m:r>
                          </m:e>
                          <m:sub>
                            <m:r>
                              <a:rPr lang="en-US" sz="3200" b="0" i="1" smtClean="0">
                                <a:latin typeface="Cambria Math" panose="02040503050406030204" pitchFamily="18" charset="0"/>
                              </a:rPr>
                              <m:t>𝑐</m:t>
                            </m:r>
                          </m:sub>
                        </m:sSub>
                      </m:den>
                    </m:f>
                  </m:oMath>
                </a14:m>
                <a:r>
                  <a:rPr lang="en-US" sz="3200" dirty="0"/>
                  <a:t> = </a:t>
                </a:r>
                <a14:m>
                  <m:oMath xmlns:m="http://schemas.openxmlformats.org/officeDocument/2006/math">
                    <m:f>
                      <m:fPr>
                        <m:ctrlPr>
                          <a:rPr lang="en-US" sz="3200" i="1">
                            <a:latin typeface="Cambria Math" panose="02040503050406030204" pitchFamily="18" charset="0"/>
                          </a:rPr>
                        </m:ctrlPr>
                      </m:fPr>
                      <m:num>
                        <m:sSub>
                          <m:sSubPr>
                            <m:ctrlPr>
                              <a:rPr lang="en-US" sz="3200" i="1">
                                <a:latin typeface="Cambria Math" panose="02040503050406030204" pitchFamily="18" charset="0"/>
                              </a:rPr>
                            </m:ctrlPr>
                          </m:sSubPr>
                          <m:e>
                            <m:r>
                              <a:rPr lang="en-US" sz="3200" i="1">
                                <a:latin typeface="Cambria Math" panose="02040503050406030204" pitchFamily="18" charset="0"/>
                              </a:rPr>
                              <m:t>𝑡</m:t>
                            </m:r>
                          </m:e>
                          <m:sub>
                            <m:r>
                              <a:rPr lang="en-US" sz="3200" b="0" i="1" smtClean="0">
                                <a:latin typeface="Cambria Math" panose="02040503050406030204" pitchFamily="18" charset="0"/>
                              </a:rPr>
                              <m:t>𝑚</m:t>
                            </m:r>
                          </m:sub>
                        </m:sSub>
                      </m:num>
                      <m:den>
                        <m:sSub>
                          <m:sSubPr>
                            <m:ctrlPr>
                              <a:rPr lang="en-US" sz="3200" i="1">
                                <a:latin typeface="Cambria Math" panose="02040503050406030204" pitchFamily="18" charset="0"/>
                              </a:rPr>
                            </m:ctrlPr>
                          </m:sSubPr>
                          <m:e>
                            <m:r>
                              <a:rPr lang="en-US" sz="3200" i="1">
                                <a:latin typeface="Cambria Math" panose="02040503050406030204" pitchFamily="18" charset="0"/>
                              </a:rPr>
                              <m:t>𝑡</m:t>
                            </m:r>
                          </m:e>
                          <m:sub>
                            <m:r>
                              <a:rPr lang="en-US" sz="3200" i="1">
                                <a:latin typeface="Cambria Math" panose="02040503050406030204" pitchFamily="18" charset="0"/>
                              </a:rPr>
                              <m:t>𝑐</m:t>
                            </m:r>
                          </m:sub>
                        </m:sSub>
                      </m:den>
                    </m:f>
                  </m:oMath>
                </a14:m>
                <a:endParaRPr lang="en-US" sz="3200" dirty="0"/>
              </a:p>
            </p:txBody>
          </p:sp>
        </mc:Choice>
        <mc:Fallback xmlns="">
          <p:sp>
            <p:nvSpPr>
              <p:cNvPr id="5" name="TextBox 4">
                <a:extLst>
                  <a:ext uri="{FF2B5EF4-FFF2-40B4-BE49-F238E27FC236}">
                    <a16:creationId xmlns:a16="http://schemas.microsoft.com/office/drawing/2014/main" id="{12F5E900-F60A-0533-6395-35386C9A7CF2}"/>
                  </a:ext>
                </a:extLst>
              </p:cNvPr>
              <p:cNvSpPr txBox="1">
                <a:spLocks noRot="1" noChangeAspect="1" noMove="1" noResize="1" noEditPoints="1" noAdjustHandles="1" noChangeArrowheads="1" noChangeShapeType="1" noTextEdit="1"/>
              </p:cNvSpPr>
              <p:nvPr/>
            </p:nvSpPr>
            <p:spPr>
              <a:xfrm>
                <a:off x="5643880" y="3693432"/>
                <a:ext cx="2890520" cy="770275"/>
              </a:xfrm>
              <a:prstGeom prst="rect">
                <a:avLst/>
              </a:prstGeom>
              <a:blipFill>
                <a:blip r:embed="rId7"/>
                <a:stretch>
                  <a:fillRect t="-1587" b="-10317"/>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198903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0" y="457200"/>
            <a:ext cx="8991600" cy="609600"/>
          </a:xfrm>
          <a:noFill/>
        </p:spPr>
        <p:txBody>
          <a:bodyPr lIns="92075" tIns="46038" rIns="92075" bIns="46038">
            <a:noAutofit/>
          </a:bodyPr>
          <a:lstStyle/>
          <a:p>
            <a:r>
              <a:rPr lang="en-US" sz="4400" dirty="0"/>
              <a:t>Longitudinal Young’s Modulus</a:t>
            </a:r>
          </a:p>
        </p:txBody>
      </p:sp>
      <p:graphicFrame>
        <p:nvGraphicFramePr>
          <p:cNvPr id="2" name="Object 1"/>
          <p:cNvGraphicFramePr>
            <a:graphicFrameLocks noChangeAspect="1"/>
          </p:cNvGraphicFramePr>
          <p:nvPr>
            <p:extLst>
              <p:ext uri="{D42A27DB-BD31-4B8C-83A1-F6EECF244321}">
                <p14:modId xmlns:p14="http://schemas.microsoft.com/office/powerpoint/2010/main" val="3992491875"/>
              </p:ext>
            </p:extLst>
          </p:nvPr>
        </p:nvGraphicFramePr>
        <p:xfrm>
          <a:off x="228599" y="1752600"/>
          <a:ext cx="9549547" cy="3048000"/>
        </p:xfrm>
        <a:graphic>
          <a:graphicData uri="http://schemas.openxmlformats.org/presentationml/2006/ole">
            <mc:AlternateContent xmlns:mc="http://schemas.openxmlformats.org/markup-compatibility/2006">
              <mc:Choice xmlns:v="urn:schemas-microsoft-com:vml" Requires="v">
                <p:oleObj name="Document" r:id="rId4" imgW="5940026" imgH="1897093" progId="Word.Document.12">
                  <p:embed/>
                </p:oleObj>
              </mc:Choice>
              <mc:Fallback>
                <p:oleObj name="Document" r:id="rId4" imgW="5940026" imgH="1897093" progId="Word.Document.12">
                  <p:embed/>
                  <p:pic>
                    <p:nvPicPr>
                      <p:cNvPr id="0" name="Picture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599" y="1752600"/>
                        <a:ext cx="9549547" cy="304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a:xfrm>
            <a:off x="685800" y="5020270"/>
            <a:ext cx="8153400" cy="923330"/>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3.4</a:t>
            </a:r>
          </a:p>
          <a:p>
            <a:r>
              <a:rPr lang="en-US" dirty="0">
                <a:latin typeface="Arial" pitchFamily="34" charset="0"/>
                <a:cs typeface="Arial" pitchFamily="34" charset="0"/>
              </a:rPr>
              <a:t>A longitudinal stress applied to the representative volume element to calculate the longitudinal Young’s modulus for a unidirectional lamina.</a:t>
            </a:r>
          </a:p>
        </p:txBody>
      </p:sp>
    </p:spTree>
    <p:custDataLst>
      <p:tags r:id="rId1"/>
    </p:custDataLst>
    <p:extLst>
      <p:ext uri="{BB962C8B-B14F-4D97-AF65-F5344CB8AC3E}">
        <p14:creationId xmlns:p14="http://schemas.microsoft.com/office/powerpoint/2010/main" val="2120986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Longitudinal Young’s Modulus</a:t>
            </a:r>
          </a:p>
        </p:txBody>
      </p:sp>
      <p:graphicFrame>
        <p:nvGraphicFramePr>
          <p:cNvPr id="353287" name="Object 7"/>
          <p:cNvGraphicFramePr>
            <a:graphicFrameLocks noChangeAspect="1"/>
          </p:cNvGraphicFramePr>
          <p:nvPr>
            <p:extLst>
              <p:ext uri="{D42A27DB-BD31-4B8C-83A1-F6EECF244321}">
                <p14:modId xmlns:p14="http://schemas.microsoft.com/office/powerpoint/2010/main" val="1065409011"/>
              </p:ext>
            </p:extLst>
          </p:nvPr>
        </p:nvGraphicFramePr>
        <p:xfrm>
          <a:off x="6357938" y="1452880"/>
          <a:ext cx="2100262" cy="552450"/>
        </p:xfrm>
        <a:graphic>
          <a:graphicData uri="http://schemas.openxmlformats.org/presentationml/2006/ole">
            <mc:AlternateContent xmlns:mc="http://schemas.openxmlformats.org/markup-compatibility/2006">
              <mc:Choice xmlns:v="urn:schemas-microsoft-com:vml" Requires="v">
                <p:oleObj name="Equation" r:id="rId4" imgW="723900" imgH="190500" progId="Equation.3">
                  <p:embed/>
                </p:oleObj>
              </mc:Choice>
              <mc:Fallback>
                <p:oleObj name="Equation" r:id="rId4" imgW="723900" imgH="19050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7938" y="1452880"/>
                        <a:ext cx="2100262"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88" name="Object 8"/>
          <p:cNvGraphicFramePr>
            <a:graphicFrameLocks noChangeAspect="1"/>
          </p:cNvGraphicFramePr>
          <p:nvPr>
            <p:extLst>
              <p:ext uri="{D42A27DB-BD31-4B8C-83A1-F6EECF244321}">
                <p14:modId xmlns:p14="http://schemas.microsoft.com/office/powerpoint/2010/main" val="2145256084"/>
              </p:ext>
            </p:extLst>
          </p:nvPr>
        </p:nvGraphicFramePr>
        <p:xfrm>
          <a:off x="5780088" y="2103756"/>
          <a:ext cx="3255962" cy="609600"/>
        </p:xfrm>
        <a:graphic>
          <a:graphicData uri="http://schemas.openxmlformats.org/presentationml/2006/ole">
            <mc:AlternateContent xmlns:mc="http://schemas.openxmlformats.org/markup-compatibility/2006">
              <mc:Choice xmlns:v="urn:schemas-microsoft-com:vml" Requires="v">
                <p:oleObj name="Equation" r:id="rId6" imgW="1155600" imgH="215640" progId="Equation.3">
                  <p:embed/>
                </p:oleObj>
              </mc:Choice>
              <mc:Fallback>
                <p:oleObj name="Equation" r:id="rId6" imgW="1155600" imgH="215640"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80088" y="2103756"/>
                        <a:ext cx="3255962"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89" name="Object 9"/>
          <p:cNvGraphicFramePr>
            <a:graphicFrameLocks noChangeAspect="1"/>
          </p:cNvGraphicFramePr>
          <p:nvPr>
            <p:extLst>
              <p:ext uri="{D42A27DB-BD31-4B8C-83A1-F6EECF244321}">
                <p14:modId xmlns:p14="http://schemas.microsoft.com/office/powerpoint/2010/main" val="2638177590"/>
              </p:ext>
            </p:extLst>
          </p:nvPr>
        </p:nvGraphicFramePr>
        <p:xfrm>
          <a:off x="6153150" y="2768918"/>
          <a:ext cx="2509838" cy="554038"/>
        </p:xfrm>
        <a:graphic>
          <a:graphicData uri="http://schemas.openxmlformats.org/presentationml/2006/ole">
            <mc:AlternateContent xmlns:mc="http://schemas.openxmlformats.org/markup-compatibility/2006">
              <mc:Choice xmlns:v="urn:schemas-microsoft-com:vml" Requires="v">
                <p:oleObj name="Equation" r:id="rId8" imgW="863280" imgH="190440" progId="Equation.3">
                  <p:embed/>
                </p:oleObj>
              </mc:Choice>
              <mc:Fallback>
                <p:oleObj name="Equation" r:id="rId8" imgW="863280" imgH="190440"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53150" y="2768918"/>
                        <a:ext cx="2509838" cy="554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90" name="Object 10"/>
          <p:cNvGraphicFramePr>
            <a:graphicFrameLocks noChangeAspect="1"/>
          </p:cNvGraphicFramePr>
          <p:nvPr>
            <p:extLst>
              <p:ext uri="{D42A27DB-BD31-4B8C-83A1-F6EECF244321}">
                <p14:modId xmlns:p14="http://schemas.microsoft.com/office/powerpoint/2010/main" val="1218663675"/>
              </p:ext>
            </p:extLst>
          </p:nvPr>
        </p:nvGraphicFramePr>
        <p:xfrm>
          <a:off x="6531610" y="4509134"/>
          <a:ext cx="2057400" cy="558800"/>
        </p:xfrm>
        <a:graphic>
          <a:graphicData uri="http://schemas.openxmlformats.org/presentationml/2006/ole">
            <mc:AlternateContent xmlns:mc="http://schemas.openxmlformats.org/markup-compatibility/2006">
              <mc:Choice xmlns:v="urn:schemas-microsoft-com:vml" Requires="v">
                <p:oleObj name="Equation" r:id="rId10" imgW="695249" imgH="190500" progId="Equation.3">
                  <p:embed/>
                </p:oleObj>
              </mc:Choice>
              <mc:Fallback>
                <p:oleObj name="Equation" r:id="rId10" imgW="695249" imgH="190500" progId="Equation.3">
                  <p:embed/>
                  <p:pic>
                    <p:nvPicPr>
                      <p:cNvPr id="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31610" y="4509134"/>
                        <a:ext cx="2057400" cy="55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91" name="Object 11"/>
          <p:cNvGraphicFramePr>
            <a:graphicFrameLocks noChangeAspect="1"/>
          </p:cNvGraphicFramePr>
          <p:nvPr>
            <p:extLst>
              <p:ext uri="{D42A27DB-BD31-4B8C-83A1-F6EECF244321}">
                <p14:modId xmlns:p14="http://schemas.microsoft.com/office/powerpoint/2010/main" val="2240199304"/>
              </p:ext>
            </p:extLst>
          </p:nvPr>
        </p:nvGraphicFramePr>
        <p:xfrm>
          <a:off x="6163310" y="5182234"/>
          <a:ext cx="2946400" cy="622300"/>
        </p:xfrm>
        <a:graphic>
          <a:graphicData uri="http://schemas.openxmlformats.org/presentationml/2006/ole">
            <mc:AlternateContent xmlns:mc="http://schemas.openxmlformats.org/markup-compatibility/2006">
              <mc:Choice xmlns:v="urn:schemas-microsoft-com:vml" Requires="v">
                <p:oleObj name="Equation" r:id="rId12" imgW="1015920" imgH="215640" progId="Equation.3">
                  <p:embed/>
                </p:oleObj>
              </mc:Choice>
              <mc:Fallback>
                <p:oleObj name="Equation" r:id="rId12" imgW="1015920" imgH="215640" progId="Equation.3">
                  <p:embed/>
                  <p:pic>
                    <p:nvPicPr>
                      <p:cNvPr id="0"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63310" y="5182234"/>
                        <a:ext cx="2946400"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92" name="Object 12"/>
          <p:cNvGraphicFramePr>
            <a:graphicFrameLocks noChangeAspect="1"/>
          </p:cNvGraphicFramePr>
          <p:nvPr>
            <p:extLst>
              <p:ext uri="{D42A27DB-BD31-4B8C-83A1-F6EECF244321}">
                <p14:modId xmlns:p14="http://schemas.microsoft.com/office/powerpoint/2010/main" val="4196823463"/>
              </p:ext>
            </p:extLst>
          </p:nvPr>
        </p:nvGraphicFramePr>
        <p:xfrm>
          <a:off x="6531610" y="5880734"/>
          <a:ext cx="2209800" cy="685800"/>
        </p:xfrm>
        <a:graphic>
          <a:graphicData uri="http://schemas.openxmlformats.org/presentationml/2006/ole">
            <mc:AlternateContent xmlns:mc="http://schemas.openxmlformats.org/markup-compatibility/2006">
              <mc:Choice xmlns:v="urn:schemas-microsoft-com:vml" Requires="v">
                <p:oleObj name="Equation" r:id="rId14" imgW="723600" imgH="228600" progId="Equation.3">
                  <p:embed/>
                </p:oleObj>
              </mc:Choice>
              <mc:Fallback>
                <p:oleObj name="Equation" r:id="rId14" imgW="723600" imgH="228600" progId="Equation.3">
                  <p:embed/>
                  <p:pic>
                    <p:nvPicPr>
                      <p:cNvPr id="0"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531610" y="5880734"/>
                        <a:ext cx="22098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4314" name="Object 10"/>
          <p:cNvGraphicFramePr>
            <a:graphicFrameLocks noChangeAspect="1"/>
          </p:cNvGraphicFramePr>
          <p:nvPr>
            <p:extLst>
              <p:ext uri="{D42A27DB-BD31-4B8C-83A1-F6EECF244321}">
                <p14:modId xmlns:p14="http://schemas.microsoft.com/office/powerpoint/2010/main" val="2302013307"/>
              </p:ext>
            </p:extLst>
          </p:nvPr>
        </p:nvGraphicFramePr>
        <p:xfrm>
          <a:off x="675640" y="1541939"/>
          <a:ext cx="2971800" cy="698500"/>
        </p:xfrm>
        <a:graphic>
          <a:graphicData uri="http://schemas.openxmlformats.org/presentationml/2006/ole">
            <mc:AlternateContent xmlns:mc="http://schemas.openxmlformats.org/markup-compatibility/2006">
              <mc:Choice xmlns:v="urn:schemas-microsoft-com:vml" Requires="v">
                <p:oleObj name="Equation" r:id="rId16" imgW="863280" imgH="203040" progId="Equation.3">
                  <p:embed/>
                </p:oleObj>
              </mc:Choice>
              <mc:Fallback>
                <p:oleObj name="Equation" r:id="rId16" imgW="863280" imgH="203040" progId="Equation.3">
                  <p:embed/>
                  <p:pic>
                    <p:nvPicPr>
                      <p:cNvPr id="0" name="Picture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75640" y="1541939"/>
                        <a:ext cx="2971800" cy="69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 name="Picture 1">
            <a:extLst>
              <a:ext uri="{FF2B5EF4-FFF2-40B4-BE49-F238E27FC236}">
                <a16:creationId xmlns:a16="http://schemas.microsoft.com/office/drawing/2014/main" id="{4D388277-8EC6-C1E9-2A08-6DDCB83F8B80}"/>
              </a:ext>
            </a:extLst>
          </p:cNvPr>
          <p:cNvPicPr>
            <a:picLocks noChangeAspect="1"/>
          </p:cNvPicPr>
          <p:nvPr/>
        </p:nvPicPr>
        <p:blipFill>
          <a:blip r:embed="rId18"/>
          <a:stretch>
            <a:fillRect/>
          </a:stretch>
        </p:blipFill>
        <p:spPr>
          <a:xfrm>
            <a:off x="228600" y="3192813"/>
            <a:ext cx="5512789" cy="1760187"/>
          </a:xfrm>
          <a:prstGeom prst="rect">
            <a:avLst/>
          </a:prstGeom>
        </p:spPr>
      </p:pic>
    </p:spTree>
    <p:custDataLst>
      <p:tags r:id="rId1"/>
    </p:custDataLst>
    <p:extLst>
      <p:ext uri="{BB962C8B-B14F-4D97-AF65-F5344CB8AC3E}">
        <p14:creationId xmlns:p14="http://schemas.microsoft.com/office/powerpoint/2010/main" val="3367474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Longitudinal Young’s Modulus</a:t>
            </a:r>
          </a:p>
        </p:txBody>
      </p:sp>
      <p:graphicFrame>
        <p:nvGraphicFramePr>
          <p:cNvPr id="2" name="Object 1"/>
          <p:cNvGraphicFramePr>
            <a:graphicFrameLocks noChangeAspect="1"/>
          </p:cNvGraphicFramePr>
          <p:nvPr>
            <p:extLst>
              <p:ext uri="{D42A27DB-BD31-4B8C-83A1-F6EECF244321}">
                <p14:modId xmlns:p14="http://schemas.microsoft.com/office/powerpoint/2010/main" val="1300065699"/>
              </p:ext>
            </p:extLst>
          </p:nvPr>
        </p:nvGraphicFramePr>
        <p:xfrm>
          <a:off x="1371600" y="1752601"/>
          <a:ext cx="6629400" cy="702105"/>
        </p:xfrm>
        <a:graphic>
          <a:graphicData uri="http://schemas.openxmlformats.org/presentationml/2006/ole">
            <mc:AlternateContent xmlns:mc="http://schemas.openxmlformats.org/markup-compatibility/2006">
              <mc:Choice xmlns:v="urn:schemas-microsoft-com:vml" Requires="v">
                <p:oleObj name="Equation" r:id="rId4" imgW="1917360" imgH="203040" progId="Equation.3">
                  <p:embed/>
                </p:oleObj>
              </mc:Choice>
              <mc:Fallback>
                <p:oleObj name="Equation" r:id="rId4" imgW="1917360" imgH="203040" progId="Equation.3">
                  <p:embed/>
                  <p:pic>
                    <p:nvPicPr>
                      <p:cNvPr id="0" name="Picture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752601"/>
                        <a:ext cx="6629400" cy="7021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3027" name="Object 35"/>
          <p:cNvGraphicFramePr>
            <a:graphicFrameLocks noChangeAspect="1"/>
          </p:cNvGraphicFramePr>
          <p:nvPr>
            <p:extLst>
              <p:ext uri="{D42A27DB-BD31-4B8C-83A1-F6EECF244321}">
                <p14:modId xmlns:p14="http://schemas.microsoft.com/office/powerpoint/2010/main" val="2108360176"/>
              </p:ext>
            </p:extLst>
          </p:nvPr>
        </p:nvGraphicFramePr>
        <p:xfrm>
          <a:off x="4423569" y="2547127"/>
          <a:ext cx="3852862" cy="584200"/>
        </p:xfrm>
        <a:graphic>
          <a:graphicData uri="http://schemas.openxmlformats.org/presentationml/2006/ole">
            <mc:AlternateContent xmlns:mc="http://schemas.openxmlformats.org/markup-compatibility/2006">
              <mc:Choice xmlns:v="urn:schemas-microsoft-com:vml" Requires="v">
                <p:oleObj name="Equation" r:id="rId6" imgW="1409400" imgH="215640" progId="Equation.3">
                  <p:embed/>
                </p:oleObj>
              </mc:Choice>
              <mc:Fallback>
                <p:oleObj name="Equation" r:id="rId6" imgW="1409400" imgH="215640" progId="Equation.3">
                  <p:embed/>
                  <p:pic>
                    <p:nvPicPr>
                      <p:cNvPr id="0" name="Picture 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3569" y="2547127"/>
                        <a:ext cx="3852862" cy="58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3028" name="Object 36"/>
          <p:cNvGraphicFramePr>
            <a:graphicFrameLocks noChangeAspect="1"/>
          </p:cNvGraphicFramePr>
          <p:nvPr>
            <p:extLst>
              <p:ext uri="{D42A27DB-BD31-4B8C-83A1-F6EECF244321}">
                <p14:modId xmlns:p14="http://schemas.microsoft.com/office/powerpoint/2010/main" val="4136758982"/>
              </p:ext>
            </p:extLst>
          </p:nvPr>
        </p:nvGraphicFramePr>
        <p:xfrm>
          <a:off x="4445000" y="3281363"/>
          <a:ext cx="3556000" cy="1231900"/>
        </p:xfrm>
        <a:graphic>
          <a:graphicData uri="http://schemas.openxmlformats.org/presentationml/2006/ole">
            <mc:AlternateContent xmlns:mc="http://schemas.openxmlformats.org/markup-compatibility/2006">
              <mc:Choice xmlns:v="urn:schemas-microsoft-com:vml" Requires="v">
                <p:oleObj name="Equation" r:id="rId8" imgW="1282680" imgH="444240" progId="Equation.3">
                  <p:embed/>
                </p:oleObj>
              </mc:Choice>
              <mc:Fallback>
                <p:oleObj name="Equation" r:id="rId8" imgW="1282680" imgH="444240" progId="Equation.3">
                  <p:embed/>
                  <p:pic>
                    <p:nvPicPr>
                      <p:cNvPr id="0" name="Picture 3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45000" y="3281363"/>
                        <a:ext cx="3556000" cy="1231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3029" name="Object 37"/>
          <p:cNvGraphicFramePr>
            <a:graphicFrameLocks noChangeAspect="1"/>
          </p:cNvGraphicFramePr>
          <p:nvPr>
            <p:extLst>
              <p:ext uri="{D42A27DB-BD31-4B8C-83A1-F6EECF244321}">
                <p14:modId xmlns:p14="http://schemas.microsoft.com/office/powerpoint/2010/main" val="408462799"/>
              </p:ext>
            </p:extLst>
          </p:nvPr>
        </p:nvGraphicFramePr>
        <p:xfrm>
          <a:off x="4445000" y="5569845"/>
          <a:ext cx="3810000" cy="623661"/>
        </p:xfrm>
        <a:graphic>
          <a:graphicData uri="http://schemas.openxmlformats.org/presentationml/2006/ole">
            <mc:AlternateContent xmlns:mc="http://schemas.openxmlformats.org/markup-compatibility/2006">
              <mc:Choice xmlns:v="urn:schemas-microsoft-com:vml" Requires="v">
                <p:oleObj name="Equation" r:id="rId10" imgW="1231560" imgH="203040" progId="Equation.3">
                  <p:embed/>
                </p:oleObj>
              </mc:Choice>
              <mc:Fallback>
                <p:oleObj name="Equation" r:id="rId10" imgW="1231560" imgH="203040" progId="Equation.3">
                  <p:embed/>
                  <p:pic>
                    <p:nvPicPr>
                      <p:cNvPr id="0" name="Picture 3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45000" y="5569845"/>
                        <a:ext cx="3810000" cy="6236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 name="Picture 2">
            <a:extLst>
              <a:ext uri="{FF2B5EF4-FFF2-40B4-BE49-F238E27FC236}">
                <a16:creationId xmlns:a16="http://schemas.microsoft.com/office/drawing/2014/main" id="{021EC5E1-88D2-E22B-47E2-C5952C188FF7}"/>
              </a:ext>
            </a:extLst>
          </p:cNvPr>
          <p:cNvPicPr>
            <a:picLocks noChangeAspect="1"/>
          </p:cNvPicPr>
          <p:nvPr/>
        </p:nvPicPr>
        <p:blipFill>
          <a:blip r:embed="rId12"/>
          <a:stretch>
            <a:fillRect/>
          </a:stretch>
        </p:blipFill>
        <p:spPr>
          <a:xfrm>
            <a:off x="-705582" y="3807948"/>
            <a:ext cx="5511262" cy="1761897"/>
          </a:xfrm>
          <a:prstGeom prst="rect">
            <a:avLst/>
          </a:prstGeom>
        </p:spPr>
      </p:pic>
    </p:spTree>
    <p:custDataLst>
      <p:tags r:id="rId1"/>
    </p:custDataLst>
    <p:extLst>
      <p:ext uri="{BB962C8B-B14F-4D97-AF65-F5344CB8AC3E}">
        <p14:creationId xmlns:p14="http://schemas.microsoft.com/office/powerpoint/2010/main" val="3367474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Ratio of force taken by fiber to composite</a:t>
            </a:r>
          </a:p>
        </p:txBody>
      </p:sp>
      <p:graphicFrame>
        <p:nvGraphicFramePr>
          <p:cNvPr id="213029" name="Object 37"/>
          <p:cNvGraphicFramePr>
            <a:graphicFrameLocks noChangeAspect="1"/>
          </p:cNvGraphicFramePr>
          <p:nvPr/>
        </p:nvGraphicFramePr>
        <p:xfrm>
          <a:off x="2667000" y="1752600"/>
          <a:ext cx="3810000" cy="623661"/>
        </p:xfrm>
        <a:graphic>
          <a:graphicData uri="http://schemas.openxmlformats.org/presentationml/2006/ole">
            <mc:AlternateContent xmlns:mc="http://schemas.openxmlformats.org/markup-compatibility/2006">
              <mc:Choice xmlns:v="urn:schemas-microsoft-com:vml" Requires="v">
                <p:oleObj name="Equation" r:id="rId4" imgW="1231560" imgH="203040" progId="Equation.3">
                  <p:embed/>
                </p:oleObj>
              </mc:Choice>
              <mc:Fallback>
                <p:oleObj name="Equation" r:id="rId4" imgW="1231560" imgH="203040" progId="Equation.3">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1752600"/>
                        <a:ext cx="3810000" cy="6236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3030" name="Object 38"/>
          <p:cNvGraphicFramePr>
            <a:graphicFrameLocks noChangeAspect="1"/>
          </p:cNvGraphicFramePr>
          <p:nvPr/>
        </p:nvGraphicFramePr>
        <p:xfrm>
          <a:off x="3203825" y="5105400"/>
          <a:ext cx="2739775" cy="1524000"/>
        </p:xfrm>
        <a:graphic>
          <a:graphicData uri="http://schemas.openxmlformats.org/presentationml/2006/ole">
            <mc:AlternateContent xmlns:mc="http://schemas.openxmlformats.org/markup-compatibility/2006">
              <mc:Choice xmlns:v="urn:schemas-microsoft-com:vml" Requires="v">
                <p:oleObj name="Equation" r:id="rId6" imgW="799920" imgH="444240" progId="Equation.3">
                  <p:embed/>
                </p:oleObj>
              </mc:Choice>
              <mc:Fallback>
                <p:oleObj name="Equation" r:id="rId6" imgW="799920" imgH="444240" progId="Equation.3">
                  <p:embed/>
                  <p:pic>
                    <p:nvPicPr>
                      <p:cNvPr id="0" name="Object 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825" y="5105400"/>
                        <a:ext cx="2739775"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87" name="Object 7"/>
          <p:cNvGraphicFramePr>
            <a:graphicFrameLocks noChangeAspect="1"/>
          </p:cNvGraphicFramePr>
          <p:nvPr/>
        </p:nvGraphicFramePr>
        <p:xfrm>
          <a:off x="958850" y="2722562"/>
          <a:ext cx="2100262" cy="552450"/>
        </p:xfrm>
        <a:graphic>
          <a:graphicData uri="http://schemas.openxmlformats.org/presentationml/2006/ole">
            <mc:AlternateContent xmlns:mc="http://schemas.openxmlformats.org/markup-compatibility/2006">
              <mc:Choice xmlns:v="urn:schemas-microsoft-com:vml" Requires="v">
                <p:oleObj name="Equation" r:id="rId8" imgW="723900" imgH="190500" progId="Equation.3">
                  <p:embed/>
                </p:oleObj>
              </mc:Choice>
              <mc:Fallback>
                <p:oleObj name="Equation" r:id="rId8" imgW="723900" imgH="190500"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8850" y="2722562"/>
                        <a:ext cx="2100262"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88" name="Object 8"/>
          <p:cNvGraphicFramePr>
            <a:graphicFrameLocks noChangeAspect="1"/>
          </p:cNvGraphicFramePr>
          <p:nvPr/>
        </p:nvGraphicFramePr>
        <p:xfrm>
          <a:off x="381000" y="3276600"/>
          <a:ext cx="3255962" cy="609600"/>
        </p:xfrm>
        <a:graphic>
          <a:graphicData uri="http://schemas.openxmlformats.org/presentationml/2006/ole">
            <mc:AlternateContent xmlns:mc="http://schemas.openxmlformats.org/markup-compatibility/2006">
              <mc:Choice xmlns:v="urn:schemas-microsoft-com:vml" Requires="v">
                <p:oleObj name="Equation" r:id="rId10" imgW="1155600" imgH="215640" progId="Equation.3">
                  <p:embed/>
                </p:oleObj>
              </mc:Choice>
              <mc:Fallback>
                <p:oleObj name="Equation" r:id="rId10" imgW="1155600" imgH="215640" progId="Equation.3">
                  <p:embed/>
                  <p:pic>
                    <p:nvPicPr>
                      <p:cNvPr id="0"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 y="3276600"/>
                        <a:ext cx="3255962"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89" name="Object 9"/>
          <p:cNvGraphicFramePr>
            <a:graphicFrameLocks noChangeAspect="1"/>
          </p:cNvGraphicFramePr>
          <p:nvPr/>
        </p:nvGraphicFramePr>
        <p:xfrm>
          <a:off x="754062" y="4038600"/>
          <a:ext cx="2509838" cy="554038"/>
        </p:xfrm>
        <a:graphic>
          <a:graphicData uri="http://schemas.openxmlformats.org/presentationml/2006/ole">
            <mc:AlternateContent xmlns:mc="http://schemas.openxmlformats.org/markup-compatibility/2006">
              <mc:Choice xmlns:v="urn:schemas-microsoft-com:vml" Requires="v">
                <p:oleObj name="Equation" r:id="rId12" imgW="863280" imgH="190440" progId="Equation.3">
                  <p:embed/>
                </p:oleObj>
              </mc:Choice>
              <mc:Fallback>
                <p:oleObj name="Equation" r:id="rId12" imgW="863280" imgH="190440" progId="Equation.3">
                  <p:embed/>
                  <p:pic>
                    <p:nvPicPr>
                      <p:cNvPr id="0"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4062" y="4038600"/>
                        <a:ext cx="2509838" cy="554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90" name="Object 10"/>
          <p:cNvGraphicFramePr>
            <a:graphicFrameLocks noChangeAspect="1"/>
          </p:cNvGraphicFramePr>
          <p:nvPr/>
        </p:nvGraphicFramePr>
        <p:xfrm>
          <a:off x="5651500" y="2514600"/>
          <a:ext cx="2057400" cy="558800"/>
        </p:xfrm>
        <a:graphic>
          <a:graphicData uri="http://schemas.openxmlformats.org/presentationml/2006/ole">
            <mc:AlternateContent xmlns:mc="http://schemas.openxmlformats.org/markup-compatibility/2006">
              <mc:Choice xmlns:v="urn:schemas-microsoft-com:vml" Requires="v">
                <p:oleObj name="Equation" r:id="rId14" imgW="695249" imgH="190500" progId="Equation.3">
                  <p:embed/>
                </p:oleObj>
              </mc:Choice>
              <mc:Fallback>
                <p:oleObj name="Equation" r:id="rId14" imgW="695249" imgH="190500" progId="Equation.3">
                  <p:embed/>
                  <p:pic>
                    <p:nvPicPr>
                      <p:cNvPr id="0"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51500" y="2514600"/>
                        <a:ext cx="2057400" cy="55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91" name="Object 11"/>
          <p:cNvGraphicFramePr>
            <a:graphicFrameLocks noChangeAspect="1"/>
          </p:cNvGraphicFramePr>
          <p:nvPr/>
        </p:nvGraphicFramePr>
        <p:xfrm>
          <a:off x="5283200" y="3124200"/>
          <a:ext cx="2946400" cy="622300"/>
        </p:xfrm>
        <a:graphic>
          <a:graphicData uri="http://schemas.openxmlformats.org/presentationml/2006/ole">
            <mc:AlternateContent xmlns:mc="http://schemas.openxmlformats.org/markup-compatibility/2006">
              <mc:Choice xmlns:v="urn:schemas-microsoft-com:vml" Requires="v">
                <p:oleObj name="Equation" r:id="rId16" imgW="1015920" imgH="215640" progId="Equation.3">
                  <p:embed/>
                </p:oleObj>
              </mc:Choice>
              <mc:Fallback>
                <p:oleObj name="Equation" r:id="rId16" imgW="1015920" imgH="215640" progId="Equation.3">
                  <p:embed/>
                  <p:pic>
                    <p:nvPicPr>
                      <p:cNvPr id="0" name="Picture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83200" y="3124200"/>
                        <a:ext cx="2946400"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3292" name="Object 12"/>
          <p:cNvGraphicFramePr>
            <a:graphicFrameLocks noChangeAspect="1"/>
          </p:cNvGraphicFramePr>
          <p:nvPr/>
        </p:nvGraphicFramePr>
        <p:xfrm>
          <a:off x="5651500" y="3886200"/>
          <a:ext cx="2209800" cy="685800"/>
        </p:xfrm>
        <a:graphic>
          <a:graphicData uri="http://schemas.openxmlformats.org/presentationml/2006/ole">
            <mc:AlternateContent xmlns:mc="http://schemas.openxmlformats.org/markup-compatibility/2006">
              <mc:Choice xmlns:v="urn:schemas-microsoft-com:vml" Requires="v">
                <p:oleObj name="Equation" r:id="rId18" imgW="723600" imgH="228600" progId="Equation.3">
                  <p:embed/>
                </p:oleObj>
              </mc:Choice>
              <mc:Fallback>
                <p:oleObj name="Equation" r:id="rId18" imgW="723600" imgH="228600" progId="Equation.3">
                  <p:embed/>
                  <p:pic>
                    <p:nvPicPr>
                      <p:cNvPr id="0" name="Picture 1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651500" y="3886200"/>
                        <a:ext cx="22098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6" name="Straight Connector 15"/>
          <p:cNvCxnSpPr/>
          <p:nvPr/>
        </p:nvCxnSpPr>
        <p:spPr>
          <a:xfrm>
            <a:off x="4495800" y="2590800"/>
            <a:ext cx="0" cy="2057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981200" y="4800600"/>
            <a:ext cx="914400" cy="9144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096000" y="4800600"/>
            <a:ext cx="685800" cy="8382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67474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Ratio of force taken by fiber to composite</a:t>
            </a:r>
          </a:p>
        </p:txBody>
      </p:sp>
      <p:sp>
        <p:nvSpPr>
          <p:cNvPr id="2" name="Rectangle 1"/>
          <p:cNvSpPr/>
          <p:nvPr/>
        </p:nvSpPr>
        <p:spPr>
          <a:xfrm>
            <a:off x="1186218" y="5908643"/>
            <a:ext cx="6771564" cy="923330"/>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3.5</a:t>
            </a:r>
          </a:p>
          <a:p>
            <a:r>
              <a:rPr lang="en-US" dirty="0">
                <a:latin typeface="Arial" pitchFamily="34" charset="0"/>
                <a:cs typeface="Arial" pitchFamily="34" charset="0"/>
              </a:rPr>
              <a:t>Fraction of load of composite carried by fibers as a function of fiber volume fraction for constant fiber to matrix moduli ratio.</a:t>
            </a:r>
          </a:p>
        </p:txBody>
      </p:sp>
      <p:pic>
        <p:nvPicPr>
          <p:cNvPr id="4" name="Picture 3">
            <a:extLst>
              <a:ext uri="{FF2B5EF4-FFF2-40B4-BE49-F238E27FC236}">
                <a16:creationId xmlns:a16="http://schemas.microsoft.com/office/drawing/2014/main" id="{800B2EC8-688B-F27E-190E-10E14BFC40F7}"/>
              </a:ext>
            </a:extLst>
          </p:cNvPr>
          <p:cNvPicPr>
            <a:picLocks noChangeAspect="1"/>
          </p:cNvPicPr>
          <p:nvPr/>
        </p:nvPicPr>
        <p:blipFill>
          <a:blip r:embed="rId4"/>
          <a:stretch>
            <a:fillRect/>
          </a:stretch>
        </p:blipFill>
        <p:spPr>
          <a:xfrm>
            <a:off x="0" y="1447811"/>
            <a:ext cx="6993626" cy="4460832"/>
          </a:xfrm>
          <a:prstGeom prst="rect">
            <a:avLst/>
          </a:prstGeom>
        </p:spPr>
      </p:pic>
      <p:graphicFrame>
        <p:nvGraphicFramePr>
          <p:cNvPr id="5" name="Object 38">
            <a:extLst>
              <a:ext uri="{FF2B5EF4-FFF2-40B4-BE49-F238E27FC236}">
                <a16:creationId xmlns:a16="http://schemas.microsoft.com/office/drawing/2014/main" id="{C028C750-391D-5E9F-C72D-DE1CCA276D51}"/>
              </a:ext>
            </a:extLst>
          </p:cNvPr>
          <p:cNvGraphicFramePr>
            <a:graphicFrameLocks noChangeAspect="1"/>
          </p:cNvGraphicFramePr>
          <p:nvPr>
            <p:extLst>
              <p:ext uri="{D42A27DB-BD31-4B8C-83A1-F6EECF244321}">
                <p14:modId xmlns:p14="http://schemas.microsoft.com/office/powerpoint/2010/main" val="84903530"/>
              </p:ext>
            </p:extLst>
          </p:nvPr>
        </p:nvGraphicFramePr>
        <p:xfrm>
          <a:off x="6404225" y="2590800"/>
          <a:ext cx="2739775" cy="1524000"/>
        </p:xfrm>
        <a:graphic>
          <a:graphicData uri="http://schemas.openxmlformats.org/presentationml/2006/ole">
            <mc:AlternateContent xmlns:mc="http://schemas.openxmlformats.org/markup-compatibility/2006">
              <mc:Choice xmlns:v="urn:schemas-microsoft-com:vml" Requires="v">
                <p:oleObj name="Equation" r:id="rId5" imgW="799920" imgH="444240" progId="Equation.3">
                  <p:embed/>
                </p:oleObj>
              </mc:Choice>
              <mc:Fallback>
                <p:oleObj name="Equation" r:id="rId5" imgW="799920" imgH="444240" progId="Equation.3">
                  <p:embed/>
                  <p:pic>
                    <p:nvPicPr>
                      <p:cNvPr id="213030" name="Object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4225" y="2590800"/>
                        <a:ext cx="2739775"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756144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0" y="457200"/>
            <a:ext cx="9067800" cy="609600"/>
          </a:xfrm>
          <a:noFill/>
        </p:spPr>
        <p:txBody>
          <a:bodyPr lIns="92075" tIns="46038" rIns="92075" bIns="46038">
            <a:noAutofit/>
          </a:bodyPr>
          <a:lstStyle/>
          <a:p>
            <a:pPr eaLnBrk="1" hangingPunct="1"/>
            <a:r>
              <a:rPr lang="en-US" sz="4400" dirty="0"/>
              <a:t>Example – Longitudinal Young’s Modulus</a:t>
            </a:r>
          </a:p>
        </p:txBody>
      </p:sp>
      <p:sp>
        <p:nvSpPr>
          <p:cNvPr id="2" name="Rectangle 1"/>
          <p:cNvSpPr/>
          <p:nvPr/>
        </p:nvSpPr>
        <p:spPr>
          <a:xfrm>
            <a:off x="0" y="1536175"/>
            <a:ext cx="8915400" cy="923330"/>
          </a:xfrm>
          <a:prstGeom prst="rect">
            <a:avLst/>
          </a:prstGeom>
        </p:spPr>
        <p:txBody>
          <a:bodyPr wrap="square">
            <a:spAutoFit/>
          </a:bodyPr>
          <a:lstStyle/>
          <a:p>
            <a:r>
              <a:rPr lang="en-US" dirty="0">
                <a:latin typeface="Times New Roman" pitchFamily="18" charset="0"/>
                <a:cs typeface="Times New Roman" pitchFamily="18" charset="0"/>
              </a:rPr>
              <a:t>Find the longitudinal elastic modulus of a unidirectional Glass/Epoxy lamina with a 70% fiber volume fraction.  Use the properties of glass and epoxy from Tables 3.1 and 3.2, respectively.  Also, find the ratio of the load the fibers take to that of the composite. </a:t>
            </a:r>
          </a:p>
        </p:txBody>
      </p:sp>
      <p:sp>
        <p:nvSpPr>
          <p:cNvPr id="3" name="Rectangle 2">
            <a:extLst>
              <a:ext uri="{FF2B5EF4-FFF2-40B4-BE49-F238E27FC236}">
                <a16:creationId xmlns:a16="http://schemas.microsoft.com/office/drawing/2014/main" id="{E54194B9-3316-96D0-373E-C031FCD56509}"/>
              </a:ext>
            </a:extLst>
          </p:cNvPr>
          <p:cNvSpPr/>
          <p:nvPr/>
        </p:nvSpPr>
        <p:spPr>
          <a:xfrm>
            <a:off x="2286000" y="2699113"/>
            <a:ext cx="4572000" cy="1200329"/>
          </a:xfrm>
          <a:prstGeom prst="rect">
            <a:avLst/>
          </a:prstGeom>
        </p:spPr>
        <p:txBody>
          <a:bodyPr>
            <a:spAutoFit/>
          </a:bodyPr>
          <a:lstStyle/>
          <a:p>
            <a:r>
              <a:rPr lang="en-US" sz="2400" i="1" dirty="0">
                <a:latin typeface="Times New Roman" pitchFamily="18" charset="0"/>
                <a:cs typeface="Times New Roman" pitchFamily="18" charset="0"/>
              </a:rPr>
              <a:t>E</a:t>
            </a:r>
            <a:r>
              <a:rPr lang="en-US" sz="2400" i="1" baseline="-25000" dirty="0">
                <a:latin typeface="Times New Roman" pitchFamily="18" charset="0"/>
                <a:cs typeface="Times New Roman" pitchFamily="18" charset="0"/>
              </a:rPr>
              <a:t>f</a:t>
            </a:r>
            <a:r>
              <a:rPr lang="en-US" sz="2400" i="1" dirty="0">
                <a:latin typeface="Times New Roman" pitchFamily="18" charset="0"/>
                <a:cs typeface="Times New Roman" pitchFamily="18" charset="0"/>
              </a:rPr>
              <a:t> = 85 </a:t>
            </a:r>
            <a:r>
              <a:rPr lang="en-US" sz="2400" i="1" dirty="0" err="1">
                <a:latin typeface="Times New Roman" pitchFamily="18" charset="0"/>
                <a:cs typeface="Times New Roman" pitchFamily="18" charset="0"/>
              </a:rPr>
              <a:t>GPa</a:t>
            </a:r>
            <a:endParaRPr lang="en-US" sz="2400" i="1"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r>
              <a:rPr lang="en-US" sz="2400" i="1" dirty="0" err="1">
                <a:latin typeface="Times New Roman" pitchFamily="18" charset="0"/>
                <a:cs typeface="Times New Roman" pitchFamily="18" charset="0"/>
              </a:rPr>
              <a:t>E</a:t>
            </a:r>
            <a:r>
              <a:rPr lang="en-US" sz="2400" i="1" baseline="-25000" dirty="0" err="1">
                <a:latin typeface="Times New Roman" pitchFamily="18" charset="0"/>
                <a:cs typeface="Times New Roman" pitchFamily="18" charset="0"/>
              </a:rPr>
              <a:t>m</a:t>
            </a:r>
            <a:r>
              <a:rPr lang="en-US" sz="2400" i="1" dirty="0">
                <a:latin typeface="Times New Roman" pitchFamily="18" charset="0"/>
                <a:cs typeface="Times New Roman" pitchFamily="18" charset="0"/>
              </a:rPr>
              <a:t> = 3.4 </a:t>
            </a:r>
            <a:r>
              <a:rPr lang="en-US" sz="2400" i="1" dirty="0" err="1">
                <a:latin typeface="Times New Roman" pitchFamily="18" charset="0"/>
                <a:cs typeface="Times New Roman" pitchFamily="18" charset="0"/>
              </a:rPr>
              <a:t>GPa</a:t>
            </a:r>
            <a:endParaRPr lang="en-US" sz="2400" dirty="0">
              <a:latin typeface="Times New Roman" pitchFamily="18" charset="0"/>
              <a:cs typeface="Times New Roman" pitchFamily="18" charset="0"/>
            </a:endParaRPr>
          </a:p>
        </p:txBody>
      </p:sp>
      <p:graphicFrame>
        <p:nvGraphicFramePr>
          <p:cNvPr id="4" name="Object 3">
            <a:extLst>
              <a:ext uri="{FF2B5EF4-FFF2-40B4-BE49-F238E27FC236}">
                <a16:creationId xmlns:a16="http://schemas.microsoft.com/office/drawing/2014/main" id="{9D4A73CF-7746-88F4-497A-3941D28BDD71}"/>
              </a:ext>
            </a:extLst>
          </p:cNvPr>
          <p:cNvGraphicFramePr>
            <a:graphicFrameLocks noChangeAspect="1"/>
          </p:cNvGraphicFramePr>
          <p:nvPr>
            <p:extLst>
              <p:ext uri="{D42A27DB-BD31-4B8C-83A1-F6EECF244321}">
                <p14:modId xmlns:p14="http://schemas.microsoft.com/office/powerpoint/2010/main" val="1236613713"/>
              </p:ext>
            </p:extLst>
          </p:nvPr>
        </p:nvGraphicFramePr>
        <p:xfrm>
          <a:off x="2216468" y="5029200"/>
          <a:ext cx="3781425" cy="952500"/>
        </p:xfrm>
        <a:graphic>
          <a:graphicData uri="http://schemas.openxmlformats.org/presentationml/2006/ole">
            <mc:AlternateContent xmlns:mc="http://schemas.openxmlformats.org/markup-compatibility/2006">
              <mc:Choice xmlns:v="urn:schemas-microsoft-com:vml" Requires="v">
                <p:oleObj name="Equation" r:id="rId4" imgW="1701720" imgH="431640" progId="Equation.3">
                  <p:embed/>
                </p:oleObj>
              </mc:Choice>
              <mc:Fallback>
                <p:oleObj name="Equation" r:id="rId4" imgW="1701720" imgH="431640" progId="Equation.3">
                  <p:embed/>
                  <p:pic>
                    <p:nvPicPr>
                      <p:cNvPr id="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6468" y="5029200"/>
                        <a:ext cx="3781425" cy="952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4">
            <a:extLst>
              <a:ext uri="{FF2B5EF4-FFF2-40B4-BE49-F238E27FC236}">
                <a16:creationId xmlns:a16="http://schemas.microsoft.com/office/drawing/2014/main" id="{B97642BC-87EC-1EE8-13B2-9E1C2325B020}"/>
              </a:ext>
            </a:extLst>
          </p:cNvPr>
          <p:cNvPicPr>
            <a:picLocks noChangeAspect="1"/>
          </p:cNvPicPr>
          <p:nvPr/>
        </p:nvPicPr>
        <p:blipFill>
          <a:blip r:embed="rId6"/>
          <a:stretch>
            <a:fillRect/>
          </a:stretch>
        </p:blipFill>
        <p:spPr>
          <a:xfrm>
            <a:off x="2191068" y="4206193"/>
            <a:ext cx="3811524" cy="624840"/>
          </a:xfrm>
          <a:prstGeom prst="rect">
            <a:avLst/>
          </a:prstGeom>
        </p:spPr>
      </p:pic>
    </p:spTree>
    <p:custDataLst>
      <p:tags r:id="rId1"/>
    </p:custDataLst>
    <p:extLst>
      <p:ext uri="{BB962C8B-B14F-4D97-AF65-F5344CB8AC3E}">
        <p14:creationId xmlns:p14="http://schemas.microsoft.com/office/powerpoint/2010/main" val="338889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228600" y="457200"/>
            <a:ext cx="8763000" cy="609600"/>
          </a:xfrm>
          <a:noFill/>
        </p:spPr>
        <p:txBody>
          <a:bodyPr lIns="92075" tIns="46038" rIns="92075" bIns="46038">
            <a:noAutofit/>
          </a:bodyPr>
          <a:lstStyle/>
          <a:p>
            <a:pPr eaLnBrk="1" hangingPunct="1"/>
            <a:r>
              <a:rPr lang="en-US" sz="4400" dirty="0"/>
              <a:t>Force in fiber to composite ratio</a:t>
            </a:r>
          </a:p>
        </p:txBody>
      </p:sp>
      <p:graphicFrame>
        <p:nvGraphicFramePr>
          <p:cNvPr id="3" name="Object 2"/>
          <p:cNvGraphicFramePr>
            <a:graphicFrameLocks noChangeAspect="1"/>
          </p:cNvGraphicFramePr>
          <p:nvPr>
            <p:extLst>
              <p:ext uri="{D42A27DB-BD31-4B8C-83A1-F6EECF244321}">
                <p14:modId xmlns:p14="http://schemas.microsoft.com/office/powerpoint/2010/main" val="758586553"/>
              </p:ext>
            </p:extLst>
          </p:nvPr>
        </p:nvGraphicFramePr>
        <p:xfrm>
          <a:off x="2819400" y="3250168"/>
          <a:ext cx="3922712" cy="1028700"/>
        </p:xfrm>
        <a:graphic>
          <a:graphicData uri="http://schemas.openxmlformats.org/presentationml/2006/ole">
            <mc:AlternateContent xmlns:mc="http://schemas.openxmlformats.org/markup-compatibility/2006">
              <mc:Choice xmlns:v="urn:schemas-microsoft-com:vml" Requires="v">
                <p:oleObj name="Equation" r:id="rId4" imgW="1638000" imgH="431640" progId="Equation.3">
                  <p:embed/>
                </p:oleObj>
              </mc:Choice>
              <mc:Fallback>
                <p:oleObj name="Equation" r:id="rId4" imgW="1638000" imgH="431640" progId="Equation.3">
                  <p:embed/>
                  <p:pic>
                    <p:nvPicPr>
                      <p:cNvPr id="0" name="Picture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50168"/>
                        <a:ext cx="3922712" cy="1028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38">
            <a:extLst>
              <a:ext uri="{FF2B5EF4-FFF2-40B4-BE49-F238E27FC236}">
                <a16:creationId xmlns:a16="http://schemas.microsoft.com/office/drawing/2014/main" id="{8CB022A8-EDCD-4E18-635C-898267D13B65}"/>
              </a:ext>
            </a:extLst>
          </p:cNvPr>
          <p:cNvGraphicFramePr>
            <a:graphicFrameLocks noChangeAspect="1"/>
          </p:cNvGraphicFramePr>
          <p:nvPr>
            <p:extLst>
              <p:ext uri="{D42A27DB-BD31-4B8C-83A1-F6EECF244321}">
                <p14:modId xmlns:p14="http://schemas.microsoft.com/office/powerpoint/2010/main" val="3710491850"/>
              </p:ext>
            </p:extLst>
          </p:nvPr>
        </p:nvGraphicFramePr>
        <p:xfrm>
          <a:off x="2706812" y="1661636"/>
          <a:ext cx="2739775" cy="1524000"/>
        </p:xfrm>
        <a:graphic>
          <a:graphicData uri="http://schemas.openxmlformats.org/presentationml/2006/ole">
            <mc:AlternateContent xmlns:mc="http://schemas.openxmlformats.org/markup-compatibility/2006">
              <mc:Choice xmlns:v="urn:schemas-microsoft-com:vml" Requires="v">
                <p:oleObj name="Equation" r:id="rId6" imgW="799920" imgH="444240" progId="Equation.3">
                  <p:embed/>
                </p:oleObj>
              </mc:Choice>
              <mc:Fallback>
                <p:oleObj name="Equation" r:id="rId6" imgW="799920" imgH="444240" progId="Equation.3">
                  <p:embed/>
                  <p:pic>
                    <p:nvPicPr>
                      <p:cNvPr id="213030" name="Object 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6812" y="1661636"/>
                        <a:ext cx="2739775"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3404970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pPr eaLnBrk="1" hangingPunct="1"/>
            <a:r>
              <a:rPr lang="en-US" sz="4400" dirty="0"/>
              <a:t>Comparing with experimental results</a:t>
            </a:r>
          </a:p>
        </p:txBody>
      </p:sp>
      <p:sp>
        <p:nvSpPr>
          <p:cNvPr id="4" name="Rectangle 3"/>
          <p:cNvSpPr/>
          <p:nvPr/>
        </p:nvSpPr>
        <p:spPr>
          <a:xfrm>
            <a:off x="685800" y="5715000"/>
            <a:ext cx="8229600" cy="923330"/>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3.6</a:t>
            </a:r>
          </a:p>
          <a:p>
            <a:r>
              <a:rPr lang="en-US" dirty="0">
                <a:latin typeface="Arial" pitchFamily="34" charset="0"/>
                <a:cs typeface="Arial" pitchFamily="34" charset="0"/>
              </a:rPr>
              <a:t>Longitudinal Young’s modulus as function of fiber volume fraction and comparison with experimental data points for a typical glass/polyester lamina. </a:t>
            </a:r>
          </a:p>
        </p:txBody>
      </p:sp>
      <p:pic>
        <p:nvPicPr>
          <p:cNvPr id="5" name="Picture 4">
            <a:extLst>
              <a:ext uri="{FF2B5EF4-FFF2-40B4-BE49-F238E27FC236}">
                <a16:creationId xmlns:a16="http://schemas.microsoft.com/office/drawing/2014/main" id="{73F5B6DC-1DED-89E8-7986-905CA1B81C03}"/>
              </a:ext>
            </a:extLst>
          </p:cNvPr>
          <p:cNvPicPr>
            <a:picLocks noChangeAspect="1"/>
          </p:cNvPicPr>
          <p:nvPr/>
        </p:nvPicPr>
        <p:blipFill>
          <a:blip r:embed="rId4"/>
          <a:stretch>
            <a:fillRect/>
          </a:stretch>
        </p:blipFill>
        <p:spPr>
          <a:xfrm>
            <a:off x="1752529" y="1524000"/>
            <a:ext cx="6096141" cy="4086946"/>
          </a:xfrm>
          <a:prstGeom prst="rect">
            <a:avLst/>
          </a:prstGeom>
        </p:spPr>
      </p:pic>
    </p:spTree>
    <p:custDataLst>
      <p:tags r:id="rId1"/>
    </p:custDataLst>
    <p:extLst>
      <p:ext uri="{BB962C8B-B14F-4D97-AF65-F5344CB8AC3E}">
        <p14:creationId xmlns:p14="http://schemas.microsoft.com/office/powerpoint/2010/main" val="2615858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Transverse Young’s Modulus</a:t>
            </a:r>
          </a:p>
        </p:txBody>
      </p:sp>
      <p:graphicFrame>
        <p:nvGraphicFramePr>
          <p:cNvPr id="3" name="Object 2"/>
          <p:cNvGraphicFramePr>
            <a:graphicFrameLocks noChangeAspect="1"/>
          </p:cNvGraphicFramePr>
          <p:nvPr>
            <p:extLst>
              <p:ext uri="{D42A27DB-BD31-4B8C-83A1-F6EECF244321}">
                <p14:modId xmlns:p14="http://schemas.microsoft.com/office/powerpoint/2010/main" val="2581302351"/>
              </p:ext>
            </p:extLst>
          </p:nvPr>
        </p:nvGraphicFramePr>
        <p:xfrm>
          <a:off x="-609600" y="1600200"/>
          <a:ext cx="9142413" cy="3352800"/>
        </p:xfrm>
        <a:graphic>
          <a:graphicData uri="http://schemas.openxmlformats.org/presentationml/2006/ole">
            <mc:AlternateContent xmlns:mc="http://schemas.openxmlformats.org/markup-compatibility/2006">
              <mc:Choice xmlns:v="urn:schemas-microsoft-com:vml" Requires="v">
                <p:oleObj name="Document" r:id="rId4" imgW="5940848" imgH="2182565" progId="Word.Document.12">
                  <p:embed/>
                </p:oleObj>
              </mc:Choice>
              <mc:Fallback>
                <p:oleObj name="Document" r:id="rId4" imgW="5940848" imgH="2182565" progId="Word.Document.12">
                  <p:embed/>
                  <p:pic>
                    <p:nvPicPr>
                      <p:cNvPr id="0" name="Picture 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9142413" cy="3352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1600200" y="4953000"/>
            <a:ext cx="6248400" cy="1200329"/>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3.7</a:t>
            </a:r>
          </a:p>
          <a:p>
            <a:r>
              <a:rPr lang="en-US" dirty="0">
                <a:latin typeface="Arial" pitchFamily="34" charset="0"/>
                <a:cs typeface="Arial" pitchFamily="34" charset="0"/>
              </a:rPr>
              <a:t>A transverse stress applied to a representative volume element used to calculate transverse Young’s modulus of a unidirectional lamina.</a:t>
            </a:r>
          </a:p>
        </p:txBody>
      </p:sp>
    </p:spTree>
    <p:custDataLst>
      <p:tags r:id="rId1"/>
    </p:custDataLst>
    <p:extLst>
      <p:ext uri="{BB962C8B-B14F-4D97-AF65-F5344CB8AC3E}">
        <p14:creationId xmlns:p14="http://schemas.microsoft.com/office/powerpoint/2010/main" val="66871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pPr eaLnBrk="1" hangingPunct="1"/>
            <a:r>
              <a:rPr lang="en-US" sz="4400" dirty="0"/>
              <a:t>Transverse Young’s Modulus</a:t>
            </a:r>
          </a:p>
        </p:txBody>
      </p:sp>
      <p:graphicFrame>
        <p:nvGraphicFramePr>
          <p:cNvPr id="2" name="Object 1"/>
          <p:cNvGraphicFramePr>
            <a:graphicFrameLocks noChangeAspect="1"/>
          </p:cNvGraphicFramePr>
          <p:nvPr>
            <p:extLst>
              <p:ext uri="{D42A27DB-BD31-4B8C-83A1-F6EECF244321}">
                <p14:modId xmlns:p14="http://schemas.microsoft.com/office/powerpoint/2010/main" val="1528788008"/>
              </p:ext>
            </p:extLst>
          </p:nvPr>
        </p:nvGraphicFramePr>
        <p:xfrm>
          <a:off x="381000" y="1590675"/>
          <a:ext cx="2590800" cy="628650"/>
        </p:xfrm>
        <a:graphic>
          <a:graphicData uri="http://schemas.openxmlformats.org/presentationml/2006/ole">
            <mc:AlternateContent xmlns:mc="http://schemas.openxmlformats.org/markup-compatibility/2006">
              <mc:Choice xmlns:v="urn:schemas-microsoft-com:vml" Requires="v">
                <p:oleObj name="Equation" r:id="rId4" imgW="838080" imgH="203040" progId="Equation.3">
                  <p:embed/>
                </p:oleObj>
              </mc:Choice>
              <mc:Fallback>
                <p:oleObj name="Equation" r:id="rId4" imgW="838080" imgH="203040" progId="Equation.3">
                  <p:embed/>
                  <p:pic>
                    <p:nvPicPr>
                      <p:cNvPr id="0" name="Picture 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590675"/>
                        <a:ext cx="2590800"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1216" name="Object 32"/>
          <p:cNvGraphicFramePr>
            <a:graphicFrameLocks noChangeAspect="1"/>
          </p:cNvGraphicFramePr>
          <p:nvPr>
            <p:extLst>
              <p:ext uri="{D42A27DB-BD31-4B8C-83A1-F6EECF244321}">
                <p14:modId xmlns:p14="http://schemas.microsoft.com/office/powerpoint/2010/main" val="785201180"/>
              </p:ext>
            </p:extLst>
          </p:nvPr>
        </p:nvGraphicFramePr>
        <p:xfrm>
          <a:off x="4518850" y="1637920"/>
          <a:ext cx="2095500" cy="635000"/>
        </p:xfrm>
        <a:graphic>
          <a:graphicData uri="http://schemas.openxmlformats.org/presentationml/2006/ole">
            <mc:AlternateContent xmlns:mc="http://schemas.openxmlformats.org/markup-compatibility/2006">
              <mc:Choice xmlns:v="urn:schemas-microsoft-com:vml" Requires="v">
                <p:oleObj name="Equation" r:id="rId6" imgW="622080" imgH="190440" progId="Equation.3">
                  <p:embed/>
                </p:oleObj>
              </mc:Choice>
              <mc:Fallback>
                <p:oleObj name="Equation" r:id="rId6" imgW="622080" imgH="190440" progId="Equation.3">
                  <p:embed/>
                  <p:pic>
                    <p:nvPicPr>
                      <p:cNvPr id="0" name="Picture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18850" y="1637920"/>
                        <a:ext cx="2095500" cy="63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1218" name="Object 34"/>
          <p:cNvGraphicFramePr>
            <a:graphicFrameLocks noChangeAspect="1"/>
          </p:cNvGraphicFramePr>
          <p:nvPr>
            <p:extLst>
              <p:ext uri="{D42A27DB-BD31-4B8C-83A1-F6EECF244321}">
                <p14:modId xmlns:p14="http://schemas.microsoft.com/office/powerpoint/2010/main" val="2764376024"/>
              </p:ext>
            </p:extLst>
          </p:nvPr>
        </p:nvGraphicFramePr>
        <p:xfrm>
          <a:off x="4518850" y="3556399"/>
          <a:ext cx="2057400" cy="736600"/>
        </p:xfrm>
        <a:graphic>
          <a:graphicData uri="http://schemas.openxmlformats.org/presentationml/2006/ole">
            <mc:AlternateContent xmlns:mc="http://schemas.openxmlformats.org/markup-compatibility/2006">
              <mc:Choice xmlns:v="urn:schemas-microsoft-com:vml" Requires="v">
                <p:oleObj name="Equation" r:id="rId8" imgW="634680" imgH="228600" progId="Equation.3">
                  <p:embed/>
                </p:oleObj>
              </mc:Choice>
              <mc:Fallback>
                <p:oleObj name="Equation" r:id="rId8" imgW="634680" imgH="228600" progId="Equation.3">
                  <p:embed/>
                  <p:pic>
                    <p:nvPicPr>
                      <p:cNvPr id="0" name="Picture 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18850" y="3556399"/>
                        <a:ext cx="2057400" cy="73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1222" name="Object 38"/>
          <p:cNvGraphicFramePr>
            <a:graphicFrameLocks noChangeAspect="1"/>
          </p:cNvGraphicFramePr>
          <p:nvPr>
            <p:extLst>
              <p:ext uri="{D42A27DB-BD31-4B8C-83A1-F6EECF244321}">
                <p14:modId xmlns:p14="http://schemas.microsoft.com/office/powerpoint/2010/main" val="1349551306"/>
              </p:ext>
            </p:extLst>
          </p:nvPr>
        </p:nvGraphicFramePr>
        <p:xfrm>
          <a:off x="7079170" y="1447800"/>
          <a:ext cx="1447800" cy="1117600"/>
        </p:xfrm>
        <a:graphic>
          <a:graphicData uri="http://schemas.openxmlformats.org/presentationml/2006/ole">
            <mc:AlternateContent xmlns:mc="http://schemas.openxmlformats.org/markup-compatibility/2006">
              <mc:Choice xmlns:v="urn:schemas-microsoft-com:vml" Requires="v">
                <p:oleObj name="Equation" r:id="rId10" imgW="542849" imgH="419100" progId="Equation.3">
                  <p:embed/>
                </p:oleObj>
              </mc:Choice>
              <mc:Fallback>
                <p:oleObj name="Equation" r:id="rId10" imgW="542849" imgH="419100" progId="Equation.3">
                  <p:embed/>
                  <p:pic>
                    <p:nvPicPr>
                      <p:cNvPr id="0" name="Picture 3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79170" y="1447800"/>
                        <a:ext cx="1447800" cy="1117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1224" name="Object 40"/>
          <p:cNvGraphicFramePr>
            <a:graphicFrameLocks noChangeAspect="1"/>
          </p:cNvGraphicFramePr>
          <p:nvPr>
            <p:extLst>
              <p:ext uri="{D42A27DB-BD31-4B8C-83A1-F6EECF244321}">
                <p14:modId xmlns:p14="http://schemas.microsoft.com/office/powerpoint/2010/main" val="1051387530"/>
              </p:ext>
            </p:extLst>
          </p:nvPr>
        </p:nvGraphicFramePr>
        <p:xfrm>
          <a:off x="7053770" y="3353199"/>
          <a:ext cx="1498600" cy="1143000"/>
        </p:xfrm>
        <a:graphic>
          <a:graphicData uri="http://schemas.openxmlformats.org/presentationml/2006/ole">
            <mc:AlternateContent xmlns:mc="http://schemas.openxmlformats.org/markup-compatibility/2006">
              <mc:Choice xmlns:v="urn:schemas-microsoft-com:vml" Requires="v">
                <p:oleObj name="Equation" r:id="rId12" imgW="545760" imgH="419040" progId="Equation.3">
                  <p:embed/>
                </p:oleObj>
              </mc:Choice>
              <mc:Fallback>
                <p:oleObj name="Equation" r:id="rId12" imgW="545760" imgH="419040" progId="Equation.3">
                  <p:embed/>
                  <p:pic>
                    <p:nvPicPr>
                      <p:cNvPr id="0" name="Picture 4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53770" y="3353199"/>
                        <a:ext cx="1498600"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A3752AD-BE66-39A4-5CD7-D04623F27A68}"/>
                  </a:ext>
                </a:extLst>
              </p:cNvPr>
              <p:cNvSpPr txBox="1"/>
              <p:nvPr/>
            </p:nvSpPr>
            <p:spPr>
              <a:xfrm>
                <a:off x="617030" y="2379453"/>
                <a:ext cx="2118739" cy="531877"/>
              </a:xfrm>
              <a:prstGeom prst="rect">
                <a:avLst/>
              </a:prstGeom>
              <a:noFill/>
            </p:spPr>
            <p:txBody>
              <a:bodyPr wrap="square" lIns="0" tIns="0" rIns="0" bIns="0" rtlCol="0">
                <a:spAutoFit/>
              </a:bodyPr>
              <a:lstStyle/>
              <a:p>
                <a14:m>
                  <m:oMath xmlns:m="http://schemas.openxmlformats.org/officeDocument/2006/math">
                    <m:sSub>
                      <m:sSubPr>
                        <m:ctrlPr>
                          <a:rPr lang="en-US" sz="3200" b="0" i="1" smtClean="0">
                            <a:latin typeface="Cambria Math" panose="02040503050406030204" pitchFamily="18" charset="0"/>
                            <a:ea typeface="Cambria Math" panose="02040503050406030204" pitchFamily="18" charset="0"/>
                          </a:rPr>
                        </m:ctrlPr>
                      </m:sSubPr>
                      <m:e>
                        <m:r>
                          <a:rPr lang="en-US" sz="3200" i="1" smtClean="0">
                            <a:latin typeface="Cambria Math" panose="02040503050406030204" pitchFamily="18" charset="0"/>
                            <a:ea typeface="Cambria Math" panose="02040503050406030204" pitchFamily="18" charset="0"/>
                          </a:rPr>
                          <m:t>∆</m:t>
                        </m:r>
                      </m:e>
                      <m:sub>
                        <m:r>
                          <a:rPr lang="en-US" sz="3200" b="0" i="1" smtClean="0">
                            <a:latin typeface="Cambria Math" panose="02040503050406030204" pitchFamily="18" charset="0"/>
                            <a:ea typeface="Cambria Math" panose="02040503050406030204" pitchFamily="18" charset="0"/>
                          </a:rPr>
                          <m:t>𝑐</m:t>
                        </m:r>
                      </m:sub>
                    </m:sSub>
                    <m:r>
                      <a:rPr lang="en-US" sz="3200" b="0" i="1" smtClean="0">
                        <a:latin typeface="Cambria Math" panose="02040503050406030204" pitchFamily="18" charset="0"/>
                        <a:ea typeface="Cambria Math" panose="02040503050406030204" pitchFamily="18" charset="0"/>
                      </a:rPr>
                      <m:t>=</m:t>
                    </m:r>
                  </m:oMath>
                </a14:m>
                <a:r>
                  <a:rPr lang="en-US" sz="3200" dirty="0">
                    <a:ea typeface="Cambria Math" panose="02040503050406030204" pitchFamily="18" charset="0"/>
                  </a:rPr>
                  <a:t> </a:t>
                </a:r>
                <a14:m>
                  <m:oMath xmlns:m="http://schemas.openxmlformats.org/officeDocument/2006/math">
                    <m:sSub>
                      <m:sSubPr>
                        <m:ctrlPr>
                          <a:rPr lang="en-US" sz="3200" b="0" i="1" smtClean="0">
                            <a:latin typeface="Cambria Math" panose="02040503050406030204" pitchFamily="18" charset="0"/>
                            <a:ea typeface="Cambria Math" panose="02040503050406030204" pitchFamily="18" charset="0"/>
                          </a:rPr>
                        </m:ctrlPr>
                      </m:sSubPr>
                      <m:e>
                        <m:r>
                          <a:rPr lang="en-US" sz="3200" i="1">
                            <a:latin typeface="Cambria Math" panose="02040503050406030204" pitchFamily="18" charset="0"/>
                            <a:ea typeface="Cambria Math" panose="02040503050406030204" pitchFamily="18" charset="0"/>
                          </a:rPr>
                          <m:t>∆</m:t>
                        </m:r>
                      </m:e>
                      <m:sub>
                        <m:r>
                          <a:rPr lang="en-US" sz="3200" b="0" i="1" smtClean="0">
                            <a:latin typeface="Cambria Math" panose="02040503050406030204" pitchFamily="18" charset="0"/>
                            <a:ea typeface="Cambria Math" panose="02040503050406030204" pitchFamily="18" charset="0"/>
                          </a:rPr>
                          <m:t>𝑓</m:t>
                        </m:r>
                      </m:sub>
                    </m:sSub>
                  </m:oMath>
                </a14:m>
                <a:r>
                  <a:rPr lang="en-US" sz="3200" dirty="0"/>
                  <a:t>+</a:t>
                </a:r>
                <a:r>
                  <a:rPr lang="en-US" sz="3200" dirty="0">
                    <a:ea typeface="Cambria Math" panose="02040503050406030204" pitchFamily="18" charset="0"/>
                  </a:rPr>
                  <a:t> </a:t>
                </a:r>
                <a14:m>
                  <m:oMath xmlns:m="http://schemas.openxmlformats.org/officeDocument/2006/math">
                    <m:sSub>
                      <m:sSubPr>
                        <m:ctrlPr>
                          <a:rPr lang="en-US" sz="3200" b="0" i="1" smtClean="0">
                            <a:latin typeface="Cambria Math" panose="02040503050406030204" pitchFamily="18" charset="0"/>
                            <a:ea typeface="Cambria Math" panose="02040503050406030204" pitchFamily="18" charset="0"/>
                          </a:rPr>
                        </m:ctrlPr>
                      </m:sSubPr>
                      <m:e>
                        <m:r>
                          <a:rPr lang="en-US" sz="3200" i="1">
                            <a:latin typeface="Cambria Math" panose="02040503050406030204" pitchFamily="18" charset="0"/>
                            <a:ea typeface="Cambria Math" panose="02040503050406030204" pitchFamily="18" charset="0"/>
                          </a:rPr>
                          <m:t>∆</m:t>
                        </m:r>
                      </m:e>
                      <m:sub>
                        <m:r>
                          <a:rPr lang="en-US" sz="3200" b="0" i="1" smtClean="0">
                            <a:latin typeface="Cambria Math" panose="02040503050406030204" pitchFamily="18" charset="0"/>
                            <a:ea typeface="Cambria Math" panose="02040503050406030204" pitchFamily="18" charset="0"/>
                          </a:rPr>
                          <m:t>𝑚</m:t>
                        </m:r>
                      </m:sub>
                    </m:sSub>
                  </m:oMath>
                </a14:m>
                <a:endParaRPr lang="en-US" sz="3200" dirty="0"/>
              </a:p>
            </p:txBody>
          </p:sp>
        </mc:Choice>
        <mc:Fallback xmlns="">
          <p:sp>
            <p:nvSpPr>
              <p:cNvPr id="5" name="TextBox 4">
                <a:extLst>
                  <a:ext uri="{FF2B5EF4-FFF2-40B4-BE49-F238E27FC236}">
                    <a16:creationId xmlns:a16="http://schemas.microsoft.com/office/drawing/2014/main" id="{FA3752AD-BE66-39A4-5CD7-D04623F27A68}"/>
                  </a:ext>
                </a:extLst>
              </p:cNvPr>
              <p:cNvSpPr txBox="1">
                <a:spLocks noRot="1" noChangeAspect="1" noMove="1" noResize="1" noEditPoints="1" noAdjustHandles="1" noChangeArrowheads="1" noChangeShapeType="1" noTextEdit="1"/>
              </p:cNvSpPr>
              <p:nvPr/>
            </p:nvSpPr>
            <p:spPr>
              <a:xfrm>
                <a:off x="617030" y="2379453"/>
                <a:ext cx="2118739" cy="531877"/>
              </a:xfrm>
              <a:prstGeom prst="rect">
                <a:avLst/>
              </a:prstGeom>
              <a:blipFill>
                <a:blip r:embed="rId14"/>
                <a:stretch>
                  <a:fillRect t="-21591" b="-38636"/>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D0872163-B53A-9056-8577-B26BA02627FE}"/>
              </a:ext>
            </a:extLst>
          </p:cNvPr>
          <p:cNvPicPr>
            <a:picLocks noChangeAspect="1"/>
          </p:cNvPicPr>
          <p:nvPr/>
        </p:nvPicPr>
        <p:blipFill rotWithShape="1">
          <a:blip r:embed="rId15"/>
          <a:srcRect r="27608"/>
          <a:stretch/>
        </p:blipFill>
        <p:spPr>
          <a:xfrm>
            <a:off x="4534090" y="2551946"/>
            <a:ext cx="2235201" cy="763524"/>
          </a:xfrm>
          <a:prstGeom prst="rect">
            <a:avLst/>
          </a:prstGeom>
        </p:spPr>
      </p:pic>
      <p:pic>
        <p:nvPicPr>
          <p:cNvPr id="7" name="Picture 6">
            <a:extLst>
              <a:ext uri="{FF2B5EF4-FFF2-40B4-BE49-F238E27FC236}">
                <a16:creationId xmlns:a16="http://schemas.microsoft.com/office/drawing/2014/main" id="{F7FAF4F4-6045-F1EE-2F41-44A2828FF942}"/>
              </a:ext>
            </a:extLst>
          </p:cNvPr>
          <p:cNvPicPr>
            <a:picLocks noChangeAspect="1"/>
          </p:cNvPicPr>
          <p:nvPr/>
        </p:nvPicPr>
        <p:blipFill rotWithShape="1">
          <a:blip r:embed="rId16"/>
          <a:srcRect r="31267"/>
          <a:stretch/>
        </p:blipFill>
        <p:spPr>
          <a:xfrm>
            <a:off x="7079170" y="2330704"/>
            <a:ext cx="1554480" cy="1232916"/>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D8912A1-67FA-38F7-02D4-5D335233D4CF}"/>
                  </a:ext>
                </a:extLst>
              </p:cNvPr>
              <p:cNvSpPr txBox="1"/>
              <p:nvPr/>
            </p:nvSpPr>
            <p:spPr>
              <a:xfrm>
                <a:off x="4953000" y="4931963"/>
                <a:ext cx="3016980" cy="944041"/>
              </a:xfrm>
              <a:prstGeom prst="rect">
                <a:avLst/>
              </a:prstGeom>
              <a:noFill/>
            </p:spPr>
            <p:txBody>
              <a:bodyPr wrap="none" lIns="0" tIns="0" rIns="0" bIns="0" rtlCol="0">
                <a:spAutoFit/>
              </a:bodyPr>
              <a:lstStyle/>
              <a:p>
                <a14:m>
                  <m:oMath xmlns:m="http://schemas.openxmlformats.org/officeDocument/2006/math">
                    <m:f>
                      <m:fPr>
                        <m:ctrlPr>
                          <a:rPr lang="en-US" sz="3600" b="0" i="1" smtClean="0">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𝑡</m:t>
                            </m:r>
                          </m:e>
                          <m:sub>
                            <m:r>
                              <a:rPr lang="en-US" sz="3600" i="1">
                                <a:latin typeface="Cambria Math" panose="02040503050406030204" pitchFamily="18" charset="0"/>
                              </a:rPr>
                              <m:t>𝑐</m:t>
                            </m:r>
                          </m:sub>
                        </m:sSub>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𝜎</m:t>
                            </m:r>
                          </m:e>
                          <m:sub>
                            <m:r>
                              <a:rPr lang="en-US" sz="3600" i="1">
                                <a:latin typeface="Cambria Math" panose="02040503050406030204" pitchFamily="18" charset="0"/>
                                <a:ea typeface="Cambria Math" panose="02040503050406030204" pitchFamily="18" charset="0"/>
                              </a:rPr>
                              <m:t>𝑐</m:t>
                            </m:r>
                          </m:sub>
                        </m:sSub>
                      </m:num>
                      <m:den>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 </m:t>
                            </m:r>
                            <m:r>
                              <a:rPr lang="en-US" sz="3600" i="1">
                                <a:latin typeface="Cambria Math" panose="02040503050406030204" pitchFamily="18" charset="0"/>
                                <a:ea typeface="Cambria Math" panose="02040503050406030204" pitchFamily="18" charset="0"/>
                              </a:rPr>
                              <m:t>𝐸</m:t>
                            </m:r>
                          </m:e>
                          <m:sub>
                            <m:r>
                              <a:rPr lang="en-US" sz="3600" i="1">
                                <a:latin typeface="Cambria Math" panose="02040503050406030204" pitchFamily="18" charset="0"/>
                                <a:ea typeface="Cambria Math" panose="02040503050406030204" pitchFamily="18" charset="0"/>
                              </a:rPr>
                              <m:t>2</m:t>
                            </m:r>
                          </m:sub>
                        </m:sSub>
                      </m:den>
                    </m:f>
                  </m:oMath>
                </a14:m>
                <a:r>
                  <a:rPr lang="en-US" sz="3600" dirty="0"/>
                  <a:t>= </a:t>
                </a:r>
                <a14:m>
                  <m:oMath xmlns:m="http://schemas.openxmlformats.org/officeDocument/2006/math">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𝑡</m:t>
                            </m:r>
                          </m:e>
                          <m:sub>
                            <m:r>
                              <a:rPr lang="en-US" sz="3600" b="0" i="1" smtClean="0">
                                <a:latin typeface="Cambria Math" panose="02040503050406030204" pitchFamily="18" charset="0"/>
                              </a:rPr>
                              <m:t>𝑓</m:t>
                            </m:r>
                          </m:sub>
                        </m:sSub>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𝜎</m:t>
                            </m:r>
                          </m:e>
                          <m:sub>
                            <m:r>
                              <a:rPr lang="en-US" sz="3600" b="0" i="1" smtClean="0">
                                <a:latin typeface="Cambria Math" panose="02040503050406030204" pitchFamily="18" charset="0"/>
                                <a:ea typeface="Cambria Math" panose="02040503050406030204" pitchFamily="18" charset="0"/>
                              </a:rPr>
                              <m:t>𝑓</m:t>
                            </m:r>
                          </m:sub>
                        </m:sSub>
                      </m:num>
                      <m:den>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 </m:t>
                            </m:r>
                            <m:r>
                              <a:rPr lang="en-US" sz="3600" i="1">
                                <a:latin typeface="Cambria Math" panose="02040503050406030204" pitchFamily="18" charset="0"/>
                                <a:ea typeface="Cambria Math" panose="02040503050406030204" pitchFamily="18" charset="0"/>
                              </a:rPr>
                              <m:t>𝐸</m:t>
                            </m:r>
                          </m:e>
                          <m:sub>
                            <m:r>
                              <a:rPr lang="en-US" sz="3600" b="0" i="1" smtClean="0">
                                <a:latin typeface="Cambria Math" panose="02040503050406030204" pitchFamily="18" charset="0"/>
                                <a:ea typeface="Cambria Math" panose="02040503050406030204" pitchFamily="18" charset="0"/>
                              </a:rPr>
                              <m:t>𝑓</m:t>
                            </m:r>
                          </m:sub>
                        </m:sSub>
                      </m:den>
                    </m:f>
                  </m:oMath>
                </a14:m>
                <a:r>
                  <a:rPr lang="en-US" sz="3600" dirty="0"/>
                  <a:t>+ </a:t>
                </a:r>
                <a14:m>
                  <m:oMath xmlns:m="http://schemas.openxmlformats.org/officeDocument/2006/math">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𝑡</m:t>
                            </m:r>
                          </m:e>
                          <m:sub>
                            <m:r>
                              <a:rPr lang="en-US" sz="3600" b="0" i="1" smtClean="0">
                                <a:latin typeface="Cambria Math" panose="02040503050406030204" pitchFamily="18" charset="0"/>
                              </a:rPr>
                              <m:t>𝑚</m:t>
                            </m:r>
                          </m:sub>
                        </m:sSub>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𝜎</m:t>
                            </m:r>
                          </m:e>
                          <m:sub>
                            <m:r>
                              <a:rPr lang="en-US" sz="3600" b="0" i="1" smtClean="0">
                                <a:latin typeface="Cambria Math" panose="02040503050406030204" pitchFamily="18" charset="0"/>
                                <a:ea typeface="Cambria Math" panose="02040503050406030204" pitchFamily="18" charset="0"/>
                              </a:rPr>
                              <m:t>𝑚</m:t>
                            </m:r>
                          </m:sub>
                        </m:sSub>
                      </m:num>
                      <m:den>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 </m:t>
                            </m:r>
                            <m:r>
                              <a:rPr lang="en-US" sz="3600" i="1">
                                <a:latin typeface="Cambria Math" panose="02040503050406030204" pitchFamily="18" charset="0"/>
                                <a:ea typeface="Cambria Math" panose="02040503050406030204" pitchFamily="18" charset="0"/>
                              </a:rPr>
                              <m:t>𝐸</m:t>
                            </m:r>
                          </m:e>
                          <m:sub>
                            <m:r>
                              <a:rPr lang="en-US" sz="3600" b="0" i="1" smtClean="0">
                                <a:latin typeface="Cambria Math" panose="02040503050406030204" pitchFamily="18" charset="0"/>
                                <a:ea typeface="Cambria Math" panose="02040503050406030204" pitchFamily="18" charset="0"/>
                              </a:rPr>
                              <m:t>𝑚</m:t>
                            </m:r>
                          </m:sub>
                        </m:sSub>
                      </m:den>
                    </m:f>
                  </m:oMath>
                </a14:m>
                <a:endParaRPr lang="en-US" sz="3600" dirty="0"/>
              </a:p>
            </p:txBody>
          </p:sp>
        </mc:Choice>
        <mc:Fallback xmlns="">
          <p:sp>
            <p:nvSpPr>
              <p:cNvPr id="8" name="TextBox 7">
                <a:extLst>
                  <a:ext uri="{FF2B5EF4-FFF2-40B4-BE49-F238E27FC236}">
                    <a16:creationId xmlns:a16="http://schemas.microsoft.com/office/drawing/2014/main" id="{ED8912A1-67FA-38F7-02D4-5D335233D4CF}"/>
                  </a:ext>
                </a:extLst>
              </p:cNvPr>
              <p:cNvSpPr txBox="1">
                <a:spLocks noRot="1" noChangeAspect="1" noMove="1" noResize="1" noEditPoints="1" noAdjustHandles="1" noChangeArrowheads="1" noChangeShapeType="1" noTextEdit="1"/>
              </p:cNvSpPr>
              <p:nvPr/>
            </p:nvSpPr>
            <p:spPr>
              <a:xfrm>
                <a:off x="4953000" y="4931963"/>
                <a:ext cx="3016980" cy="944041"/>
              </a:xfrm>
              <a:prstGeom prst="rect">
                <a:avLst/>
              </a:prstGeom>
              <a:blipFill>
                <a:blip r:embed="rId17"/>
                <a:stretch>
                  <a:fillRect l="-202" b="-3226"/>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F7824832-E8AF-8C09-BB7F-097EDF57228B}"/>
              </a:ext>
            </a:extLst>
          </p:cNvPr>
          <p:cNvPicPr>
            <a:picLocks noChangeAspect="1"/>
          </p:cNvPicPr>
          <p:nvPr/>
        </p:nvPicPr>
        <p:blipFill rotWithShape="1">
          <a:blip r:embed="rId18"/>
          <a:srcRect l="22500" r="12026"/>
          <a:stretch/>
        </p:blipFill>
        <p:spPr>
          <a:xfrm>
            <a:off x="266074" y="3563620"/>
            <a:ext cx="4135936" cy="2317244"/>
          </a:xfrm>
          <a:prstGeom prst="rect">
            <a:avLst/>
          </a:prstGeom>
        </p:spPr>
      </p:pic>
    </p:spTree>
    <p:custDataLst>
      <p:tags r:id="rId1"/>
    </p:custDataLst>
    <p:extLst>
      <p:ext uri="{BB962C8B-B14F-4D97-AF65-F5344CB8AC3E}">
        <p14:creationId xmlns:p14="http://schemas.microsoft.com/office/powerpoint/2010/main" val="2295235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Transverse Young’s Modulus</a:t>
            </a:r>
          </a:p>
        </p:txBody>
      </p:sp>
      <p:graphicFrame>
        <p:nvGraphicFramePr>
          <p:cNvPr id="2" name="Object 1"/>
          <p:cNvGraphicFramePr>
            <a:graphicFrameLocks noChangeAspect="1"/>
          </p:cNvGraphicFramePr>
          <p:nvPr>
            <p:extLst>
              <p:ext uri="{D42A27DB-BD31-4B8C-83A1-F6EECF244321}">
                <p14:modId xmlns:p14="http://schemas.microsoft.com/office/powerpoint/2010/main" val="2823167114"/>
              </p:ext>
            </p:extLst>
          </p:nvPr>
        </p:nvGraphicFramePr>
        <p:xfrm>
          <a:off x="4865742" y="3350898"/>
          <a:ext cx="4003675" cy="1162050"/>
        </p:xfrm>
        <a:graphic>
          <a:graphicData uri="http://schemas.openxmlformats.org/presentationml/2006/ole">
            <mc:AlternateContent xmlns:mc="http://schemas.openxmlformats.org/markup-compatibility/2006">
              <mc:Choice xmlns:v="urn:schemas-microsoft-com:vml" Requires="v">
                <p:oleObj name="Equation" r:id="rId4" imgW="1574640" imgH="457200" progId="Equation.3">
                  <p:embed/>
                </p:oleObj>
              </mc:Choice>
              <mc:Fallback>
                <p:oleObj name="Equation" r:id="rId4" imgW="1574640" imgH="457200" progId="Equation.3">
                  <p:embed/>
                  <p:pic>
                    <p:nvPicPr>
                      <p:cNvPr id="0" name="Picture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5742" y="3350898"/>
                        <a:ext cx="4003675" cy="1162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6333" name="Object 29"/>
          <p:cNvGraphicFramePr>
            <a:graphicFrameLocks noChangeAspect="1"/>
          </p:cNvGraphicFramePr>
          <p:nvPr>
            <p:extLst>
              <p:ext uri="{D42A27DB-BD31-4B8C-83A1-F6EECF244321}">
                <p14:modId xmlns:p14="http://schemas.microsoft.com/office/powerpoint/2010/main" val="4039699436"/>
              </p:ext>
            </p:extLst>
          </p:nvPr>
        </p:nvGraphicFramePr>
        <p:xfrm>
          <a:off x="5486400" y="4744720"/>
          <a:ext cx="2286000" cy="1143000"/>
        </p:xfrm>
        <a:graphic>
          <a:graphicData uri="http://schemas.openxmlformats.org/presentationml/2006/ole">
            <mc:AlternateContent xmlns:mc="http://schemas.openxmlformats.org/markup-compatibility/2006">
              <mc:Choice xmlns:v="urn:schemas-microsoft-com:vml" Requires="v">
                <p:oleObj name="Equation" r:id="rId6" imgW="914400" imgH="457200" progId="Equation.3">
                  <p:embed/>
                </p:oleObj>
              </mc:Choice>
              <mc:Fallback>
                <p:oleObj name="Equation" r:id="rId6" imgW="914400" imgH="457200" progId="Equation.3">
                  <p:embed/>
                  <p:pic>
                    <p:nvPicPr>
                      <p:cNvPr id="0" name="Picture 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4744720"/>
                        <a:ext cx="2286000"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01A09C7-26BC-5D0B-35C6-EAF8BEFD400B}"/>
                  </a:ext>
                </a:extLst>
              </p:cNvPr>
              <p:cNvSpPr txBox="1"/>
              <p:nvPr/>
            </p:nvSpPr>
            <p:spPr>
              <a:xfrm>
                <a:off x="4865742" y="2055498"/>
                <a:ext cx="2152192" cy="944041"/>
              </a:xfrm>
              <a:prstGeom prst="rect">
                <a:avLst/>
              </a:prstGeom>
              <a:noFill/>
            </p:spPr>
            <p:txBody>
              <a:bodyPr wrap="none" lIns="0" tIns="0" rIns="0" bIns="0" rtlCol="0">
                <a:spAutoFit/>
              </a:bodyPr>
              <a:lstStyle/>
              <a:p>
                <a14:m>
                  <m:oMath xmlns:m="http://schemas.openxmlformats.org/officeDocument/2006/math">
                    <m:f>
                      <m:fPr>
                        <m:ctrlPr>
                          <a:rPr lang="en-US" sz="3600" b="0" i="1" smtClean="0">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𝑡</m:t>
                            </m:r>
                          </m:e>
                          <m:sub>
                            <m:r>
                              <a:rPr lang="en-US" sz="3600" i="1">
                                <a:latin typeface="Cambria Math" panose="02040503050406030204" pitchFamily="18" charset="0"/>
                              </a:rPr>
                              <m:t>𝑐</m:t>
                            </m:r>
                          </m:sub>
                        </m:sSub>
                      </m:num>
                      <m:den>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 </m:t>
                            </m:r>
                            <m:r>
                              <a:rPr lang="en-US" sz="3600" i="1">
                                <a:latin typeface="Cambria Math" panose="02040503050406030204" pitchFamily="18" charset="0"/>
                                <a:ea typeface="Cambria Math" panose="02040503050406030204" pitchFamily="18" charset="0"/>
                              </a:rPr>
                              <m:t>𝐸</m:t>
                            </m:r>
                          </m:e>
                          <m:sub>
                            <m:r>
                              <a:rPr lang="en-US" sz="3600" i="1">
                                <a:latin typeface="Cambria Math" panose="02040503050406030204" pitchFamily="18" charset="0"/>
                                <a:ea typeface="Cambria Math" panose="02040503050406030204" pitchFamily="18" charset="0"/>
                              </a:rPr>
                              <m:t>2</m:t>
                            </m:r>
                          </m:sub>
                        </m:sSub>
                      </m:den>
                    </m:f>
                  </m:oMath>
                </a14:m>
                <a:r>
                  <a:rPr lang="en-US" sz="3600" dirty="0"/>
                  <a:t>= </a:t>
                </a:r>
                <a14:m>
                  <m:oMath xmlns:m="http://schemas.openxmlformats.org/officeDocument/2006/math">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𝑡</m:t>
                            </m:r>
                          </m:e>
                          <m:sub>
                            <m:r>
                              <a:rPr lang="en-US" sz="3600" b="0" i="1" smtClean="0">
                                <a:latin typeface="Cambria Math" panose="02040503050406030204" pitchFamily="18" charset="0"/>
                              </a:rPr>
                              <m:t>𝑓</m:t>
                            </m:r>
                          </m:sub>
                        </m:sSub>
                      </m:num>
                      <m:den>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 </m:t>
                            </m:r>
                            <m:r>
                              <a:rPr lang="en-US" sz="3600" i="1">
                                <a:latin typeface="Cambria Math" panose="02040503050406030204" pitchFamily="18" charset="0"/>
                                <a:ea typeface="Cambria Math" panose="02040503050406030204" pitchFamily="18" charset="0"/>
                              </a:rPr>
                              <m:t>𝐸</m:t>
                            </m:r>
                          </m:e>
                          <m:sub>
                            <m:r>
                              <a:rPr lang="en-US" sz="3600" b="0" i="1" smtClean="0">
                                <a:latin typeface="Cambria Math" panose="02040503050406030204" pitchFamily="18" charset="0"/>
                                <a:ea typeface="Cambria Math" panose="02040503050406030204" pitchFamily="18" charset="0"/>
                              </a:rPr>
                              <m:t>𝑓</m:t>
                            </m:r>
                          </m:sub>
                        </m:sSub>
                      </m:den>
                    </m:f>
                  </m:oMath>
                </a14:m>
                <a:r>
                  <a:rPr lang="en-US" sz="3600" dirty="0"/>
                  <a:t>+ </a:t>
                </a:r>
                <a14:m>
                  <m:oMath xmlns:m="http://schemas.openxmlformats.org/officeDocument/2006/math">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𝑡</m:t>
                            </m:r>
                          </m:e>
                          <m:sub>
                            <m:r>
                              <a:rPr lang="en-US" sz="3600" b="0" i="1" smtClean="0">
                                <a:latin typeface="Cambria Math" panose="02040503050406030204" pitchFamily="18" charset="0"/>
                              </a:rPr>
                              <m:t>𝑚</m:t>
                            </m:r>
                          </m:sub>
                        </m:sSub>
                      </m:num>
                      <m:den>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 </m:t>
                            </m:r>
                            <m:r>
                              <a:rPr lang="en-US" sz="3600" i="1">
                                <a:latin typeface="Cambria Math" panose="02040503050406030204" pitchFamily="18" charset="0"/>
                                <a:ea typeface="Cambria Math" panose="02040503050406030204" pitchFamily="18" charset="0"/>
                              </a:rPr>
                              <m:t>𝐸</m:t>
                            </m:r>
                          </m:e>
                          <m:sub>
                            <m:r>
                              <a:rPr lang="en-US" sz="3600" b="0" i="1" smtClean="0">
                                <a:latin typeface="Cambria Math" panose="02040503050406030204" pitchFamily="18" charset="0"/>
                                <a:ea typeface="Cambria Math" panose="02040503050406030204" pitchFamily="18" charset="0"/>
                              </a:rPr>
                              <m:t>𝑚</m:t>
                            </m:r>
                          </m:sub>
                        </m:sSub>
                      </m:den>
                    </m:f>
                  </m:oMath>
                </a14:m>
                <a:endParaRPr lang="en-US" sz="3600" dirty="0"/>
              </a:p>
            </p:txBody>
          </p:sp>
        </mc:Choice>
        <mc:Fallback xmlns="">
          <p:sp>
            <p:nvSpPr>
              <p:cNvPr id="3" name="TextBox 2">
                <a:extLst>
                  <a:ext uri="{FF2B5EF4-FFF2-40B4-BE49-F238E27FC236}">
                    <a16:creationId xmlns:a16="http://schemas.microsoft.com/office/drawing/2014/main" id="{101A09C7-26BC-5D0B-35C6-EAF8BEFD400B}"/>
                  </a:ext>
                </a:extLst>
              </p:cNvPr>
              <p:cNvSpPr txBox="1">
                <a:spLocks noRot="1" noChangeAspect="1" noMove="1" noResize="1" noEditPoints="1" noAdjustHandles="1" noChangeArrowheads="1" noChangeShapeType="1" noTextEdit="1"/>
              </p:cNvSpPr>
              <p:nvPr/>
            </p:nvSpPr>
            <p:spPr>
              <a:xfrm>
                <a:off x="4865742" y="2055498"/>
                <a:ext cx="2152192" cy="944041"/>
              </a:xfrm>
              <a:prstGeom prst="rect">
                <a:avLst/>
              </a:prstGeom>
              <a:blipFill>
                <a:blip r:embed="rId8"/>
                <a:stretch>
                  <a:fillRect b="-3226"/>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C8F317E0-A7A4-0E43-6730-AC9D8118542B}"/>
              </a:ext>
            </a:extLst>
          </p:cNvPr>
          <p:cNvPicPr>
            <a:picLocks noChangeAspect="1"/>
          </p:cNvPicPr>
          <p:nvPr/>
        </p:nvPicPr>
        <p:blipFill>
          <a:blip r:embed="rId9"/>
          <a:stretch>
            <a:fillRect/>
          </a:stretch>
        </p:blipFill>
        <p:spPr>
          <a:xfrm>
            <a:off x="284743" y="2999539"/>
            <a:ext cx="4133446" cy="2316681"/>
          </a:xfrm>
          <a:prstGeom prst="rect">
            <a:avLst/>
          </a:prstGeom>
        </p:spPr>
      </p:pic>
    </p:spTree>
    <p:custDataLst>
      <p:tags r:id="rId1"/>
    </p:custDataLst>
    <p:extLst>
      <p:ext uri="{BB962C8B-B14F-4D97-AF65-F5344CB8AC3E}">
        <p14:creationId xmlns:p14="http://schemas.microsoft.com/office/powerpoint/2010/main" val="2952577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Example</a:t>
            </a:r>
          </a:p>
        </p:txBody>
      </p:sp>
      <p:sp>
        <p:nvSpPr>
          <p:cNvPr id="3" name="Rectangle 2"/>
          <p:cNvSpPr/>
          <p:nvPr/>
        </p:nvSpPr>
        <p:spPr>
          <a:xfrm>
            <a:off x="158150" y="1498394"/>
            <a:ext cx="7315200" cy="1477328"/>
          </a:xfrm>
          <a:prstGeom prst="rect">
            <a:avLst/>
          </a:prstGeom>
        </p:spPr>
        <p:txBody>
          <a:bodyPr wrap="square">
            <a:spAutoFit/>
          </a:bodyPr>
          <a:lstStyle/>
          <a:p>
            <a:r>
              <a:rPr lang="en-US" b="1" i="1" dirty="0">
                <a:latin typeface="Times New Roman" pitchFamily="18" charset="0"/>
                <a:cs typeface="Times New Roman" pitchFamily="18" charset="0"/>
              </a:rPr>
              <a:t>Example 3.4</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Find the transverse Young's modulus of a Glass/Epoxy lamina with a fiber volume fraction of 70%.  Use the properties of glass and epoxy from Tables 3.1 and 3.2, respectively.</a:t>
            </a:r>
          </a:p>
        </p:txBody>
      </p:sp>
      <p:sp>
        <p:nvSpPr>
          <p:cNvPr id="7" name="Rectangle 6">
            <a:extLst>
              <a:ext uri="{FF2B5EF4-FFF2-40B4-BE49-F238E27FC236}">
                <a16:creationId xmlns:a16="http://schemas.microsoft.com/office/drawing/2014/main" id="{A39FD541-0C5E-A537-BC4E-CDF189D4A95D}"/>
              </a:ext>
            </a:extLst>
          </p:cNvPr>
          <p:cNvSpPr/>
          <p:nvPr/>
        </p:nvSpPr>
        <p:spPr>
          <a:xfrm>
            <a:off x="1083689" y="3025364"/>
            <a:ext cx="1670650" cy="523220"/>
          </a:xfrm>
          <a:prstGeom prst="rect">
            <a:avLst/>
          </a:prstGeom>
        </p:spPr>
        <p:txBody>
          <a:bodyPr wrap="none">
            <a:spAutoFit/>
          </a:bodyPr>
          <a:lstStyle/>
          <a:p>
            <a:r>
              <a:rPr lang="en-US" i="1" dirty="0"/>
              <a:t> </a:t>
            </a:r>
            <a:r>
              <a:rPr lang="en-US" sz="2800" i="1" dirty="0">
                <a:latin typeface="Times New Roman" pitchFamily="18" charset="0"/>
                <a:cs typeface="Times New Roman" pitchFamily="18" charset="0"/>
              </a:rPr>
              <a:t>= 85 </a:t>
            </a:r>
            <a:r>
              <a:rPr lang="en-US" sz="2800" i="1" dirty="0" err="1">
                <a:latin typeface="Times New Roman" pitchFamily="18" charset="0"/>
                <a:cs typeface="Times New Roman" pitchFamily="18" charset="0"/>
              </a:rPr>
              <a:t>GPa</a:t>
            </a:r>
            <a:endParaRPr lang="en-US" sz="2800" dirty="0">
              <a:latin typeface="Times New Roman" pitchFamily="18" charset="0"/>
              <a:cs typeface="Times New Roman" pitchFamily="18" charset="0"/>
            </a:endParaRPr>
          </a:p>
        </p:txBody>
      </p:sp>
      <p:graphicFrame>
        <p:nvGraphicFramePr>
          <p:cNvPr id="8" name="Object 7">
            <a:extLst>
              <a:ext uri="{FF2B5EF4-FFF2-40B4-BE49-F238E27FC236}">
                <a16:creationId xmlns:a16="http://schemas.microsoft.com/office/drawing/2014/main" id="{970C4D24-48FE-FAB5-CD9A-2FF1F89628EE}"/>
              </a:ext>
            </a:extLst>
          </p:cNvPr>
          <p:cNvGraphicFramePr>
            <a:graphicFrameLocks noChangeAspect="1"/>
          </p:cNvGraphicFramePr>
          <p:nvPr>
            <p:extLst>
              <p:ext uri="{D42A27DB-BD31-4B8C-83A1-F6EECF244321}">
                <p14:modId xmlns:p14="http://schemas.microsoft.com/office/powerpoint/2010/main" val="3696513914"/>
              </p:ext>
            </p:extLst>
          </p:nvPr>
        </p:nvGraphicFramePr>
        <p:xfrm>
          <a:off x="544539" y="3025364"/>
          <a:ext cx="749300" cy="513806"/>
        </p:xfrm>
        <a:graphic>
          <a:graphicData uri="http://schemas.openxmlformats.org/presentationml/2006/ole">
            <mc:AlternateContent xmlns:mc="http://schemas.openxmlformats.org/markup-compatibility/2006">
              <mc:Choice xmlns:v="urn:schemas-microsoft-com:vml" Requires="v">
                <p:oleObj name="Equation" r:id="rId4" imgW="215640" imgH="203040" progId="Equation.3">
                  <p:embed/>
                </p:oleObj>
              </mc:Choice>
              <mc:Fallback>
                <p:oleObj name="Equation" r:id="rId4" imgW="215640" imgH="203040" progId="Equation.3">
                  <p:embed/>
                  <p:pic>
                    <p:nvPicPr>
                      <p:cNvPr id="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539" y="3025364"/>
                        <a:ext cx="749300" cy="5138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a:extLst>
              <a:ext uri="{FF2B5EF4-FFF2-40B4-BE49-F238E27FC236}">
                <a16:creationId xmlns:a16="http://schemas.microsoft.com/office/drawing/2014/main" id="{DB759A93-D13A-7F86-3B48-06C748DEAD78}"/>
              </a:ext>
            </a:extLst>
          </p:cNvPr>
          <p:cNvSpPr/>
          <p:nvPr/>
        </p:nvSpPr>
        <p:spPr>
          <a:xfrm>
            <a:off x="544539" y="3722088"/>
            <a:ext cx="2362200" cy="523220"/>
          </a:xfrm>
          <a:prstGeom prst="rect">
            <a:avLst/>
          </a:prstGeom>
        </p:spPr>
        <p:txBody>
          <a:bodyPr wrap="square">
            <a:spAutoFit/>
          </a:bodyPr>
          <a:lstStyle/>
          <a:p>
            <a:r>
              <a:rPr lang="en-US" sz="2800" i="1" dirty="0" err="1">
                <a:latin typeface="Times New Roman" pitchFamily="18" charset="0"/>
                <a:cs typeface="Times New Roman" pitchFamily="18" charset="0"/>
              </a:rPr>
              <a:t>E</a:t>
            </a:r>
            <a:r>
              <a:rPr lang="en-US" sz="2800" i="1" baseline="-25000" dirty="0" err="1">
                <a:latin typeface="Times New Roman" pitchFamily="18" charset="0"/>
                <a:cs typeface="Times New Roman" pitchFamily="18" charset="0"/>
              </a:rPr>
              <a:t>m</a:t>
            </a:r>
            <a:r>
              <a:rPr lang="en-US" sz="2800" i="1" dirty="0">
                <a:latin typeface="Times New Roman" pitchFamily="18" charset="0"/>
                <a:cs typeface="Times New Roman" pitchFamily="18" charset="0"/>
              </a:rPr>
              <a:t> = 3.4 </a:t>
            </a:r>
            <a:r>
              <a:rPr lang="en-US" sz="2800" i="1" dirty="0" err="1">
                <a:latin typeface="Times New Roman" pitchFamily="18" charset="0"/>
                <a:cs typeface="Times New Roman" pitchFamily="18" charset="0"/>
              </a:rPr>
              <a:t>GPa</a:t>
            </a:r>
            <a:endParaRPr lang="en-US" sz="2800" dirty="0">
              <a:latin typeface="Times New Roman" pitchFamily="18" charset="0"/>
              <a:cs typeface="Times New Roman" pitchFamily="18" charset="0"/>
            </a:endParaRPr>
          </a:p>
        </p:txBody>
      </p:sp>
      <p:graphicFrame>
        <p:nvGraphicFramePr>
          <p:cNvPr id="10" name="Object 9">
            <a:extLst>
              <a:ext uri="{FF2B5EF4-FFF2-40B4-BE49-F238E27FC236}">
                <a16:creationId xmlns:a16="http://schemas.microsoft.com/office/drawing/2014/main" id="{2CA10285-B629-30D3-BAF5-21949A149EB9}"/>
              </a:ext>
            </a:extLst>
          </p:cNvPr>
          <p:cNvGraphicFramePr>
            <a:graphicFrameLocks noChangeAspect="1"/>
          </p:cNvGraphicFramePr>
          <p:nvPr>
            <p:extLst>
              <p:ext uri="{D42A27DB-BD31-4B8C-83A1-F6EECF244321}">
                <p14:modId xmlns:p14="http://schemas.microsoft.com/office/powerpoint/2010/main" val="289728655"/>
              </p:ext>
            </p:extLst>
          </p:nvPr>
        </p:nvGraphicFramePr>
        <p:xfrm>
          <a:off x="3201988" y="4516438"/>
          <a:ext cx="2436812" cy="2078037"/>
        </p:xfrm>
        <a:graphic>
          <a:graphicData uri="http://schemas.openxmlformats.org/presentationml/2006/ole">
            <mc:AlternateContent xmlns:mc="http://schemas.openxmlformats.org/markup-compatibility/2006">
              <mc:Choice xmlns:v="urn:schemas-microsoft-com:vml" Requires="v">
                <p:oleObj name="Equation" r:id="rId6" imgW="1028520" imgH="876240" progId="Equation.3">
                  <p:embed/>
                </p:oleObj>
              </mc:Choice>
              <mc:Fallback>
                <p:oleObj name="Equation" r:id="rId6" imgW="1028520" imgH="876240" progId="Equation.3">
                  <p:embed/>
                  <p:pic>
                    <p:nvPicPr>
                      <p:cNvPr id="6"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1988" y="4516438"/>
                        <a:ext cx="2436812" cy="2078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 name="Picture 10">
            <a:extLst>
              <a:ext uri="{FF2B5EF4-FFF2-40B4-BE49-F238E27FC236}">
                <a16:creationId xmlns:a16="http://schemas.microsoft.com/office/drawing/2014/main" id="{BDE872FF-967D-BEC1-D173-77A78390A0E3}"/>
              </a:ext>
            </a:extLst>
          </p:cNvPr>
          <p:cNvPicPr>
            <a:picLocks noChangeAspect="1"/>
          </p:cNvPicPr>
          <p:nvPr/>
        </p:nvPicPr>
        <p:blipFill>
          <a:blip r:embed="rId8"/>
          <a:stretch>
            <a:fillRect/>
          </a:stretch>
        </p:blipFill>
        <p:spPr>
          <a:xfrm>
            <a:off x="4267200" y="3100784"/>
            <a:ext cx="2287524" cy="1144524"/>
          </a:xfrm>
          <a:prstGeom prst="rect">
            <a:avLst/>
          </a:prstGeom>
        </p:spPr>
      </p:pic>
    </p:spTree>
    <p:custDataLst>
      <p:tags r:id="rId1"/>
    </p:custDataLst>
    <p:extLst>
      <p:ext uri="{BB962C8B-B14F-4D97-AF65-F5344CB8AC3E}">
        <p14:creationId xmlns:p14="http://schemas.microsoft.com/office/powerpoint/2010/main" val="395520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80" name="Picture 4"/>
          <p:cNvPicPr>
            <a:picLocks noChangeAspect="1" noChangeArrowheads="1"/>
          </p:cNvPicPr>
          <p:nvPr/>
        </p:nvPicPr>
        <p:blipFill>
          <a:blip r:embed="rId4" cstate="print"/>
          <a:stretch>
            <a:fillRect/>
          </a:stretch>
        </p:blipFill>
        <p:spPr bwMode="auto">
          <a:xfrm>
            <a:off x="2108145" y="1524000"/>
            <a:ext cx="492771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Transverse Young’s Modulus vs Fiber Volume Fraction</a:t>
            </a:r>
          </a:p>
        </p:txBody>
      </p:sp>
      <p:sp>
        <p:nvSpPr>
          <p:cNvPr id="2" name="Rectangle 1"/>
          <p:cNvSpPr/>
          <p:nvPr/>
        </p:nvSpPr>
        <p:spPr>
          <a:xfrm>
            <a:off x="1028700" y="5867400"/>
            <a:ext cx="7086600" cy="923330"/>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3.8</a:t>
            </a:r>
          </a:p>
          <a:p>
            <a:r>
              <a:rPr lang="en-US" dirty="0">
                <a:latin typeface="Arial" pitchFamily="34" charset="0"/>
                <a:cs typeface="Arial" pitchFamily="34" charset="0"/>
              </a:rPr>
              <a:t>Transverse Young’s modulus as a function of fiber volume fraction for constant fiber to matrix moduli ratio.</a:t>
            </a:r>
          </a:p>
        </p:txBody>
      </p:sp>
    </p:spTree>
    <p:custDataLst>
      <p:tags r:id="rId1"/>
    </p:custDataLst>
    <p:extLst>
      <p:ext uri="{BB962C8B-B14F-4D97-AF65-F5344CB8AC3E}">
        <p14:creationId xmlns:p14="http://schemas.microsoft.com/office/powerpoint/2010/main" val="793143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212678" y="457200"/>
            <a:ext cx="8855122" cy="609600"/>
          </a:xfrm>
          <a:noFill/>
        </p:spPr>
        <p:txBody>
          <a:bodyPr lIns="92075" tIns="46038" rIns="92075" bIns="46038">
            <a:noAutofit/>
          </a:bodyPr>
          <a:lstStyle/>
          <a:p>
            <a:r>
              <a:rPr lang="en-US" sz="4400" dirty="0"/>
              <a:t>Transverse Young’s modulus comparison with experimental data</a:t>
            </a:r>
          </a:p>
        </p:txBody>
      </p:sp>
      <p:pic>
        <p:nvPicPr>
          <p:cNvPr id="2334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678" y="1575593"/>
            <a:ext cx="4083052" cy="3606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95275" y="5257800"/>
            <a:ext cx="8553450" cy="1477328"/>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3.10 Theoretical values of transverse Young’s modulus as a function </a:t>
            </a:r>
          </a:p>
          <a:p>
            <a:r>
              <a:rPr lang="en-US" dirty="0">
                <a:latin typeface="Arial" pitchFamily="34" charset="0"/>
                <a:cs typeface="Arial" pitchFamily="34" charset="0"/>
              </a:rPr>
              <a:t>of fiber volume fraction for a boron/epoxy unidirectional lamina (</a:t>
            </a:r>
            <a:r>
              <a:rPr lang="en-US" i="1" dirty="0" err="1">
                <a:latin typeface="Arial" pitchFamily="34" charset="0"/>
                <a:cs typeface="Arial" pitchFamily="34" charset="0"/>
              </a:rPr>
              <a:t>Ef</a:t>
            </a:r>
            <a:r>
              <a:rPr lang="en-US" dirty="0">
                <a:latin typeface="Arial" pitchFamily="34" charset="0"/>
                <a:cs typeface="Arial" pitchFamily="34" charset="0"/>
              </a:rPr>
              <a:t> = 414 </a:t>
            </a:r>
            <a:r>
              <a:rPr lang="en-US" dirty="0" err="1">
                <a:latin typeface="Arial" pitchFamily="34" charset="0"/>
                <a:cs typeface="Arial" pitchFamily="34" charset="0"/>
              </a:rPr>
              <a:t>GPa</a:t>
            </a:r>
            <a:r>
              <a:rPr lang="en-US" dirty="0">
                <a:latin typeface="Arial" pitchFamily="34" charset="0"/>
                <a:cs typeface="Arial" pitchFamily="34" charset="0"/>
              </a:rPr>
              <a:t>, </a:t>
            </a:r>
            <a:r>
              <a:rPr lang="en-US" i="1" dirty="0" err="1">
                <a:latin typeface="Arial" pitchFamily="34" charset="0"/>
                <a:cs typeface="Arial" pitchFamily="34" charset="0"/>
              </a:rPr>
              <a:t>vf</a:t>
            </a:r>
            <a:r>
              <a:rPr lang="en-US" dirty="0">
                <a:latin typeface="Arial" pitchFamily="34" charset="0"/>
                <a:cs typeface="Arial" pitchFamily="34" charset="0"/>
              </a:rPr>
              <a:t> = 0.2, </a:t>
            </a:r>
            <a:r>
              <a:rPr lang="en-US" i="1" dirty="0" err="1">
                <a:latin typeface="Arial" pitchFamily="34" charset="0"/>
                <a:cs typeface="Arial" pitchFamily="34" charset="0"/>
              </a:rPr>
              <a:t>Em</a:t>
            </a:r>
            <a:r>
              <a:rPr lang="en-US" dirty="0">
                <a:latin typeface="Arial" pitchFamily="34" charset="0"/>
                <a:cs typeface="Arial" pitchFamily="34" charset="0"/>
              </a:rPr>
              <a:t> = 4.14 </a:t>
            </a:r>
            <a:r>
              <a:rPr lang="en-US" dirty="0" err="1">
                <a:latin typeface="Arial" pitchFamily="34" charset="0"/>
                <a:cs typeface="Arial" pitchFamily="34" charset="0"/>
              </a:rPr>
              <a:t>GPa</a:t>
            </a:r>
            <a:r>
              <a:rPr lang="en-US" dirty="0">
                <a:latin typeface="Arial" pitchFamily="34" charset="0"/>
                <a:cs typeface="Arial" pitchFamily="34" charset="0"/>
              </a:rPr>
              <a:t>, </a:t>
            </a:r>
            <a:r>
              <a:rPr lang="en-US" i="1" dirty="0" err="1">
                <a:latin typeface="Arial" pitchFamily="34" charset="0"/>
                <a:cs typeface="Arial" pitchFamily="34" charset="0"/>
              </a:rPr>
              <a:t>vm</a:t>
            </a:r>
            <a:r>
              <a:rPr lang="en-US" dirty="0">
                <a:latin typeface="Arial" pitchFamily="34" charset="0"/>
                <a:cs typeface="Arial" pitchFamily="34" charset="0"/>
              </a:rPr>
              <a:t> = 0.35) and comparison with experimental values. Figure (b) zooms figure (a) for fiber volume fraction between 0.45 and 0.75. (Experimental data from </a:t>
            </a:r>
            <a:r>
              <a:rPr lang="en-US" dirty="0" err="1">
                <a:latin typeface="Arial" pitchFamily="34" charset="0"/>
                <a:cs typeface="Arial" pitchFamily="34" charset="0"/>
              </a:rPr>
              <a:t>Hashin</a:t>
            </a:r>
            <a:r>
              <a:rPr lang="en-US" dirty="0">
                <a:latin typeface="Arial" pitchFamily="34" charset="0"/>
                <a:cs typeface="Arial" pitchFamily="34" charset="0"/>
              </a:rPr>
              <a:t>, Z., NASA tech. rep. contract no. NAS1-8818, November 1970.)</a:t>
            </a:r>
          </a:p>
        </p:txBody>
      </p:sp>
      <p:pic>
        <p:nvPicPr>
          <p:cNvPr id="2334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1578864"/>
            <a:ext cx="4375614" cy="3602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075836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Major Poisson’s ratio, </a:t>
                </a:r>
                <a14:m>
                  <m:oMath xmlns:m="http://schemas.openxmlformats.org/officeDocument/2006/math">
                    <m:sSub>
                      <m:sSubPr>
                        <m:ctrlPr>
                          <a:rPr lang="en-US" sz="4400" b="1" i="1" smtClean="0">
                            <a:latin typeface="Cambria Math" panose="02040503050406030204" pitchFamily="18" charset="0"/>
                            <a:ea typeface="Cambria Math" panose="02040503050406030204" pitchFamily="18" charset="0"/>
                          </a:rPr>
                        </m:ctrlPr>
                      </m:sSubPr>
                      <m:e>
                        <m:r>
                          <a:rPr lang="en-US" sz="4400" i="1" smtClean="0">
                            <a:latin typeface="Cambria Math" panose="02040503050406030204" pitchFamily="18" charset="0"/>
                            <a:ea typeface="Cambria Math" panose="02040503050406030204" pitchFamily="18" charset="0"/>
                          </a:rPr>
                          <m:t>𝝂</m:t>
                        </m:r>
                      </m:e>
                      <m:sub>
                        <m:r>
                          <a:rPr lang="en-US" sz="4400" b="1" i="1" smtClean="0">
                            <a:latin typeface="Cambria Math" panose="02040503050406030204" pitchFamily="18" charset="0"/>
                            <a:ea typeface="Cambria Math" panose="02040503050406030204" pitchFamily="18" charset="0"/>
                          </a:rPr>
                          <m:t>𝟏𝟐</m:t>
                        </m:r>
                      </m:sub>
                    </m:sSub>
                  </m:oMath>
                </a14:m>
                <a:endParaRPr lang="en-US" sz="4400" dirty="0"/>
              </a:p>
            </p:txBody>
          </p:sp>
        </mc:Choice>
        <mc:Fallback>
          <p:sp>
            <p:nvSpPr>
              <p:cNvPr id="1027" name="Rectangle 2"/>
              <p:cNvSpPr>
                <a:spLocks noGrp="1" noRot="1" noChangeAspect="1" noMove="1" noResize="1" noEditPoints="1" noAdjustHandles="1" noChangeArrowheads="1" noChangeShapeType="1" noTextEdit="1"/>
              </p:cNvSpPr>
              <p:nvPr>
                <p:ph type="title"/>
              </p:nvPr>
            </p:nvSpPr>
            <p:spPr>
              <a:xfrm>
                <a:off x="685800" y="457200"/>
                <a:ext cx="7772400" cy="609600"/>
              </a:xfrm>
              <a:blipFill>
                <a:blip r:embed="rId4"/>
                <a:stretch>
                  <a:fillRect b="-6000"/>
                </a:stretch>
              </a:blipFill>
            </p:spPr>
            <p:txBody>
              <a:bodyPr/>
              <a:lstStyle/>
              <a:p>
                <a:r>
                  <a:rPr lang="en-US">
                    <a:noFill/>
                  </a:rPr>
                  <a:t> </a:t>
                </a:r>
              </a:p>
            </p:txBody>
          </p:sp>
        </mc:Fallback>
      </mc:AlternateContent>
      <p:graphicFrame>
        <p:nvGraphicFramePr>
          <p:cNvPr id="2" name="Object 1"/>
          <p:cNvGraphicFramePr>
            <a:graphicFrameLocks noChangeAspect="1"/>
          </p:cNvGraphicFramePr>
          <p:nvPr>
            <p:extLst>
              <p:ext uri="{D42A27DB-BD31-4B8C-83A1-F6EECF244321}">
                <p14:modId xmlns:p14="http://schemas.microsoft.com/office/powerpoint/2010/main" val="1366978402"/>
              </p:ext>
            </p:extLst>
          </p:nvPr>
        </p:nvGraphicFramePr>
        <p:xfrm>
          <a:off x="1857375" y="1335088"/>
          <a:ext cx="5835650" cy="4702175"/>
        </p:xfrm>
        <a:graphic>
          <a:graphicData uri="http://schemas.openxmlformats.org/presentationml/2006/ole">
            <mc:AlternateContent xmlns:mc="http://schemas.openxmlformats.org/markup-compatibility/2006">
              <mc:Choice xmlns:v="urn:schemas-microsoft-com:vml" Requires="v">
                <p:oleObj name="Document" r:id="rId5" imgW="5940026" imgH="4820654" progId="Word.Document.12">
                  <p:embed/>
                </p:oleObj>
              </mc:Choice>
              <mc:Fallback>
                <p:oleObj name="Document" r:id="rId5" imgW="5940026" imgH="4820654" progId="Word.Document.12">
                  <p:embed/>
                  <p:pic>
                    <p:nvPicPr>
                      <p:cNvPr id="0"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7375" y="1335088"/>
                        <a:ext cx="5835650" cy="4702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a:xfrm>
            <a:off x="990600" y="5858470"/>
            <a:ext cx="7010400" cy="923330"/>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3.11</a:t>
            </a:r>
          </a:p>
          <a:p>
            <a:r>
              <a:rPr lang="en-US" dirty="0">
                <a:latin typeface="Arial" pitchFamily="34" charset="0"/>
                <a:cs typeface="Arial" pitchFamily="34" charset="0"/>
              </a:rPr>
              <a:t>A longitudinal stress applied to a representative volume element to calculate Poisson’s ratio of unidirectional lamina.</a:t>
            </a:r>
          </a:p>
        </p:txBody>
      </p:sp>
    </p:spTree>
    <p:custDataLst>
      <p:tags r:id="rId1"/>
    </p:custDataLst>
    <p:extLst>
      <p:ext uri="{BB962C8B-B14F-4D97-AF65-F5344CB8AC3E}">
        <p14:creationId xmlns:p14="http://schemas.microsoft.com/office/powerpoint/2010/main" val="3964824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8305800" cy="609600"/>
          </a:xfrm>
          <a:noFill/>
        </p:spPr>
        <p:txBody>
          <a:bodyPr lIns="92075" tIns="46038" rIns="92075" bIns="46038">
            <a:noAutofit/>
          </a:bodyPr>
          <a:lstStyle/>
          <a:p>
            <a:pPr eaLnBrk="1" hangingPunct="1"/>
            <a:r>
              <a:rPr lang="en-US" sz="4400" dirty="0"/>
              <a:t>Major Poisson’s Ratio Derivation</a:t>
            </a:r>
          </a:p>
        </p:txBody>
      </p:sp>
      <p:graphicFrame>
        <p:nvGraphicFramePr>
          <p:cNvPr id="2" name="Object 1"/>
          <p:cNvGraphicFramePr>
            <a:graphicFrameLocks noChangeAspect="1"/>
          </p:cNvGraphicFramePr>
          <p:nvPr>
            <p:extLst>
              <p:ext uri="{D42A27DB-BD31-4B8C-83A1-F6EECF244321}">
                <p14:modId xmlns:p14="http://schemas.microsoft.com/office/powerpoint/2010/main" val="2321579632"/>
              </p:ext>
            </p:extLst>
          </p:nvPr>
        </p:nvGraphicFramePr>
        <p:xfrm>
          <a:off x="381000" y="1734345"/>
          <a:ext cx="2217738" cy="668337"/>
        </p:xfrm>
        <a:graphic>
          <a:graphicData uri="http://schemas.openxmlformats.org/presentationml/2006/ole">
            <mc:AlternateContent xmlns:mc="http://schemas.openxmlformats.org/markup-compatibility/2006">
              <mc:Choice xmlns:v="urn:schemas-microsoft-com:vml" Requires="v">
                <p:oleObj name="Equation" r:id="rId4" imgW="799920" imgH="241200" progId="Equation.3">
                  <p:embed/>
                </p:oleObj>
              </mc:Choice>
              <mc:Fallback>
                <p:oleObj name="Equation" r:id="rId4" imgW="799920" imgH="241200" progId="Equation.3">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734345"/>
                        <a:ext cx="2217738" cy="668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44" name="Object 24"/>
          <p:cNvGraphicFramePr>
            <a:graphicFrameLocks noChangeAspect="1"/>
          </p:cNvGraphicFramePr>
          <p:nvPr>
            <p:extLst>
              <p:ext uri="{D42A27DB-BD31-4B8C-83A1-F6EECF244321}">
                <p14:modId xmlns:p14="http://schemas.microsoft.com/office/powerpoint/2010/main" val="77573703"/>
              </p:ext>
            </p:extLst>
          </p:nvPr>
        </p:nvGraphicFramePr>
        <p:xfrm>
          <a:off x="381000" y="2687478"/>
          <a:ext cx="1270000" cy="1041400"/>
        </p:xfrm>
        <a:graphic>
          <a:graphicData uri="http://schemas.openxmlformats.org/presentationml/2006/ole">
            <mc:AlternateContent xmlns:mc="http://schemas.openxmlformats.org/markup-compatibility/2006">
              <mc:Choice xmlns:v="urn:schemas-microsoft-com:vml" Requires="v">
                <p:oleObj name="Equation" r:id="rId6" imgW="571320" imgH="469800" progId="Equation.3">
                  <p:embed/>
                </p:oleObj>
              </mc:Choice>
              <mc:Fallback>
                <p:oleObj name="Equation" r:id="rId6" imgW="571320" imgH="469800" progId="Equation.3">
                  <p:embed/>
                  <p:pic>
                    <p:nvPicPr>
                      <p:cNvPr id="0" name="Picture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2687478"/>
                        <a:ext cx="1270000" cy="1041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45" name="Object 25"/>
          <p:cNvGraphicFramePr>
            <a:graphicFrameLocks noChangeAspect="1"/>
          </p:cNvGraphicFramePr>
          <p:nvPr>
            <p:extLst>
              <p:ext uri="{D42A27DB-BD31-4B8C-83A1-F6EECF244321}">
                <p14:modId xmlns:p14="http://schemas.microsoft.com/office/powerpoint/2010/main" val="2539925921"/>
              </p:ext>
            </p:extLst>
          </p:nvPr>
        </p:nvGraphicFramePr>
        <p:xfrm>
          <a:off x="381000" y="3827938"/>
          <a:ext cx="2108200" cy="1104900"/>
        </p:xfrm>
        <a:graphic>
          <a:graphicData uri="http://schemas.openxmlformats.org/presentationml/2006/ole">
            <mc:AlternateContent xmlns:mc="http://schemas.openxmlformats.org/markup-compatibility/2006">
              <mc:Choice xmlns:v="urn:schemas-microsoft-com:vml" Requires="v">
                <p:oleObj name="Equation" r:id="rId8" imgW="825480" imgH="431640" progId="Equation.3">
                  <p:embed/>
                </p:oleObj>
              </mc:Choice>
              <mc:Fallback>
                <p:oleObj name="Equation" r:id="rId8" imgW="825480" imgH="431640" progId="Equation.3">
                  <p:embed/>
                  <p:pic>
                    <p:nvPicPr>
                      <p:cNvPr id="0" name="Picture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3827938"/>
                        <a:ext cx="2108200" cy="1104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46" name="Object 26"/>
          <p:cNvGraphicFramePr>
            <a:graphicFrameLocks noChangeAspect="1"/>
          </p:cNvGraphicFramePr>
          <p:nvPr>
            <p:extLst>
              <p:ext uri="{D42A27DB-BD31-4B8C-83A1-F6EECF244321}">
                <p14:modId xmlns:p14="http://schemas.microsoft.com/office/powerpoint/2010/main" val="2498774951"/>
              </p:ext>
            </p:extLst>
          </p:nvPr>
        </p:nvGraphicFramePr>
        <p:xfrm>
          <a:off x="482600" y="4932838"/>
          <a:ext cx="1320800" cy="1117600"/>
        </p:xfrm>
        <a:graphic>
          <a:graphicData uri="http://schemas.openxmlformats.org/presentationml/2006/ole">
            <mc:AlternateContent xmlns:mc="http://schemas.openxmlformats.org/markup-compatibility/2006">
              <mc:Choice xmlns:v="urn:schemas-microsoft-com:vml" Requires="v">
                <p:oleObj name="Equation" r:id="rId10" imgW="507960" imgH="431640" progId="Equation.3">
                  <p:embed/>
                </p:oleObj>
              </mc:Choice>
              <mc:Fallback>
                <p:oleObj name="Equation" r:id="rId10" imgW="507960" imgH="431640" progId="Equation.3">
                  <p:embed/>
                  <p:pic>
                    <p:nvPicPr>
                      <p:cNvPr id="0" name="Picture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600" y="4932838"/>
                        <a:ext cx="1320800" cy="1117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47" name="Object 27"/>
          <p:cNvGraphicFramePr>
            <a:graphicFrameLocks noChangeAspect="1"/>
          </p:cNvGraphicFramePr>
          <p:nvPr>
            <p:extLst>
              <p:ext uri="{D42A27DB-BD31-4B8C-83A1-F6EECF244321}">
                <p14:modId xmlns:p14="http://schemas.microsoft.com/office/powerpoint/2010/main" val="2555160873"/>
              </p:ext>
            </p:extLst>
          </p:nvPr>
        </p:nvGraphicFramePr>
        <p:xfrm>
          <a:off x="381000" y="6083300"/>
          <a:ext cx="3124200" cy="635000"/>
        </p:xfrm>
        <a:graphic>
          <a:graphicData uri="http://schemas.openxmlformats.org/presentationml/2006/ole">
            <mc:AlternateContent xmlns:mc="http://schemas.openxmlformats.org/markup-compatibility/2006">
              <mc:Choice xmlns:v="urn:schemas-microsoft-com:vml" Requires="v">
                <p:oleObj name="Equation" r:id="rId12" imgW="1180800" imgH="241200" progId="Equation.3">
                  <p:embed/>
                </p:oleObj>
              </mc:Choice>
              <mc:Fallback>
                <p:oleObj name="Equation" r:id="rId12" imgW="1180800" imgH="241200" progId="Equation.3">
                  <p:embed/>
                  <p:pic>
                    <p:nvPicPr>
                      <p:cNvPr id="0" name="Picture 2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1000" y="6083300"/>
                        <a:ext cx="3124200" cy="63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1912439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Major Poisson’s Ratio</a:t>
            </a:r>
          </a:p>
        </p:txBody>
      </p:sp>
      <p:graphicFrame>
        <p:nvGraphicFramePr>
          <p:cNvPr id="2" name="Object 1"/>
          <p:cNvGraphicFramePr>
            <a:graphicFrameLocks noChangeAspect="1"/>
          </p:cNvGraphicFramePr>
          <p:nvPr>
            <p:extLst>
              <p:ext uri="{D42A27DB-BD31-4B8C-83A1-F6EECF244321}">
                <p14:modId xmlns:p14="http://schemas.microsoft.com/office/powerpoint/2010/main" val="3222290594"/>
              </p:ext>
            </p:extLst>
          </p:nvPr>
        </p:nvGraphicFramePr>
        <p:xfrm>
          <a:off x="3219061" y="1524000"/>
          <a:ext cx="1562878" cy="1143000"/>
        </p:xfrm>
        <a:graphic>
          <a:graphicData uri="http://schemas.openxmlformats.org/presentationml/2006/ole">
            <mc:AlternateContent xmlns:mc="http://schemas.openxmlformats.org/markup-compatibility/2006">
              <mc:Choice xmlns:v="urn:schemas-microsoft-com:vml" Requires="v">
                <p:oleObj name="Equation" r:id="rId4" imgW="637984" imgH="467229" progId="Equation.3">
                  <p:embed/>
                </p:oleObj>
              </mc:Choice>
              <mc:Fallback>
                <p:oleObj name="Equation" r:id="rId4" imgW="637984" imgH="467229" progId="Equation.3">
                  <p:embed/>
                  <p:pic>
                    <p:nvPicPr>
                      <p:cNvPr id="0" name="Picture 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9061" y="1524000"/>
                        <a:ext cx="1562878"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822646136"/>
              </p:ext>
            </p:extLst>
          </p:nvPr>
        </p:nvGraphicFramePr>
        <p:xfrm>
          <a:off x="3048000" y="2743200"/>
          <a:ext cx="2144712" cy="1039812"/>
        </p:xfrm>
        <a:graphic>
          <a:graphicData uri="http://schemas.openxmlformats.org/presentationml/2006/ole">
            <mc:AlternateContent xmlns:mc="http://schemas.openxmlformats.org/markup-compatibility/2006">
              <mc:Choice xmlns:v="urn:schemas-microsoft-com:vml" Requires="v">
                <p:oleObj name="Equation" r:id="rId6" imgW="888840" imgH="431640" progId="Equation.3">
                  <p:embed/>
                </p:oleObj>
              </mc:Choice>
              <mc:Fallback>
                <p:oleObj name="Equation" r:id="rId6" imgW="888840" imgH="431640" progId="Equation.3">
                  <p:embed/>
                  <p:pic>
                    <p:nvPicPr>
                      <p:cNvPr id="0" name="Picture 6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2743200"/>
                        <a:ext cx="2144712" cy="1039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504885301"/>
              </p:ext>
            </p:extLst>
          </p:nvPr>
        </p:nvGraphicFramePr>
        <p:xfrm>
          <a:off x="3055620" y="3783012"/>
          <a:ext cx="1485900" cy="1052512"/>
        </p:xfrm>
        <a:graphic>
          <a:graphicData uri="http://schemas.openxmlformats.org/presentationml/2006/ole">
            <mc:AlternateContent xmlns:mc="http://schemas.openxmlformats.org/markup-compatibility/2006">
              <mc:Choice xmlns:v="urn:schemas-microsoft-com:vml" Requires="v">
                <p:oleObj name="Equation" r:id="rId8" imgW="609480" imgH="431640" progId="Equation.3">
                  <p:embed/>
                </p:oleObj>
              </mc:Choice>
              <mc:Fallback>
                <p:oleObj name="Equation" r:id="rId8" imgW="609480" imgH="431640" progId="Equation.3">
                  <p:embed/>
                  <p:pic>
                    <p:nvPicPr>
                      <p:cNvPr id="0" name="Picture 6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55620" y="3783012"/>
                        <a:ext cx="1485900" cy="1052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8660" name="Object 68"/>
          <p:cNvGraphicFramePr>
            <a:graphicFrameLocks noChangeAspect="1"/>
          </p:cNvGraphicFramePr>
          <p:nvPr>
            <p:extLst>
              <p:ext uri="{D42A27DB-BD31-4B8C-83A1-F6EECF244321}">
                <p14:modId xmlns:p14="http://schemas.microsoft.com/office/powerpoint/2010/main" val="2283157227"/>
              </p:ext>
            </p:extLst>
          </p:nvPr>
        </p:nvGraphicFramePr>
        <p:xfrm>
          <a:off x="2324489" y="5997892"/>
          <a:ext cx="4914900" cy="635000"/>
        </p:xfrm>
        <a:graphic>
          <a:graphicData uri="http://schemas.openxmlformats.org/presentationml/2006/ole">
            <mc:AlternateContent xmlns:mc="http://schemas.openxmlformats.org/markup-compatibility/2006">
              <mc:Choice xmlns:v="urn:schemas-microsoft-com:vml" Requires="v">
                <p:oleObj name="Equation" r:id="rId10" imgW="1854000" imgH="241200" progId="Equation.3">
                  <p:embed/>
                </p:oleObj>
              </mc:Choice>
              <mc:Fallback>
                <p:oleObj name="Equation" r:id="rId10" imgW="1854000" imgH="241200" progId="Equation.3">
                  <p:embed/>
                  <p:pic>
                    <p:nvPicPr>
                      <p:cNvPr id="0" name="Picture 6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24489" y="5997892"/>
                        <a:ext cx="4914900" cy="63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4">
            <a:extLst>
              <a:ext uri="{FF2B5EF4-FFF2-40B4-BE49-F238E27FC236}">
                <a16:creationId xmlns:a16="http://schemas.microsoft.com/office/drawing/2014/main" id="{95BCCBB4-C7D0-76DD-60CD-AC73FF1F21E1}"/>
              </a:ext>
            </a:extLst>
          </p:cNvPr>
          <p:cNvPicPr>
            <a:picLocks noChangeAspect="1"/>
          </p:cNvPicPr>
          <p:nvPr/>
        </p:nvPicPr>
        <p:blipFill>
          <a:blip r:embed="rId12"/>
          <a:stretch>
            <a:fillRect/>
          </a:stretch>
        </p:blipFill>
        <p:spPr>
          <a:xfrm>
            <a:off x="2895600" y="5141658"/>
            <a:ext cx="3125724" cy="635508"/>
          </a:xfrm>
          <a:prstGeom prst="rect">
            <a:avLst/>
          </a:prstGeom>
        </p:spPr>
      </p:pic>
    </p:spTree>
    <p:custDataLst>
      <p:tags r:id="rId1"/>
    </p:custDataLst>
    <p:extLst>
      <p:ext uri="{BB962C8B-B14F-4D97-AF65-F5344CB8AC3E}">
        <p14:creationId xmlns:p14="http://schemas.microsoft.com/office/powerpoint/2010/main" val="2699129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Major Poisson’s Ratio</a:t>
            </a:r>
          </a:p>
        </p:txBody>
      </p:sp>
      <p:graphicFrame>
        <p:nvGraphicFramePr>
          <p:cNvPr id="2" name="Object 1"/>
          <p:cNvGraphicFramePr>
            <a:graphicFrameLocks noChangeAspect="1"/>
          </p:cNvGraphicFramePr>
          <p:nvPr>
            <p:extLst>
              <p:ext uri="{D42A27DB-BD31-4B8C-83A1-F6EECF244321}">
                <p14:modId xmlns:p14="http://schemas.microsoft.com/office/powerpoint/2010/main" val="1122868620"/>
              </p:ext>
            </p:extLst>
          </p:nvPr>
        </p:nvGraphicFramePr>
        <p:xfrm>
          <a:off x="4114800" y="1752600"/>
          <a:ext cx="4921250" cy="639762"/>
        </p:xfrm>
        <a:graphic>
          <a:graphicData uri="http://schemas.openxmlformats.org/presentationml/2006/ole">
            <mc:AlternateContent xmlns:mc="http://schemas.openxmlformats.org/markup-compatibility/2006">
              <mc:Choice xmlns:v="urn:schemas-microsoft-com:vml" Requires="v">
                <p:oleObj name="Equation" r:id="rId4" imgW="1854000" imgH="241200" progId="Equation.3">
                  <p:embed/>
                </p:oleObj>
              </mc:Choice>
              <mc:Fallback>
                <p:oleObj name="Equation" r:id="rId4" imgW="1854000" imgH="241200" progId="Equation.3">
                  <p:embed/>
                  <p:pic>
                    <p:nvPicPr>
                      <p:cNvPr id="0"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752600"/>
                        <a:ext cx="4921250" cy="639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39" name="Object 23"/>
          <p:cNvGraphicFramePr>
            <a:graphicFrameLocks noChangeAspect="1"/>
          </p:cNvGraphicFramePr>
          <p:nvPr>
            <p:extLst>
              <p:ext uri="{D42A27DB-BD31-4B8C-83A1-F6EECF244321}">
                <p14:modId xmlns:p14="http://schemas.microsoft.com/office/powerpoint/2010/main" val="2161008311"/>
              </p:ext>
            </p:extLst>
          </p:nvPr>
        </p:nvGraphicFramePr>
        <p:xfrm>
          <a:off x="5143500" y="2707481"/>
          <a:ext cx="2863850" cy="520700"/>
        </p:xfrm>
        <a:graphic>
          <a:graphicData uri="http://schemas.openxmlformats.org/presentationml/2006/ole">
            <mc:AlternateContent xmlns:mc="http://schemas.openxmlformats.org/markup-compatibility/2006">
              <mc:Choice xmlns:v="urn:schemas-microsoft-com:vml" Requires="v">
                <p:oleObj name="Equation" r:id="rId6" imgW="1333440" imgH="241200" progId="Equation.3">
                  <p:embed/>
                </p:oleObj>
              </mc:Choice>
              <mc:Fallback>
                <p:oleObj name="Equation" r:id="rId6" imgW="1333440" imgH="241200" progId="Equation.3">
                  <p:embed/>
                  <p:pic>
                    <p:nvPicPr>
                      <p:cNvPr id="0"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3500" y="2707481"/>
                        <a:ext cx="2863850" cy="520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40" name="Object 24"/>
          <p:cNvGraphicFramePr>
            <a:graphicFrameLocks noChangeAspect="1"/>
          </p:cNvGraphicFramePr>
          <p:nvPr>
            <p:extLst>
              <p:ext uri="{D42A27DB-BD31-4B8C-83A1-F6EECF244321}">
                <p14:modId xmlns:p14="http://schemas.microsoft.com/office/powerpoint/2010/main" val="1802712139"/>
              </p:ext>
            </p:extLst>
          </p:nvPr>
        </p:nvGraphicFramePr>
        <p:xfrm>
          <a:off x="5187950" y="3609181"/>
          <a:ext cx="2895600" cy="482600"/>
        </p:xfrm>
        <a:graphic>
          <a:graphicData uri="http://schemas.openxmlformats.org/presentationml/2006/ole">
            <mc:AlternateContent xmlns:mc="http://schemas.openxmlformats.org/markup-compatibility/2006">
              <mc:Choice xmlns:v="urn:schemas-microsoft-com:vml" Requires="v">
                <p:oleObj name="Equation" r:id="rId8" imgW="1206360" imgH="203040" progId="Equation.3">
                  <p:embed/>
                </p:oleObj>
              </mc:Choice>
              <mc:Fallback>
                <p:oleObj name="Equation" r:id="rId8" imgW="1206360" imgH="203040" progId="Equation.3">
                  <p:embed/>
                  <p:pic>
                    <p:nvPicPr>
                      <p:cNvPr id="0" name="Picture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87950" y="3609181"/>
                        <a:ext cx="2895600"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41" name="Object 25"/>
          <p:cNvGraphicFramePr>
            <a:graphicFrameLocks noChangeAspect="1"/>
          </p:cNvGraphicFramePr>
          <p:nvPr>
            <p:extLst>
              <p:ext uri="{D42A27DB-BD31-4B8C-83A1-F6EECF244321}">
                <p14:modId xmlns:p14="http://schemas.microsoft.com/office/powerpoint/2010/main" val="2135149335"/>
              </p:ext>
            </p:extLst>
          </p:nvPr>
        </p:nvGraphicFramePr>
        <p:xfrm>
          <a:off x="5289550" y="4132739"/>
          <a:ext cx="2794000" cy="1054100"/>
        </p:xfrm>
        <a:graphic>
          <a:graphicData uri="http://schemas.openxmlformats.org/presentationml/2006/ole">
            <mc:AlternateContent xmlns:mc="http://schemas.openxmlformats.org/markup-compatibility/2006">
              <mc:Choice xmlns:v="urn:schemas-microsoft-com:vml" Requires="v">
                <p:oleObj name="Equation" r:id="rId10" imgW="1143000" imgH="431640" progId="Equation.3">
                  <p:embed/>
                </p:oleObj>
              </mc:Choice>
              <mc:Fallback>
                <p:oleObj name="Equation" r:id="rId10" imgW="1143000" imgH="431640" progId="Equation.3">
                  <p:embed/>
                  <p:pic>
                    <p:nvPicPr>
                      <p:cNvPr id="0" name="Picture 2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89550" y="4132739"/>
                        <a:ext cx="2794000" cy="1054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42" name="Object 26"/>
          <p:cNvGraphicFramePr>
            <a:graphicFrameLocks noChangeAspect="1"/>
          </p:cNvGraphicFramePr>
          <p:nvPr>
            <p:extLst>
              <p:ext uri="{D42A27DB-BD31-4B8C-83A1-F6EECF244321}">
                <p14:modId xmlns:p14="http://schemas.microsoft.com/office/powerpoint/2010/main" val="3580465335"/>
              </p:ext>
            </p:extLst>
          </p:nvPr>
        </p:nvGraphicFramePr>
        <p:xfrm>
          <a:off x="5289550" y="5361781"/>
          <a:ext cx="3238500" cy="647700"/>
        </p:xfrm>
        <a:graphic>
          <a:graphicData uri="http://schemas.openxmlformats.org/presentationml/2006/ole">
            <mc:AlternateContent xmlns:mc="http://schemas.openxmlformats.org/markup-compatibility/2006">
              <mc:Choice xmlns:v="urn:schemas-microsoft-com:vml" Requires="v">
                <p:oleObj name="Equation" r:id="rId12" imgW="1193760" imgH="241200" progId="Equation.3">
                  <p:embed/>
                </p:oleObj>
              </mc:Choice>
              <mc:Fallback>
                <p:oleObj name="Equation" r:id="rId12" imgW="1193760" imgH="241200" progId="Equation.3">
                  <p:embed/>
                  <p:pic>
                    <p:nvPicPr>
                      <p:cNvPr id="0" name="Picture 2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89550" y="5361781"/>
                        <a:ext cx="32385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 name="Picture 2">
            <a:extLst>
              <a:ext uri="{FF2B5EF4-FFF2-40B4-BE49-F238E27FC236}">
                <a16:creationId xmlns:a16="http://schemas.microsoft.com/office/drawing/2014/main" id="{3A0DD1CF-7AA5-05FA-FFD6-B875C8F0770B}"/>
              </a:ext>
            </a:extLst>
          </p:cNvPr>
          <p:cNvPicPr>
            <a:picLocks noChangeAspect="1"/>
          </p:cNvPicPr>
          <p:nvPr/>
        </p:nvPicPr>
        <p:blipFill>
          <a:blip r:embed="rId14"/>
          <a:stretch>
            <a:fillRect/>
          </a:stretch>
        </p:blipFill>
        <p:spPr>
          <a:xfrm>
            <a:off x="198121" y="2485254"/>
            <a:ext cx="4373879" cy="3524227"/>
          </a:xfrm>
          <a:prstGeom prst="rect">
            <a:avLst/>
          </a:prstGeom>
        </p:spPr>
      </p:pic>
    </p:spTree>
    <p:custDataLst>
      <p:tags r:id="rId1"/>
    </p:custDataLst>
    <p:extLst>
      <p:ext uri="{BB962C8B-B14F-4D97-AF65-F5344CB8AC3E}">
        <p14:creationId xmlns:p14="http://schemas.microsoft.com/office/powerpoint/2010/main" val="1705367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pPr eaLnBrk="1" hangingPunct="1"/>
            <a:r>
              <a:rPr lang="en-US" sz="4400" dirty="0"/>
              <a:t>Example</a:t>
            </a:r>
          </a:p>
        </p:txBody>
      </p:sp>
      <p:sp>
        <p:nvSpPr>
          <p:cNvPr id="2" name="Rectangle 1"/>
          <p:cNvSpPr/>
          <p:nvPr/>
        </p:nvSpPr>
        <p:spPr>
          <a:xfrm>
            <a:off x="685800" y="1524000"/>
            <a:ext cx="8229600" cy="923330"/>
          </a:xfrm>
          <a:prstGeom prst="rect">
            <a:avLst/>
          </a:prstGeom>
        </p:spPr>
        <p:txBody>
          <a:bodyPr wrap="square">
            <a:spAutoFit/>
          </a:bodyPr>
          <a:lstStyle/>
          <a:p>
            <a:r>
              <a:rPr lang="en-US" dirty="0">
                <a:latin typeface="Times New Roman" pitchFamily="18" charset="0"/>
                <a:cs typeface="Times New Roman" pitchFamily="18" charset="0"/>
              </a:rPr>
              <a:t>Find the major and minor Poisson's ratio of a Glass/Epoxy lamina with a 70% fiber volume fraction.  Use the properties of glass and epoxy from Tables 3.1 and 3.2, respectively.</a:t>
            </a:r>
          </a:p>
        </p:txBody>
      </p:sp>
      <p:graphicFrame>
        <p:nvGraphicFramePr>
          <p:cNvPr id="6" name="Object 5">
            <a:extLst>
              <a:ext uri="{FF2B5EF4-FFF2-40B4-BE49-F238E27FC236}">
                <a16:creationId xmlns:a16="http://schemas.microsoft.com/office/drawing/2014/main" id="{EE8420D7-7A96-6768-F49C-364A343634D3}"/>
              </a:ext>
            </a:extLst>
          </p:cNvPr>
          <p:cNvGraphicFramePr>
            <a:graphicFrameLocks noChangeAspect="1"/>
          </p:cNvGraphicFramePr>
          <p:nvPr>
            <p:extLst>
              <p:ext uri="{D42A27DB-BD31-4B8C-83A1-F6EECF244321}">
                <p14:modId xmlns:p14="http://schemas.microsoft.com/office/powerpoint/2010/main" val="203924931"/>
              </p:ext>
            </p:extLst>
          </p:nvPr>
        </p:nvGraphicFramePr>
        <p:xfrm>
          <a:off x="2514600" y="3200451"/>
          <a:ext cx="1243012" cy="516154"/>
        </p:xfrm>
        <a:graphic>
          <a:graphicData uri="http://schemas.openxmlformats.org/presentationml/2006/ole">
            <mc:AlternateContent xmlns:mc="http://schemas.openxmlformats.org/markup-compatibility/2006">
              <mc:Choice xmlns:v="urn:schemas-microsoft-com:vml" Requires="v">
                <p:oleObj name="Equation" r:id="rId4" imgW="520560" imgH="215640" progId="Equation.3">
                  <p:embed/>
                </p:oleObj>
              </mc:Choice>
              <mc:Fallback>
                <p:oleObj name="Equation" r:id="rId4" imgW="520560" imgH="215640" progId="Equation.3">
                  <p:embed/>
                  <p:pic>
                    <p:nvPicPr>
                      <p:cNvPr id="3"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3200451"/>
                        <a:ext cx="1243012" cy="51615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a:extLst>
              <a:ext uri="{FF2B5EF4-FFF2-40B4-BE49-F238E27FC236}">
                <a16:creationId xmlns:a16="http://schemas.microsoft.com/office/drawing/2014/main" id="{69472C76-76DB-3E76-4B11-873C24B63A16}"/>
              </a:ext>
            </a:extLst>
          </p:cNvPr>
          <p:cNvGraphicFramePr>
            <a:graphicFrameLocks noChangeAspect="1"/>
          </p:cNvGraphicFramePr>
          <p:nvPr>
            <p:extLst>
              <p:ext uri="{D42A27DB-BD31-4B8C-83A1-F6EECF244321}">
                <p14:modId xmlns:p14="http://schemas.microsoft.com/office/powerpoint/2010/main" val="2412312972"/>
              </p:ext>
            </p:extLst>
          </p:nvPr>
        </p:nvGraphicFramePr>
        <p:xfrm>
          <a:off x="2514600" y="3957689"/>
          <a:ext cx="1279525" cy="499770"/>
        </p:xfrm>
        <a:graphic>
          <a:graphicData uri="http://schemas.openxmlformats.org/presentationml/2006/ole">
            <mc:AlternateContent xmlns:mc="http://schemas.openxmlformats.org/markup-compatibility/2006">
              <mc:Choice xmlns:v="urn:schemas-microsoft-com:vml" Requires="v">
                <p:oleObj name="Equation" r:id="rId6" imgW="520560" imgH="203040" progId="Equation.3">
                  <p:embed/>
                </p:oleObj>
              </mc:Choice>
              <mc:Fallback>
                <p:oleObj name="Equation" r:id="rId6" imgW="520560" imgH="203040" progId="Equation.3">
                  <p:embed/>
                  <p:pic>
                    <p:nvPicPr>
                      <p:cNvPr id="4"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3957689"/>
                        <a:ext cx="1279525" cy="4997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a:extLst>
              <a:ext uri="{FF2B5EF4-FFF2-40B4-BE49-F238E27FC236}">
                <a16:creationId xmlns:a16="http://schemas.microsoft.com/office/drawing/2014/main" id="{ACA1913F-0D44-3432-887F-63F3E8E995E0}"/>
              </a:ext>
            </a:extLst>
          </p:cNvPr>
          <p:cNvGraphicFramePr>
            <a:graphicFrameLocks noChangeAspect="1"/>
          </p:cNvGraphicFramePr>
          <p:nvPr>
            <p:extLst>
              <p:ext uri="{D42A27DB-BD31-4B8C-83A1-F6EECF244321}">
                <p14:modId xmlns:p14="http://schemas.microsoft.com/office/powerpoint/2010/main" val="646753240"/>
              </p:ext>
            </p:extLst>
          </p:nvPr>
        </p:nvGraphicFramePr>
        <p:xfrm>
          <a:off x="2402681" y="5334000"/>
          <a:ext cx="4338638" cy="1079500"/>
        </p:xfrm>
        <a:graphic>
          <a:graphicData uri="http://schemas.openxmlformats.org/presentationml/2006/ole">
            <mc:AlternateContent xmlns:mc="http://schemas.openxmlformats.org/markup-compatibility/2006">
              <mc:Choice xmlns:v="urn:schemas-microsoft-com:vml" Requires="v">
                <p:oleObj name="Equation" r:id="rId8" imgW="1726920" imgH="431640" progId="Equation.3">
                  <p:embed/>
                </p:oleObj>
              </mc:Choice>
              <mc:Fallback>
                <p:oleObj name="Equation" r:id="rId8" imgW="1726920" imgH="431640" progId="Equation.3">
                  <p:embed/>
                  <p:pic>
                    <p:nvPicPr>
                      <p:cNvPr id="5"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02681" y="5334000"/>
                        <a:ext cx="4338638" cy="1079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 name="Picture 8">
            <a:extLst>
              <a:ext uri="{FF2B5EF4-FFF2-40B4-BE49-F238E27FC236}">
                <a16:creationId xmlns:a16="http://schemas.microsoft.com/office/drawing/2014/main" id="{682ED32C-C116-F7A3-0850-CDB4032A1C5F}"/>
              </a:ext>
            </a:extLst>
          </p:cNvPr>
          <p:cNvPicPr>
            <a:picLocks noChangeAspect="1"/>
          </p:cNvPicPr>
          <p:nvPr/>
        </p:nvPicPr>
        <p:blipFill>
          <a:blip r:embed="rId10"/>
          <a:stretch>
            <a:fillRect/>
          </a:stretch>
        </p:blipFill>
        <p:spPr>
          <a:xfrm>
            <a:off x="2479040" y="4618723"/>
            <a:ext cx="3240024" cy="649224"/>
          </a:xfrm>
          <a:prstGeom prst="rect">
            <a:avLst/>
          </a:prstGeom>
        </p:spPr>
      </p:pic>
    </p:spTree>
    <p:custDataLst>
      <p:tags r:id="rId1"/>
    </p:custDataLst>
    <p:extLst>
      <p:ext uri="{BB962C8B-B14F-4D97-AF65-F5344CB8AC3E}">
        <p14:creationId xmlns:p14="http://schemas.microsoft.com/office/powerpoint/2010/main" val="4161343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pPr eaLnBrk="1" hangingPunct="1"/>
            <a:r>
              <a:rPr lang="en-US" sz="4400" dirty="0"/>
              <a:t>Example</a:t>
            </a:r>
          </a:p>
        </p:txBody>
      </p:sp>
      <p:sp>
        <p:nvSpPr>
          <p:cNvPr id="3" name="Rectangle 2"/>
          <p:cNvSpPr/>
          <p:nvPr/>
        </p:nvSpPr>
        <p:spPr>
          <a:xfrm>
            <a:off x="2656840" y="1752600"/>
            <a:ext cx="4572000" cy="1384995"/>
          </a:xfrm>
          <a:prstGeom prst="rect">
            <a:avLst/>
          </a:prstGeom>
        </p:spPr>
        <p:txBody>
          <a:bodyPr>
            <a:spAutoFit/>
          </a:bodyPr>
          <a:lstStyle/>
          <a:p>
            <a:r>
              <a:rPr lang="en-US" sz="2800" i="1" dirty="0">
                <a:latin typeface="Times New Roman" pitchFamily="18" charset="0"/>
                <a:cs typeface="Times New Roman" pitchFamily="18" charset="0"/>
              </a:rPr>
              <a:t>E</a:t>
            </a:r>
            <a:r>
              <a:rPr lang="en-US" sz="2800" i="1" baseline="-25000" dirty="0">
                <a:latin typeface="Times New Roman" pitchFamily="18" charset="0"/>
                <a:cs typeface="Times New Roman" pitchFamily="18" charset="0"/>
              </a:rPr>
              <a:t>1</a:t>
            </a:r>
            <a:r>
              <a:rPr lang="en-US" sz="2800" i="1" dirty="0">
                <a:latin typeface="Times New Roman" pitchFamily="18" charset="0"/>
                <a:cs typeface="Times New Roman" pitchFamily="18" charset="0"/>
              </a:rPr>
              <a:t> = </a:t>
            </a:r>
            <a:r>
              <a:rPr lang="en-US" sz="2800" dirty="0">
                <a:latin typeface="Times New Roman" pitchFamily="18" charset="0"/>
                <a:cs typeface="Times New Roman" pitchFamily="18" charset="0"/>
              </a:rPr>
              <a:t>60.52 </a:t>
            </a:r>
            <a:r>
              <a:rPr lang="en-US" sz="2800" i="1" dirty="0" err="1">
                <a:latin typeface="Times New Roman" pitchFamily="18" charset="0"/>
                <a:cs typeface="Times New Roman" pitchFamily="18" charset="0"/>
              </a:rPr>
              <a:t>GPa</a:t>
            </a:r>
            <a:endParaRPr lang="en-US" sz="2800" i="1"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a:p>
            <a:r>
              <a:rPr lang="en-US" sz="2800" i="1" dirty="0">
                <a:latin typeface="Times New Roman" pitchFamily="18" charset="0"/>
                <a:cs typeface="Times New Roman" pitchFamily="18" charset="0"/>
              </a:rPr>
              <a:t>E</a:t>
            </a:r>
            <a:r>
              <a:rPr lang="en-US" sz="2800" i="1" baseline="-25000" dirty="0">
                <a:latin typeface="Times New Roman" pitchFamily="18" charset="0"/>
                <a:cs typeface="Times New Roman" pitchFamily="18" charset="0"/>
              </a:rPr>
              <a:t>2</a:t>
            </a:r>
            <a:r>
              <a:rPr lang="en-US" sz="2800" i="1" dirty="0">
                <a:latin typeface="Times New Roman" pitchFamily="18" charset="0"/>
                <a:cs typeface="Times New Roman" pitchFamily="18" charset="0"/>
              </a:rPr>
              <a:t> = </a:t>
            </a:r>
            <a:r>
              <a:rPr lang="en-US" sz="2800" dirty="0">
                <a:latin typeface="Times New Roman" pitchFamily="18" charset="0"/>
                <a:cs typeface="Times New Roman" pitchFamily="18" charset="0"/>
              </a:rPr>
              <a:t>10.37</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GPa</a:t>
            </a:r>
            <a:endParaRPr lang="en-US" sz="2800" dirty="0">
              <a:latin typeface="Times New Roman" pitchFamily="18" charset="0"/>
              <a:cs typeface="Times New Roman" pitchFamily="18" charset="0"/>
            </a:endParaRPr>
          </a:p>
        </p:txBody>
      </p:sp>
      <p:pic>
        <p:nvPicPr>
          <p:cNvPr id="4" name="Picture 3">
            <a:extLst>
              <a:ext uri="{FF2B5EF4-FFF2-40B4-BE49-F238E27FC236}">
                <a16:creationId xmlns:a16="http://schemas.microsoft.com/office/drawing/2014/main" id="{9E1F0927-D45D-5F2A-13D2-25F3E6BA8BA1}"/>
              </a:ext>
            </a:extLst>
          </p:cNvPr>
          <p:cNvPicPr>
            <a:picLocks noChangeAspect="1"/>
          </p:cNvPicPr>
          <p:nvPr/>
        </p:nvPicPr>
        <p:blipFill>
          <a:blip r:embed="rId4"/>
          <a:stretch>
            <a:fillRect/>
          </a:stretch>
        </p:blipFill>
        <p:spPr>
          <a:xfrm>
            <a:off x="2743200" y="3200400"/>
            <a:ext cx="2628900" cy="2538984"/>
          </a:xfrm>
          <a:prstGeom prst="rect">
            <a:avLst/>
          </a:prstGeom>
        </p:spPr>
      </p:pic>
    </p:spTree>
    <p:custDataLst>
      <p:tags r:id="rId1"/>
    </p:custDataLst>
    <p:extLst>
      <p:ext uri="{BB962C8B-B14F-4D97-AF65-F5344CB8AC3E}">
        <p14:creationId xmlns:p14="http://schemas.microsoft.com/office/powerpoint/2010/main" val="4007002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pPr eaLnBrk="1" hangingPunct="1"/>
            <a:r>
              <a:rPr lang="en-US" sz="4400" dirty="0"/>
              <a:t>In-Plane Shear Modulus</a:t>
            </a:r>
          </a:p>
        </p:txBody>
      </p:sp>
      <p:graphicFrame>
        <p:nvGraphicFramePr>
          <p:cNvPr id="2" name="Object 1"/>
          <p:cNvGraphicFramePr>
            <a:graphicFrameLocks noChangeAspect="1"/>
          </p:cNvGraphicFramePr>
          <p:nvPr>
            <p:extLst>
              <p:ext uri="{D42A27DB-BD31-4B8C-83A1-F6EECF244321}">
                <p14:modId xmlns:p14="http://schemas.microsoft.com/office/powerpoint/2010/main" val="1895392730"/>
              </p:ext>
            </p:extLst>
          </p:nvPr>
        </p:nvGraphicFramePr>
        <p:xfrm>
          <a:off x="-838200" y="762000"/>
          <a:ext cx="10182038" cy="3962400"/>
        </p:xfrm>
        <a:graphic>
          <a:graphicData uri="http://schemas.openxmlformats.org/presentationml/2006/ole">
            <mc:AlternateContent xmlns:mc="http://schemas.openxmlformats.org/markup-compatibility/2006">
              <mc:Choice xmlns:v="urn:schemas-microsoft-com:vml" Requires="v">
                <p:oleObj name="Document" r:id="rId4" imgW="5940848" imgH="2316677" progId="Word.Document.12">
                  <p:embed/>
                </p:oleObj>
              </mc:Choice>
              <mc:Fallback>
                <p:oleObj name="Document" r:id="rId4" imgW="5940848" imgH="2316677" progId="Word.Document.12">
                  <p:embed/>
                  <p:pic>
                    <p:nvPicPr>
                      <p:cNvPr id="0" name="Picture 19"/>
                      <p:cNvPicPr>
                        <a:picLocks noChangeAspect="1" noChangeArrowheads="1"/>
                      </p:cNvPicPr>
                      <p:nvPr/>
                    </p:nvPicPr>
                    <p:blipFill>
                      <a:blip r:embed="rId5"/>
                      <a:srcRect/>
                      <a:stretch>
                        <a:fillRect/>
                      </a:stretch>
                    </p:blipFill>
                    <p:spPr bwMode="auto">
                      <a:xfrm>
                        <a:off x="-838200" y="762000"/>
                        <a:ext cx="10182038" cy="396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a:xfrm>
            <a:off x="1752600" y="5240151"/>
            <a:ext cx="5257800" cy="1200329"/>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3.12</a:t>
            </a:r>
          </a:p>
          <a:p>
            <a:r>
              <a:rPr lang="en-US" dirty="0">
                <a:latin typeface="Arial" pitchFamily="34" charset="0"/>
                <a:cs typeface="Arial" pitchFamily="34" charset="0"/>
              </a:rPr>
              <a:t>An in-plane shear stress applied to a representative volume element for finding in-plane shear modulus of a unidirectional lamina.</a:t>
            </a:r>
          </a:p>
        </p:txBody>
      </p:sp>
    </p:spTree>
    <p:custDataLst>
      <p:tags r:id="rId1"/>
    </p:custDataLst>
    <p:extLst>
      <p:ext uri="{BB962C8B-B14F-4D97-AF65-F5344CB8AC3E}">
        <p14:creationId xmlns:p14="http://schemas.microsoft.com/office/powerpoint/2010/main" val="785868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In-Plane Shear Modulus</a:t>
            </a:r>
          </a:p>
        </p:txBody>
      </p:sp>
      <p:graphicFrame>
        <p:nvGraphicFramePr>
          <p:cNvPr id="2" name="Object 1"/>
          <p:cNvGraphicFramePr>
            <a:graphicFrameLocks noChangeAspect="1"/>
          </p:cNvGraphicFramePr>
          <p:nvPr>
            <p:extLst>
              <p:ext uri="{D42A27DB-BD31-4B8C-83A1-F6EECF244321}">
                <p14:modId xmlns:p14="http://schemas.microsoft.com/office/powerpoint/2010/main" val="1372935913"/>
              </p:ext>
            </p:extLst>
          </p:nvPr>
        </p:nvGraphicFramePr>
        <p:xfrm>
          <a:off x="3347244" y="1981200"/>
          <a:ext cx="2233612" cy="576235"/>
        </p:xfrm>
        <a:graphic>
          <a:graphicData uri="http://schemas.openxmlformats.org/presentationml/2006/ole">
            <mc:AlternateContent xmlns:mc="http://schemas.openxmlformats.org/markup-compatibility/2006">
              <mc:Choice xmlns:v="urn:schemas-microsoft-com:vml" Requires="v">
                <p:oleObj name="Equation" r:id="rId4" imgW="787320" imgH="203040" progId="Equation.3">
                  <p:embed/>
                </p:oleObj>
              </mc:Choice>
              <mc:Fallback>
                <p:oleObj name="Equation" r:id="rId4" imgW="787320" imgH="203040" progId="Equation.3">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7244" y="1981200"/>
                        <a:ext cx="2233612" cy="5762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5779" name="Object 19"/>
          <p:cNvGraphicFramePr>
            <a:graphicFrameLocks noChangeAspect="1"/>
          </p:cNvGraphicFramePr>
          <p:nvPr/>
        </p:nvGraphicFramePr>
        <p:xfrm>
          <a:off x="3524250" y="3276600"/>
          <a:ext cx="1879600" cy="635000"/>
        </p:xfrm>
        <a:graphic>
          <a:graphicData uri="http://schemas.openxmlformats.org/presentationml/2006/ole">
            <mc:AlternateContent xmlns:mc="http://schemas.openxmlformats.org/markup-compatibility/2006">
              <mc:Choice xmlns:v="urn:schemas-microsoft-com:vml" Requires="v">
                <p:oleObj name="Equation" r:id="rId6" imgW="618913" imgH="209820" progId="Equation.3">
                  <p:embed/>
                </p:oleObj>
              </mc:Choice>
              <mc:Fallback>
                <p:oleObj name="Equation" r:id="rId6" imgW="618913" imgH="209820" progId="Equation.3">
                  <p:embed/>
                  <p:pic>
                    <p:nvPicPr>
                      <p:cNvPr id="0"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24250" y="3276600"/>
                        <a:ext cx="1879600" cy="63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5780" name="Object 20"/>
          <p:cNvGraphicFramePr>
            <a:graphicFrameLocks noChangeAspect="1"/>
          </p:cNvGraphicFramePr>
          <p:nvPr/>
        </p:nvGraphicFramePr>
        <p:xfrm>
          <a:off x="3124200" y="4305300"/>
          <a:ext cx="2679700" cy="685800"/>
        </p:xfrm>
        <a:graphic>
          <a:graphicData uri="http://schemas.openxmlformats.org/presentationml/2006/ole">
            <mc:AlternateContent xmlns:mc="http://schemas.openxmlformats.org/markup-compatibility/2006">
              <mc:Choice xmlns:v="urn:schemas-microsoft-com:vml" Requires="v">
                <p:oleObj name="Equation" r:id="rId8" imgW="939600" imgH="241200" progId="Equation.3">
                  <p:embed/>
                </p:oleObj>
              </mc:Choice>
              <mc:Fallback>
                <p:oleObj name="Equation" r:id="rId8" imgW="939600" imgH="241200" progId="Equation.3">
                  <p:embed/>
                  <p:pic>
                    <p:nvPicPr>
                      <p:cNvPr id="0" name="Picture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4305300"/>
                        <a:ext cx="26797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5781" name="Object 21"/>
          <p:cNvGraphicFramePr>
            <a:graphicFrameLocks noChangeAspect="1"/>
          </p:cNvGraphicFramePr>
          <p:nvPr/>
        </p:nvGraphicFramePr>
        <p:xfrm>
          <a:off x="3467100" y="5334000"/>
          <a:ext cx="1993900" cy="723900"/>
        </p:xfrm>
        <a:graphic>
          <a:graphicData uri="http://schemas.openxmlformats.org/presentationml/2006/ole">
            <mc:AlternateContent xmlns:mc="http://schemas.openxmlformats.org/markup-compatibility/2006">
              <mc:Choice xmlns:v="urn:schemas-microsoft-com:vml" Requires="v">
                <p:oleObj name="Equation" r:id="rId10" imgW="647340" imgH="238301" progId="Equation.3">
                  <p:embed/>
                </p:oleObj>
              </mc:Choice>
              <mc:Fallback>
                <p:oleObj name="Equation" r:id="rId10" imgW="647340" imgH="238301" progId="Equation.3">
                  <p:embed/>
                  <p:pic>
                    <p:nvPicPr>
                      <p:cNvPr id="0" name="Picture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67100" y="5334000"/>
                        <a:ext cx="19939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1158085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In-Plane Shear Modulus</a:t>
            </a:r>
          </a:p>
        </p:txBody>
      </p:sp>
      <p:graphicFrame>
        <p:nvGraphicFramePr>
          <p:cNvPr id="2" name="Object 1"/>
          <p:cNvGraphicFramePr>
            <a:graphicFrameLocks noChangeAspect="1"/>
          </p:cNvGraphicFramePr>
          <p:nvPr>
            <p:extLst>
              <p:ext uri="{D42A27DB-BD31-4B8C-83A1-F6EECF244321}">
                <p14:modId xmlns:p14="http://schemas.microsoft.com/office/powerpoint/2010/main" val="4060902261"/>
              </p:ext>
            </p:extLst>
          </p:nvPr>
        </p:nvGraphicFramePr>
        <p:xfrm>
          <a:off x="1387475" y="2238526"/>
          <a:ext cx="1595438" cy="1114274"/>
        </p:xfrm>
        <a:graphic>
          <a:graphicData uri="http://schemas.openxmlformats.org/presentationml/2006/ole">
            <mc:AlternateContent xmlns:mc="http://schemas.openxmlformats.org/markup-compatibility/2006">
              <mc:Choice xmlns:v="urn:schemas-microsoft-com:vml" Requires="v">
                <p:oleObj name="Equation" r:id="rId4" imgW="599842" imgH="419641" progId="Equation.3">
                  <p:embed/>
                </p:oleObj>
              </mc:Choice>
              <mc:Fallback>
                <p:oleObj name="Equation" r:id="rId4" imgW="599842" imgH="419641" progId="Equation.3">
                  <p:embed/>
                  <p:pic>
                    <p:nvPicPr>
                      <p:cNvPr id="0" name="Picture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475" y="2238526"/>
                        <a:ext cx="1595438" cy="11142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607403089"/>
              </p:ext>
            </p:extLst>
          </p:nvPr>
        </p:nvGraphicFramePr>
        <p:xfrm>
          <a:off x="990600" y="3284538"/>
          <a:ext cx="2228850" cy="1216025"/>
        </p:xfrm>
        <a:graphic>
          <a:graphicData uri="http://schemas.openxmlformats.org/presentationml/2006/ole">
            <mc:AlternateContent xmlns:mc="http://schemas.openxmlformats.org/markup-compatibility/2006">
              <mc:Choice xmlns:v="urn:schemas-microsoft-com:vml" Requires="v">
                <p:oleObj name="Equation" r:id="rId6" imgW="838080" imgH="457200" progId="Equation.3">
                  <p:embed/>
                </p:oleObj>
              </mc:Choice>
              <mc:Fallback>
                <p:oleObj name="Equation" r:id="rId6" imgW="838080" imgH="457200" progId="Equation.3">
                  <p:embed/>
                  <p:pic>
                    <p:nvPicPr>
                      <p:cNvPr id="0" name="Picture 5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3284538"/>
                        <a:ext cx="2228850" cy="1216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951179477"/>
              </p:ext>
            </p:extLst>
          </p:nvPr>
        </p:nvGraphicFramePr>
        <p:xfrm>
          <a:off x="1382713" y="4419600"/>
          <a:ext cx="1457325" cy="1117600"/>
        </p:xfrm>
        <a:graphic>
          <a:graphicData uri="http://schemas.openxmlformats.org/presentationml/2006/ole">
            <mc:AlternateContent xmlns:mc="http://schemas.openxmlformats.org/markup-compatibility/2006">
              <mc:Choice xmlns:v="urn:schemas-microsoft-com:vml" Requires="v">
                <p:oleObj name="Equation" r:id="rId8" imgW="545760" imgH="419040" progId="Equation.3">
                  <p:embed/>
                </p:oleObj>
              </mc:Choice>
              <mc:Fallback>
                <p:oleObj name="Equation" r:id="rId8" imgW="545760" imgH="419040" progId="Equation.3">
                  <p:embed/>
                  <p:pic>
                    <p:nvPicPr>
                      <p:cNvPr id="0" name="Picture 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2713" y="4419600"/>
                        <a:ext cx="1457325" cy="1117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7861" name="Object 53"/>
          <p:cNvGraphicFramePr>
            <a:graphicFrameLocks noChangeAspect="1"/>
          </p:cNvGraphicFramePr>
          <p:nvPr/>
        </p:nvGraphicFramePr>
        <p:xfrm>
          <a:off x="6191250" y="2628900"/>
          <a:ext cx="1879600" cy="635000"/>
        </p:xfrm>
        <a:graphic>
          <a:graphicData uri="http://schemas.openxmlformats.org/presentationml/2006/ole">
            <mc:AlternateContent xmlns:mc="http://schemas.openxmlformats.org/markup-compatibility/2006">
              <mc:Choice xmlns:v="urn:schemas-microsoft-com:vml" Requires="v">
                <p:oleObj name="Equation" r:id="rId10" imgW="618913" imgH="209820" progId="Equation.3">
                  <p:embed/>
                </p:oleObj>
              </mc:Choice>
              <mc:Fallback>
                <p:oleObj name="Equation" r:id="rId10" imgW="618913" imgH="209820" progId="Equation.3">
                  <p:embed/>
                  <p:pic>
                    <p:nvPicPr>
                      <p:cNvPr id="0" name="Picture 5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91250" y="2628900"/>
                        <a:ext cx="1879600" cy="63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7862" name="Object 54"/>
          <p:cNvGraphicFramePr>
            <a:graphicFrameLocks noChangeAspect="1"/>
          </p:cNvGraphicFramePr>
          <p:nvPr/>
        </p:nvGraphicFramePr>
        <p:xfrm>
          <a:off x="5791200" y="3657600"/>
          <a:ext cx="2679700" cy="685800"/>
        </p:xfrm>
        <a:graphic>
          <a:graphicData uri="http://schemas.openxmlformats.org/presentationml/2006/ole">
            <mc:AlternateContent xmlns:mc="http://schemas.openxmlformats.org/markup-compatibility/2006">
              <mc:Choice xmlns:v="urn:schemas-microsoft-com:vml" Requires="v">
                <p:oleObj name="Equation" r:id="rId12" imgW="939600" imgH="241200" progId="Equation.3">
                  <p:embed/>
                </p:oleObj>
              </mc:Choice>
              <mc:Fallback>
                <p:oleObj name="Equation" r:id="rId12" imgW="939600" imgH="241200" progId="Equation.3">
                  <p:embed/>
                  <p:pic>
                    <p:nvPicPr>
                      <p:cNvPr id="0" name="Picture 5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91200" y="3657600"/>
                        <a:ext cx="26797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7863" name="Object 55"/>
          <p:cNvGraphicFramePr>
            <a:graphicFrameLocks noChangeAspect="1"/>
          </p:cNvGraphicFramePr>
          <p:nvPr/>
        </p:nvGraphicFramePr>
        <p:xfrm>
          <a:off x="6134100" y="4686300"/>
          <a:ext cx="1993900" cy="723900"/>
        </p:xfrm>
        <a:graphic>
          <a:graphicData uri="http://schemas.openxmlformats.org/presentationml/2006/ole">
            <mc:AlternateContent xmlns:mc="http://schemas.openxmlformats.org/markup-compatibility/2006">
              <mc:Choice xmlns:v="urn:schemas-microsoft-com:vml" Requires="v">
                <p:oleObj name="Equation" r:id="rId14" imgW="647340" imgH="238301" progId="Equation.3">
                  <p:embed/>
                </p:oleObj>
              </mc:Choice>
              <mc:Fallback>
                <p:oleObj name="Equation" r:id="rId14" imgW="647340" imgH="238301" progId="Equation.3">
                  <p:embed/>
                  <p:pic>
                    <p:nvPicPr>
                      <p:cNvPr id="0" name="Picture 5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34100" y="4686300"/>
                        <a:ext cx="19939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7864" name="Object 56"/>
          <p:cNvGraphicFramePr>
            <a:graphicFrameLocks noChangeAspect="1"/>
          </p:cNvGraphicFramePr>
          <p:nvPr/>
        </p:nvGraphicFramePr>
        <p:xfrm>
          <a:off x="3348038" y="1828800"/>
          <a:ext cx="2232025" cy="576263"/>
        </p:xfrm>
        <a:graphic>
          <a:graphicData uri="http://schemas.openxmlformats.org/presentationml/2006/ole">
            <mc:AlternateContent xmlns:mc="http://schemas.openxmlformats.org/markup-compatibility/2006">
              <mc:Choice xmlns:v="urn:schemas-microsoft-com:vml" Requires="v">
                <p:oleObj name="Equation" r:id="rId16" imgW="787320" imgH="203040" progId="Equation.3">
                  <p:embed/>
                </p:oleObj>
              </mc:Choice>
              <mc:Fallback>
                <p:oleObj name="Equation" r:id="rId16" imgW="787320" imgH="203040" progId="Equation.3">
                  <p:embed/>
                  <p:pic>
                    <p:nvPicPr>
                      <p:cNvPr id="0" name="Picture 5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348038" y="1828800"/>
                        <a:ext cx="2232025" cy="576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7865" name="Object 57"/>
          <p:cNvGraphicFramePr>
            <a:graphicFrameLocks noChangeAspect="1"/>
          </p:cNvGraphicFramePr>
          <p:nvPr/>
        </p:nvGraphicFramePr>
        <p:xfrm>
          <a:off x="3124200" y="5638800"/>
          <a:ext cx="2971800" cy="990600"/>
        </p:xfrm>
        <a:graphic>
          <a:graphicData uri="http://schemas.openxmlformats.org/presentationml/2006/ole">
            <mc:AlternateContent xmlns:mc="http://schemas.openxmlformats.org/markup-compatibility/2006">
              <mc:Choice xmlns:v="urn:schemas-microsoft-com:vml" Requires="v">
                <p:oleObj name="Equation" r:id="rId18" imgW="1371600" imgH="457200" progId="Equation.3">
                  <p:embed/>
                </p:oleObj>
              </mc:Choice>
              <mc:Fallback>
                <p:oleObj name="Equation" r:id="rId18" imgW="1371600" imgH="457200" progId="Equation.3">
                  <p:embed/>
                  <p:pic>
                    <p:nvPicPr>
                      <p:cNvPr id="0" name="Picture 5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24200" y="5638800"/>
                        <a:ext cx="29718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2" name="Straight Connector 11"/>
          <p:cNvCxnSpPr/>
          <p:nvPr/>
        </p:nvCxnSpPr>
        <p:spPr>
          <a:xfrm>
            <a:off x="4572000" y="2743200"/>
            <a:ext cx="0" cy="25146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828800" y="5638800"/>
            <a:ext cx="914400" cy="4572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6477000" y="5638800"/>
            <a:ext cx="990600" cy="5334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740749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In-Plane Shear Modulus</a:t>
            </a:r>
          </a:p>
        </p:txBody>
      </p:sp>
      <p:graphicFrame>
        <p:nvGraphicFramePr>
          <p:cNvPr id="2" name="Object 1"/>
          <p:cNvGraphicFramePr>
            <a:graphicFrameLocks noChangeAspect="1"/>
          </p:cNvGraphicFramePr>
          <p:nvPr>
            <p:extLst>
              <p:ext uri="{D42A27DB-BD31-4B8C-83A1-F6EECF244321}">
                <p14:modId xmlns:p14="http://schemas.microsoft.com/office/powerpoint/2010/main" val="1889898470"/>
              </p:ext>
            </p:extLst>
          </p:nvPr>
        </p:nvGraphicFramePr>
        <p:xfrm>
          <a:off x="2971800" y="1676400"/>
          <a:ext cx="2971800" cy="990600"/>
        </p:xfrm>
        <a:graphic>
          <a:graphicData uri="http://schemas.openxmlformats.org/presentationml/2006/ole">
            <mc:AlternateContent xmlns:mc="http://schemas.openxmlformats.org/markup-compatibility/2006">
              <mc:Choice xmlns:v="urn:schemas-microsoft-com:vml" Requires="v">
                <p:oleObj name="Equation" r:id="rId4" imgW="1371600" imgH="457200" progId="Equation.3">
                  <p:embed/>
                </p:oleObj>
              </mc:Choice>
              <mc:Fallback>
                <p:oleObj name="Equation" r:id="rId4" imgW="1371600" imgH="457200" progId="Equation.3">
                  <p:embed/>
                  <p:pic>
                    <p:nvPicPr>
                      <p:cNvPr id="0"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1676400"/>
                        <a:ext cx="29718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8850" name="Object 18"/>
          <p:cNvGraphicFramePr>
            <a:graphicFrameLocks noChangeAspect="1"/>
          </p:cNvGraphicFramePr>
          <p:nvPr/>
        </p:nvGraphicFramePr>
        <p:xfrm>
          <a:off x="2971800" y="2895600"/>
          <a:ext cx="2960688" cy="482600"/>
        </p:xfrm>
        <a:graphic>
          <a:graphicData uri="http://schemas.openxmlformats.org/presentationml/2006/ole">
            <mc:AlternateContent xmlns:mc="http://schemas.openxmlformats.org/markup-compatibility/2006">
              <mc:Choice xmlns:v="urn:schemas-microsoft-com:vml" Requires="v">
                <p:oleObj name="Equation" r:id="rId6" imgW="1295280" imgH="215640" progId="Equation.3">
                  <p:embed/>
                </p:oleObj>
              </mc:Choice>
              <mc:Fallback>
                <p:oleObj name="Equation" r:id="rId6" imgW="1295280" imgH="215640" progId="Equation.3">
                  <p:embed/>
                  <p:pic>
                    <p:nvPicPr>
                      <p:cNvPr id="0"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2895600"/>
                        <a:ext cx="2960688"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8851" name="Object 19"/>
          <p:cNvGraphicFramePr>
            <a:graphicFrameLocks noChangeAspect="1"/>
          </p:cNvGraphicFramePr>
          <p:nvPr/>
        </p:nvGraphicFramePr>
        <p:xfrm>
          <a:off x="3048000" y="3657600"/>
          <a:ext cx="2832100" cy="990600"/>
        </p:xfrm>
        <a:graphic>
          <a:graphicData uri="http://schemas.openxmlformats.org/presentationml/2006/ole">
            <mc:AlternateContent xmlns:mc="http://schemas.openxmlformats.org/markup-compatibility/2006">
              <mc:Choice xmlns:v="urn:schemas-microsoft-com:vml" Requires="v">
                <p:oleObj name="Equation" r:id="rId8" imgW="1307880" imgH="457200" progId="Equation.3">
                  <p:embed/>
                </p:oleObj>
              </mc:Choice>
              <mc:Fallback>
                <p:oleObj name="Equation" r:id="rId8" imgW="1307880" imgH="457200" progId="Equation.3">
                  <p:embed/>
                  <p:pic>
                    <p:nvPicPr>
                      <p:cNvPr id="0"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0" y="3657600"/>
                        <a:ext cx="28321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8852" name="Object 20"/>
          <p:cNvGraphicFramePr>
            <a:graphicFrameLocks noChangeAspect="1"/>
          </p:cNvGraphicFramePr>
          <p:nvPr/>
        </p:nvGraphicFramePr>
        <p:xfrm>
          <a:off x="3340100" y="4876800"/>
          <a:ext cx="2222500" cy="1028700"/>
        </p:xfrm>
        <a:graphic>
          <a:graphicData uri="http://schemas.openxmlformats.org/presentationml/2006/ole">
            <mc:AlternateContent xmlns:mc="http://schemas.openxmlformats.org/markup-compatibility/2006">
              <mc:Choice xmlns:v="urn:schemas-microsoft-com:vml" Requires="v">
                <p:oleObj name="Equation" r:id="rId10" imgW="977760" imgH="457200" progId="Equation.3">
                  <p:embed/>
                </p:oleObj>
              </mc:Choice>
              <mc:Fallback>
                <p:oleObj name="Equation" r:id="rId10" imgW="977760" imgH="457200" progId="Equation.3">
                  <p:embed/>
                  <p:pic>
                    <p:nvPicPr>
                      <p:cNvPr id="0" name="Picture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40100" y="4876800"/>
                        <a:ext cx="2222500" cy="1028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4013014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pPr eaLnBrk="1" hangingPunct="1"/>
            <a:r>
              <a:rPr lang="en-US" sz="4400" dirty="0"/>
              <a:t>Example</a:t>
            </a:r>
          </a:p>
        </p:txBody>
      </p:sp>
      <p:sp>
        <p:nvSpPr>
          <p:cNvPr id="2" name="Rectangle 1"/>
          <p:cNvSpPr/>
          <p:nvPr/>
        </p:nvSpPr>
        <p:spPr>
          <a:xfrm>
            <a:off x="152400" y="1524000"/>
            <a:ext cx="8839200" cy="646331"/>
          </a:xfrm>
          <a:prstGeom prst="rect">
            <a:avLst/>
          </a:prstGeom>
        </p:spPr>
        <p:txBody>
          <a:bodyPr wrap="square">
            <a:spAutoFit/>
          </a:bodyPr>
          <a:lstStyle/>
          <a:p>
            <a:r>
              <a:rPr lang="en-US" dirty="0">
                <a:latin typeface="Times New Roman" pitchFamily="18" charset="0"/>
                <a:cs typeface="Times New Roman" pitchFamily="18" charset="0"/>
              </a:rPr>
              <a:t>Find the in-plane shear modulus of a Glass/Epoxy lamina with a 70% fiber volume fraction.  Use properties of glass and epoxy from Tables 3.1 and 3.2, respectively.</a:t>
            </a:r>
          </a:p>
        </p:txBody>
      </p:sp>
      <p:graphicFrame>
        <p:nvGraphicFramePr>
          <p:cNvPr id="3" name="Object 2">
            <a:extLst>
              <a:ext uri="{FF2B5EF4-FFF2-40B4-BE49-F238E27FC236}">
                <a16:creationId xmlns:a16="http://schemas.microsoft.com/office/drawing/2014/main" id="{88F02E73-0690-0C69-B404-24D1772567CA}"/>
              </a:ext>
            </a:extLst>
          </p:cNvPr>
          <p:cNvGraphicFramePr>
            <a:graphicFrameLocks noChangeAspect="1"/>
          </p:cNvGraphicFramePr>
          <p:nvPr>
            <p:extLst>
              <p:ext uri="{D42A27DB-BD31-4B8C-83A1-F6EECF244321}">
                <p14:modId xmlns:p14="http://schemas.microsoft.com/office/powerpoint/2010/main" val="2362747298"/>
              </p:ext>
            </p:extLst>
          </p:nvPr>
        </p:nvGraphicFramePr>
        <p:xfrm>
          <a:off x="1447800" y="2376311"/>
          <a:ext cx="1928812" cy="502439"/>
        </p:xfrm>
        <a:graphic>
          <a:graphicData uri="http://schemas.openxmlformats.org/presentationml/2006/ole">
            <mc:AlternateContent xmlns:mc="http://schemas.openxmlformats.org/markup-compatibility/2006">
              <mc:Choice xmlns:v="urn:schemas-microsoft-com:vml" Requires="v">
                <p:oleObj name="Equation" r:id="rId4" imgW="825480" imgH="215640" progId="Equation.3">
                  <p:embed/>
                </p:oleObj>
              </mc:Choice>
              <mc:Fallback>
                <p:oleObj name="Equation" r:id="rId4" imgW="825480" imgH="215640" progId="Equation.3">
                  <p:embed/>
                  <p:pic>
                    <p:nvPicPr>
                      <p:cNvPr id="3"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376311"/>
                        <a:ext cx="1928812" cy="5024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3">
            <a:extLst>
              <a:ext uri="{FF2B5EF4-FFF2-40B4-BE49-F238E27FC236}">
                <a16:creationId xmlns:a16="http://schemas.microsoft.com/office/drawing/2014/main" id="{55E1DFF9-CB13-B9B9-23B5-7B90A9AF6850}"/>
              </a:ext>
            </a:extLst>
          </p:cNvPr>
          <p:cNvGraphicFramePr>
            <a:graphicFrameLocks noChangeAspect="1"/>
          </p:cNvGraphicFramePr>
          <p:nvPr>
            <p:extLst>
              <p:ext uri="{D42A27DB-BD31-4B8C-83A1-F6EECF244321}">
                <p14:modId xmlns:p14="http://schemas.microsoft.com/office/powerpoint/2010/main" val="3909999224"/>
              </p:ext>
            </p:extLst>
          </p:nvPr>
        </p:nvGraphicFramePr>
        <p:xfrm>
          <a:off x="1468120" y="2949518"/>
          <a:ext cx="1210236" cy="501805"/>
        </p:xfrm>
        <a:graphic>
          <a:graphicData uri="http://schemas.openxmlformats.org/presentationml/2006/ole">
            <mc:AlternateContent xmlns:mc="http://schemas.openxmlformats.org/markup-compatibility/2006">
              <mc:Choice xmlns:v="urn:schemas-microsoft-com:vml" Requires="v">
                <p:oleObj name="Equation" r:id="rId6" imgW="520560" imgH="215640" progId="Equation.3">
                  <p:embed/>
                </p:oleObj>
              </mc:Choice>
              <mc:Fallback>
                <p:oleObj name="Equation" r:id="rId6" imgW="520560" imgH="215640" progId="Equation.3">
                  <p:embed/>
                  <p:pic>
                    <p:nvPicPr>
                      <p:cNvPr id="4"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8120" y="2949518"/>
                        <a:ext cx="1210236" cy="5018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a:extLst>
              <a:ext uri="{FF2B5EF4-FFF2-40B4-BE49-F238E27FC236}">
                <a16:creationId xmlns:a16="http://schemas.microsoft.com/office/drawing/2014/main" id="{ED488FD1-D947-72D0-AC64-93940E0665E4}"/>
              </a:ext>
            </a:extLst>
          </p:cNvPr>
          <p:cNvGraphicFramePr>
            <a:graphicFrameLocks noChangeAspect="1"/>
          </p:cNvGraphicFramePr>
          <p:nvPr>
            <p:extLst>
              <p:ext uri="{D42A27DB-BD31-4B8C-83A1-F6EECF244321}">
                <p14:modId xmlns:p14="http://schemas.microsoft.com/office/powerpoint/2010/main" val="3817675875"/>
              </p:ext>
            </p:extLst>
          </p:nvPr>
        </p:nvGraphicFramePr>
        <p:xfrm>
          <a:off x="1590040" y="3465731"/>
          <a:ext cx="1537111" cy="2382521"/>
        </p:xfrm>
        <a:graphic>
          <a:graphicData uri="http://schemas.openxmlformats.org/presentationml/2006/ole">
            <mc:AlternateContent xmlns:mc="http://schemas.openxmlformats.org/markup-compatibility/2006">
              <mc:Choice xmlns:v="urn:schemas-microsoft-com:vml" Requires="v">
                <p:oleObj name="Equation" r:id="rId8" imgW="1015920" imgH="1574640" progId="Equation.3">
                  <p:embed/>
                </p:oleObj>
              </mc:Choice>
              <mc:Fallback>
                <p:oleObj name="Equation" r:id="rId8" imgW="1015920" imgH="1574640" progId="Equation.3">
                  <p:embed/>
                  <p:pic>
                    <p:nvPicPr>
                      <p:cNvPr id="5"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90040" y="3465731"/>
                        <a:ext cx="1537111" cy="2382521"/>
                      </a:xfrm>
                      <a:prstGeom prst="rect">
                        <a:avLst/>
                      </a:prstGeom>
                      <a:noFill/>
                    </p:spPr>
                  </p:pic>
                </p:oleObj>
              </mc:Fallback>
            </mc:AlternateContent>
          </a:graphicData>
        </a:graphic>
      </p:graphicFrame>
      <p:graphicFrame>
        <p:nvGraphicFramePr>
          <p:cNvPr id="6" name="Object 5">
            <a:extLst>
              <a:ext uri="{FF2B5EF4-FFF2-40B4-BE49-F238E27FC236}">
                <a16:creationId xmlns:a16="http://schemas.microsoft.com/office/drawing/2014/main" id="{66E378C2-7A23-EE5D-AC3F-6A02138DD865}"/>
              </a:ext>
            </a:extLst>
          </p:cNvPr>
          <p:cNvGraphicFramePr>
            <a:graphicFrameLocks noChangeAspect="1"/>
          </p:cNvGraphicFramePr>
          <p:nvPr>
            <p:extLst>
              <p:ext uri="{D42A27DB-BD31-4B8C-83A1-F6EECF244321}">
                <p14:modId xmlns:p14="http://schemas.microsoft.com/office/powerpoint/2010/main" val="1581379424"/>
              </p:ext>
            </p:extLst>
          </p:nvPr>
        </p:nvGraphicFramePr>
        <p:xfrm>
          <a:off x="5143169" y="2376311"/>
          <a:ext cx="2134596" cy="502439"/>
        </p:xfrm>
        <a:graphic>
          <a:graphicData uri="http://schemas.openxmlformats.org/presentationml/2006/ole">
            <mc:AlternateContent xmlns:mc="http://schemas.openxmlformats.org/markup-compatibility/2006">
              <mc:Choice xmlns:v="urn:schemas-microsoft-com:vml" Requires="v">
                <p:oleObj name="Equation" r:id="rId10" imgW="863280" imgH="203040" progId="Equation.3">
                  <p:embed/>
                </p:oleObj>
              </mc:Choice>
              <mc:Fallback>
                <p:oleObj name="Equation" r:id="rId10" imgW="863280" imgH="203040" progId="Equation.3">
                  <p:embed/>
                  <p:pic>
                    <p:nvPicPr>
                      <p:cNvPr id="3" name="Object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3169" y="2376311"/>
                        <a:ext cx="2134596" cy="502439"/>
                      </a:xfrm>
                      <a:prstGeom prst="rect">
                        <a:avLst/>
                      </a:prstGeom>
                      <a:noFill/>
                    </p:spPr>
                  </p:pic>
                </p:oleObj>
              </mc:Fallback>
            </mc:AlternateContent>
          </a:graphicData>
        </a:graphic>
      </p:graphicFrame>
      <p:graphicFrame>
        <p:nvGraphicFramePr>
          <p:cNvPr id="7" name="Object 6">
            <a:extLst>
              <a:ext uri="{FF2B5EF4-FFF2-40B4-BE49-F238E27FC236}">
                <a16:creationId xmlns:a16="http://schemas.microsoft.com/office/drawing/2014/main" id="{BA71A7C5-DF09-71E4-7E96-A00924F0619F}"/>
              </a:ext>
            </a:extLst>
          </p:cNvPr>
          <p:cNvGraphicFramePr>
            <a:graphicFrameLocks noChangeAspect="1"/>
          </p:cNvGraphicFramePr>
          <p:nvPr>
            <p:extLst>
              <p:ext uri="{D42A27DB-BD31-4B8C-83A1-F6EECF244321}">
                <p14:modId xmlns:p14="http://schemas.microsoft.com/office/powerpoint/2010/main" val="2490857180"/>
              </p:ext>
            </p:extLst>
          </p:nvPr>
        </p:nvGraphicFramePr>
        <p:xfrm>
          <a:off x="5247639" y="2967869"/>
          <a:ext cx="1236191" cy="483453"/>
        </p:xfrm>
        <a:graphic>
          <a:graphicData uri="http://schemas.openxmlformats.org/presentationml/2006/ole">
            <mc:AlternateContent xmlns:mc="http://schemas.openxmlformats.org/markup-compatibility/2006">
              <mc:Choice xmlns:v="urn:schemas-microsoft-com:vml" Requires="v">
                <p:oleObj name="Equation" r:id="rId12" imgW="520560" imgH="203040" progId="Equation.3">
                  <p:embed/>
                </p:oleObj>
              </mc:Choice>
              <mc:Fallback>
                <p:oleObj name="Equation" r:id="rId12" imgW="520560" imgH="203040" progId="Equation.3">
                  <p:embed/>
                  <p:pic>
                    <p:nvPicPr>
                      <p:cNvPr id="4" name="Object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47639" y="2967869"/>
                        <a:ext cx="1236191" cy="483453"/>
                      </a:xfrm>
                      <a:prstGeom prst="rect">
                        <a:avLst/>
                      </a:prstGeom>
                      <a:noFill/>
                    </p:spPr>
                  </p:pic>
                </p:oleObj>
              </mc:Fallback>
            </mc:AlternateContent>
          </a:graphicData>
        </a:graphic>
      </p:graphicFrame>
      <p:graphicFrame>
        <p:nvGraphicFramePr>
          <p:cNvPr id="8" name="Object 7">
            <a:extLst>
              <a:ext uri="{FF2B5EF4-FFF2-40B4-BE49-F238E27FC236}">
                <a16:creationId xmlns:a16="http://schemas.microsoft.com/office/drawing/2014/main" id="{50673DAE-A65C-530A-E68C-DBE067E16427}"/>
              </a:ext>
            </a:extLst>
          </p:cNvPr>
          <p:cNvGraphicFramePr>
            <a:graphicFrameLocks noChangeAspect="1"/>
          </p:cNvGraphicFramePr>
          <p:nvPr>
            <p:extLst>
              <p:ext uri="{D42A27DB-BD31-4B8C-83A1-F6EECF244321}">
                <p14:modId xmlns:p14="http://schemas.microsoft.com/office/powerpoint/2010/main" val="291747808"/>
              </p:ext>
            </p:extLst>
          </p:nvPr>
        </p:nvGraphicFramePr>
        <p:xfrm>
          <a:off x="5247639" y="3611622"/>
          <a:ext cx="1370381" cy="2090737"/>
        </p:xfrm>
        <a:graphic>
          <a:graphicData uri="http://schemas.openxmlformats.org/presentationml/2006/ole">
            <mc:AlternateContent xmlns:mc="http://schemas.openxmlformats.org/markup-compatibility/2006">
              <mc:Choice xmlns:v="urn:schemas-microsoft-com:vml" Requires="v">
                <p:oleObj name="Equation" r:id="rId14" imgW="1015920" imgH="1549080" progId="Equation.3">
                  <p:embed/>
                </p:oleObj>
              </mc:Choice>
              <mc:Fallback>
                <p:oleObj name="Equation" r:id="rId14" imgW="1015920" imgH="1549080" progId="Equation.3">
                  <p:embed/>
                  <p:pic>
                    <p:nvPicPr>
                      <p:cNvPr id="5" name="Object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47639" y="3611622"/>
                        <a:ext cx="1370381" cy="2090737"/>
                      </a:xfrm>
                      <a:prstGeom prst="rect">
                        <a:avLst/>
                      </a:prstGeom>
                      <a:noFill/>
                    </p:spPr>
                  </p:pic>
                </p:oleObj>
              </mc:Fallback>
            </mc:AlternateContent>
          </a:graphicData>
        </a:graphic>
      </p:graphicFrame>
    </p:spTree>
    <p:custDataLst>
      <p:tags r:id="rId1"/>
    </p:custDataLst>
    <p:extLst>
      <p:ext uri="{BB962C8B-B14F-4D97-AF65-F5344CB8AC3E}">
        <p14:creationId xmlns:p14="http://schemas.microsoft.com/office/powerpoint/2010/main" val="331667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pPr eaLnBrk="1" hangingPunct="1"/>
            <a:r>
              <a:rPr lang="en-US" sz="4400" dirty="0"/>
              <a:t>Example</a:t>
            </a:r>
          </a:p>
        </p:txBody>
      </p:sp>
      <p:graphicFrame>
        <p:nvGraphicFramePr>
          <p:cNvPr id="3" name="Object 2"/>
          <p:cNvGraphicFramePr>
            <a:graphicFrameLocks noChangeAspect="1"/>
          </p:cNvGraphicFramePr>
          <p:nvPr>
            <p:extLst>
              <p:ext uri="{D42A27DB-BD31-4B8C-83A1-F6EECF244321}">
                <p14:modId xmlns:p14="http://schemas.microsoft.com/office/powerpoint/2010/main" val="844718935"/>
              </p:ext>
            </p:extLst>
          </p:nvPr>
        </p:nvGraphicFramePr>
        <p:xfrm>
          <a:off x="2819400" y="3276600"/>
          <a:ext cx="2628900" cy="1778000"/>
        </p:xfrm>
        <a:graphic>
          <a:graphicData uri="http://schemas.openxmlformats.org/presentationml/2006/ole">
            <mc:AlternateContent xmlns:mc="http://schemas.openxmlformats.org/markup-compatibility/2006">
              <mc:Choice xmlns:v="urn:schemas-microsoft-com:vml" Requires="v">
                <p:oleObj name="Equation" r:id="rId4" imgW="1295280" imgH="876240" progId="Equation.3">
                  <p:embed/>
                </p:oleObj>
              </mc:Choice>
              <mc:Fallback>
                <p:oleObj name="Equation" r:id="rId4" imgW="1295280" imgH="876240" progId="Equation.3">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76600"/>
                        <a:ext cx="2628900" cy="177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a:extLst>
              <a:ext uri="{FF2B5EF4-FFF2-40B4-BE49-F238E27FC236}">
                <a16:creationId xmlns:a16="http://schemas.microsoft.com/office/drawing/2014/main" id="{2E3BFAD7-8B7C-6D0F-496F-7146E2099555}"/>
              </a:ext>
            </a:extLst>
          </p:cNvPr>
          <p:cNvPicPr>
            <a:picLocks noChangeAspect="1"/>
          </p:cNvPicPr>
          <p:nvPr/>
        </p:nvPicPr>
        <p:blipFill>
          <a:blip r:embed="rId6"/>
          <a:stretch>
            <a:fillRect/>
          </a:stretch>
        </p:blipFill>
        <p:spPr>
          <a:xfrm>
            <a:off x="3022092" y="1934956"/>
            <a:ext cx="2223516" cy="1030224"/>
          </a:xfrm>
          <a:prstGeom prst="rect">
            <a:avLst/>
          </a:prstGeom>
        </p:spPr>
      </p:pic>
    </p:spTree>
    <p:custDataLst>
      <p:tags r:id="rId1"/>
    </p:custDataLst>
    <p:extLst>
      <p:ext uri="{BB962C8B-B14F-4D97-AF65-F5344CB8AC3E}">
        <p14:creationId xmlns:p14="http://schemas.microsoft.com/office/powerpoint/2010/main" val="2273319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76200" y="457200"/>
            <a:ext cx="8991600" cy="609600"/>
          </a:xfrm>
          <a:noFill/>
        </p:spPr>
        <p:txBody>
          <a:bodyPr lIns="92075" tIns="46038" rIns="92075" bIns="46038">
            <a:noAutofit/>
          </a:bodyPr>
          <a:lstStyle/>
          <a:p>
            <a:r>
              <a:rPr lang="en-US" sz="4400" dirty="0"/>
              <a:t>In-Plane Shear Modulus comparison with experimental data</a:t>
            </a:r>
          </a:p>
        </p:txBody>
      </p:sp>
      <p:pic>
        <p:nvPicPr>
          <p:cNvPr id="25497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999" y="1676400"/>
            <a:ext cx="4081213" cy="3520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497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10101" y="1676398"/>
            <a:ext cx="4092299" cy="352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6200" y="5304472"/>
            <a:ext cx="8991600" cy="1477328"/>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3.13 Theoretical values of in-plane shear modulus as a function of fiber volume fraction and comparison with experimental values for a unidirectional glass/epoxy lamina (</a:t>
            </a:r>
            <a:r>
              <a:rPr lang="en-US" i="1" dirty="0" err="1">
                <a:latin typeface="Arial" pitchFamily="34" charset="0"/>
                <a:cs typeface="Arial" pitchFamily="34" charset="0"/>
              </a:rPr>
              <a:t>Gf</a:t>
            </a:r>
            <a:r>
              <a:rPr lang="en-US" i="1" dirty="0">
                <a:latin typeface="Arial" pitchFamily="34" charset="0"/>
                <a:cs typeface="Arial" pitchFamily="34" charset="0"/>
              </a:rPr>
              <a:t> </a:t>
            </a:r>
            <a:r>
              <a:rPr lang="en-US" dirty="0">
                <a:latin typeface="Arial" pitchFamily="34" charset="0"/>
                <a:cs typeface="Arial" pitchFamily="34" charset="0"/>
              </a:rPr>
              <a:t>= 30.19 </a:t>
            </a:r>
            <a:r>
              <a:rPr lang="en-US" dirty="0" err="1">
                <a:latin typeface="Arial" pitchFamily="34" charset="0"/>
                <a:cs typeface="Arial" pitchFamily="34" charset="0"/>
              </a:rPr>
              <a:t>GPa</a:t>
            </a:r>
            <a:r>
              <a:rPr lang="en-US" dirty="0">
                <a:latin typeface="Arial" pitchFamily="34" charset="0"/>
                <a:cs typeface="Arial" pitchFamily="34" charset="0"/>
              </a:rPr>
              <a:t>, </a:t>
            </a:r>
            <a:r>
              <a:rPr lang="en-US" i="1" dirty="0">
                <a:latin typeface="Arial" pitchFamily="34" charset="0"/>
                <a:cs typeface="Arial" pitchFamily="34" charset="0"/>
              </a:rPr>
              <a:t>Gm </a:t>
            </a:r>
            <a:r>
              <a:rPr lang="en-US" dirty="0">
                <a:latin typeface="Arial" pitchFamily="34" charset="0"/>
                <a:cs typeface="Arial" pitchFamily="34" charset="0"/>
              </a:rPr>
              <a:t>= 1.83 </a:t>
            </a:r>
            <a:r>
              <a:rPr lang="en-US" dirty="0" err="1">
                <a:latin typeface="Arial" pitchFamily="34" charset="0"/>
                <a:cs typeface="Arial" pitchFamily="34" charset="0"/>
              </a:rPr>
              <a:t>GPa</a:t>
            </a:r>
            <a:r>
              <a:rPr lang="en-US" dirty="0">
                <a:latin typeface="Arial" pitchFamily="34" charset="0"/>
                <a:cs typeface="Arial" pitchFamily="34" charset="0"/>
              </a:rPr>
              <a:t>). Figure (b) zooms figure (a) for fiber volume fraction between 0.45 and 0.75. (Experimental data from </a:t>
            </a:r>
            <a:r>
              <a:rPr lang="en-US" dirty="0" err="1">
                <a:latin typeface="Arial" pitchFamily="34" charset="0"/>
                <a:cs typeface="Arial" pitchFamily="34" charset="0"/>
              </a:rPr>
              <a:t>Hashin</a:t>
            </a:r>
            <a:r>
              <a:rPr lang="en-US" dirty="0">
                <a:latin typeface="Arial" pitchFamily="34" charset="0"/>
                <a:cs typeface="Arial" pitchFamily="34" charset="0"/>
              </a:rPr>
              <a:t>, Z., NASA tech. rep. contract no. NAS1-8818, November 1970.)</a:t>
            </a:r>
          </a:p>
        </p:txBody>
      </p:sp>
    </p:spTree>
    <p:custDataLst>
      <p:tags r:id="rId1"/>
    </p:custDataLst>
    <p:extLst>
      <p:ext uri="{BB962C8B-B14F-4D97-AF65-F5344CB8AC3E}">
        <p14:creationId xmlns:p14="http://schemas.microsoft.com/office/powerpoint/2010/main" val="1083628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99B1-3984-5875-9C41-FA8EE5B5CDAB}"/>
              </a:ext>
            </a:extLst>
          </p:cNvPr>
          <p:cNvSpPr>
            <a:spLocks noGrp="1"/>
          </p:cNvSpPr>
          <p:nvPr>
            <p:ph type="title"/>
          </p:nvPr>
        </p:nvSpPr>
        <p:spPr/>
        <p:txBody>
          <a:bodyPr>
            <a:normAutofit fontScale="90000"/>
          </a:bodyPr>
          <a:lstStyle/>
          <a:p>
            <a:r>
              <a:rPr lang="en-US" dirty="0"/>
              <a:t>Mechanics of Materials Equations for Elastic Moduli Summary</a:t>
            </a:r>
          </a:p>
        </p:txBody>
      </p:sp>
      <p:pic>
        <p:nvPicPr>
          <p:cNvPr id="3" name="Picture 2">
            <a:extLst>
              <a:ext uri="{FF2B5EF4-FFF2-40B4-BE49-F238E27FC236}">
                <a16:creationId xmlns:a16="http://schemas.microsoft.com/office/drawing/2014/main" id="{BAF522C4-CC49-3978-59C8-D2396BC035E0}"/>
              </a:ext>
            </a:extLst>
          </p:cNvPr>
          <p:cNvPicPr>
            <a:picLocks noChangeAspect="1"/>
          </p:cNvPicPr>
          <p:nvPr/>
        </p:nvPicPr>
        <p:blipFill>
          <a:blip r:embed="rId2"/>
          <a:stretch>
            <a:fillRect/>
          </a:stretch>
        </p:blipFill>
        <p:spPr>
          <a:xfrm>
            <a:off x="2765077" y="4453947"/>
            <a:ext cx="2223516" cy="1030224"/>
          </a:xfrm>
          <a:prstGeom prst="rect">
            <a:avLst/>
          </a:prstGeom>
        </p:spPr>
      </p:pic>
      <p:pic>
        <p:nvPicPr>
          <p:cNvPr id="4" name="Picture 3">
            <a:extLst>
              <a:ext uri="{FF2B5EF4-FFF2-40B4-BE49-F238E27FC236}">
                <a16:creationId xmlns:a16="http://schemas.microsoft.com/office/drawing/2014/main" id="{82AA5EF9-F7E3-8B8C-4117-65B4DB42E07A}"/>
              </a:ext>
            </a:extLst>
          </p:cNvPr>
          <p:cNvPicPr>
            <a:picLocks noChangeAspect="1"/>
          </p:cNvPicPr>
          <p:nvPr/>
        </p:nvPicPr>
        <p:blipFill>
          <a:blip r:embed="rId3"/>
          <a:stretch>
            <a:fillRect/>
          </a:stretch>
        </p:blipFill>
        <p:spPr>
          <a:xfrm>
            <a:off x="2666835" y="2398972"/>
            <a:ext cx="3240024" cy="649224"/>
          </a:xfrm>
          <a:prstGeom prst="rect">
            <a:avLst/>
          </a:prstGeom>
        </p:spPr>
      </p:pic>
      <p:pic>
        <p:nvPicPr>
          <p:cNvPr id="5" name="Picture 4">
            <a:extLst>
              <a:ext uri="{FF2B5EF4-FFF2-40B4-BE49-F238E27FC236}">
                <a16:creationId xmlns:a16="http://schemas.microsoft.com/office/drawing/2014/main" id="{A2FAB23D-77B8-91EE-91ED-C5707CC04C05}"/>
              </a:ext>
            </a:extLst>
          </p:cNvPr>
          <p:cNvPicPr>
            <a:picLocks noChangeAspect="1"/>
          </p:cNvPicPr>
          <p:nvPr/>
        </p:nvPicPr>
        <p:blipFill>
          <a:blip r:embed="rId4"/>
          <a:stretch>
            <a:fillRect/>
          </a:stretch>
        </p:blipFill>
        <p:spPr>
          <a:xfrm>
            <a:off x="2666835" y="1752600"/>
            <a:ext cx="3810330" cy="621846"/>
          </a:xfrm>
          <a:prstGeom prst="rect">
            <a:avLst/>
          </a:prstGeom>
        </p:spPr>
      </p:pic>
      <p:pic>
        <p:nvPicPr>
          <p:cNvPr id="6" name="Picture 5">
            <a:extLst>
              <a:ext uri="{FF2B5EF4-FFF2-40B4-BE49-F238E27FC236}">
                <a16:creationId xmlns:a16="http://schemas.microsoft.com/office/drawing/2014/main" id="{19C2AEFD-A624-9F15-BC26-C1DFF897E3BB}"/>
              </a:ext>
            </a:extLst>
          </p:cNvPr>
          <p:cNvPicPr>
            <a:picLocks noChangeAspect="1"/>
          </p:cNvPicPr>
          <p:nvPr/>
        </p:nvPicPr>
        <p:blipFill>
          <a:blip r:embed="rId5"/>
          <a:stretch>
            <a:fillRect/>
          </a:stretch>
        </p:blipFill>
        <p:spPr>
          <a:xfrm>
            <a:off x="2666835" y="3178506"/>
            <a:ext cx="2286198" cy="1140051"/>
          </a:xfrm>
          <a:prstGeom prst="rect">
            <a:avLst/>
          </a:prstGeom>
        </p:spPr>
      </p:pic>
    </p:spTree>
    <p:extLst>
      <p:ext uri="{BB962C8B-B14F-4D97-AF65-F5344CB8AC3E}">
        <p14:creationId xmlns:p14="http://schemas.microsoft.com/office/powerpoint/2010/main" val="2115978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2CCF4-3CD7-E469-17B5-7B10787332CE}"/>
              </a:ext>
            </a:extLst>
          </p:cNvPr>
          <p:cNvSpPr>
            <a:spLocks noGrp="1"/>
          </p:cNvSpPr>
          <p:nvPr>
            <p:ph type="title"/>
          </p:nvPr>
        </p:nvSpPr>
        <p:spPr/>
        <p:txBody>
          <a:bodyPr/>
          <a:lstStyle/>
          <a:p>
            <a:r>
              <a:rPr lang="en-US" dirty="0"/>
              <a:t>Halpin Tsai Equations</a:t>
            </a:r>
          </a:p>
        </p:txBody>
      </p:sp>
      <p:graphicFrame>
        <p:nvGraphicFramePr>
          <p:cNvPr id="3" name="Object 2">
            <a:extLst>
              <a:ext uri="{FF2B5EF4-FFF2-40B4-BE49-F238E27FC236}">
                <a16:creationId xmlns:a16="http://schemas.microsoft.com/office/drawing/2014/main" id="{22BA1539-FC10-9BCB-9685-74155660A760}"/>
              </a:ext>
            </a:extLst>
          </p:cNvPr>
          <p:cNvGraphicFramePr>
            <a:graphicFrameLocks noChangeAspect="1"/>
          </p:cNvGraphicFramePr>
          <p:nvPr>
            <p:extLst>
              <p:ext uri="{D42A27DB-BD31-4B8C-83A1-F6EECF244321}">
                <p14:modId xmlns:p14="http://schemas.microsoft.com/office/powerpoint/2010/main" val="4013017777"/>
              </p:ext>
            </p:extLst>
          </p:nvPr>
        </p:nvGraphicFramePr>
        <p:xfrm>
          <a:off x="3169920" y="2527504"/>
          <a:ext cx="3286125" cy="541338"/>
        </p:xfrm>
        <a:graphic>
          <a:graphicData uri="http://schemas.openxmlformats.org/presentationml/2006/ole">
            <mc:AlternateContent xmlns:mc="http://schemas.openxmlformats.org/markup-compatibility/2006">
              <mc:Choice xmlns:v="urn:schemas-microsoft-com:vml" Requires="v">
                <p:oleObj name="Equation" r:id="rId2" imgW="1231560" imgH="203040" progId="Equation.3">
                  <p:embed/>
                </p:oleObj>
              </mc:Choice>
              <mc:Fallback>
                <p:oleObj name="Equation" r:id="rId2" imgW="1231560" imgH="203040" progId="Equation.3">
                  <p:embed/>
                  <p:pic>
                    <p:nvPicPr>
                      <p:cNvPr id="2"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920" y="2527504"/>
                        <a:ext cx="3286125"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a:extLst>
              <a:ext uri="{FF2B5EF4-FFF2-40B4-BE49-F238E27FC236}">
                <a16:creationId xmlns:a16="http://schemas.microsoft.com/office/drawing/2014/main" id="{821FEF58-F24C-232C-B14F-F17A5C5004E1}"/>
              </a:ext>
            </a:extLst>
          </p:cNvPr>
          <p:cNvPicPr>
            <a:picLocks noChangeAspect="1"/>
          </p:cNvPicPr>
          <p:nvPr/>
        </p:nvPicPr>
        <p:blipFill>
          <a:blip r:embed="rId4"/>
          <a:stretch>
            <a:fillRect/>
          </a:stretch>
        </p:blipFill>
        <p:spPr>
          <a:xfrm>
            <a:off x="3210560" y="2963862"/>
            <a:ext cx="2935224" cy="594360"/>
          </a:xfrm>
          <a:prstGeom prst="rect">
            <a:avLst/>
          </a:prstGeom>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970D81E9-6893-EB7F-B991-F4E7F2C1DA21}"/>
                  </a:ext>
                </a:extLst>
              </p:cNvPr>
              <p:cNvSpPr txBox="1"/>
              <p:nvPr/>
            </p:nvSpPr>
            <p:spPr>
              <a:xfrm>
                <a:off x="352450" y="1597967"/>
                <a:ext cx="8283550" cy="461665"/>
              </a:xfrm>
              <a:prstGeom prst="rect">
                <a:avLst/>
              </a:prstGeom>
              <a:noFill/>
            </p:spPr>
            <p:txBody>
              <a:bodyPr wrap="none" rtlCol="0">
                <a:spAutoFit/>
              </a:bodyPr>
              <a:lstStyle/>
              <a:p>
                <a:r>
                  <a:rPr lang="en-US" sz="2400" dirty="0"/>
                  <a:t>Same as MOM equations for E1 and </a:t>
                </a:r>
                <a14:m>
                  <m:oMath xmlns:m="http://schemas.openxmlformats.org/officeDocument/2006/math">
                    <m:sSub>
                      <m:sSubPr>
                        <m:ctrlPr>
                          <a:rPr lang="en-US" sz="2400" b="0" i="1" smtClean="0">
                            <a:latin typeface="Cambria Math" panose="02040503050406030204" pitchFamily="18" charset="0"/>
                            <a:ea typeface="Cambria Math" panose="02040503050406030204" pitchFamily="18" charset="0"/>
                          </a:rPr>
                        </m:ctrlPr>
                      </m:sSubPr>
                      <m:e>
                        <m:r>
                          <m:rPr>
                            <m:sty m:val="p"/>
                          </m:rPr>
                          <a:rPr lang="el-GR" sz="2400" i="1" smtClean="0">
                            <a:latin typeface="Cambria Math" panose="02040503050406030204" pitchFamily="18" charset="0"/>
                            <a:ea typeface="Cambria Math" panose="02040503050406030204" pitchFamily="18" charset="0"/>
                          </a:rPr>
                          <m:t>ν</m:t>
                        </m:r>
                      </m:e>
                      <m:sub>
                        <m:r>
                          <a:rPr lang="en-US" sz="2400" b="0" i="1" smtClean="0">
                            <a:latin typeface="Cambria Math" panose="02040503050406030204" pitchFamily="18" charset="0"/>
                            <a:ea typeface="Cambria Math" panose="02040503050406030204" pitchFamily="18" charset="0"/>
                          </a:rPr>
                          <m:t>12</m:t>
                        </m:r>
                      </m:sub>
                    </m:sSub>
                  </m:oMath>
                </a14:m>
                <a:r>
                  <a:rPr lang="en-US" sz="2400" dirty="0"/>
                  <a:t> but NOT for E2 and G12 </a:t>
                </a:r>
              </a:p>
            </p:txBody>
          </p:sp>
        </mc:Choice>
        <mc:Fallback>
          <p:sp>
            <p:nvSpPr>
              <p:cNvPr id="5" name="TextBox 4">
                <a:extLst>
                  <a:ext uri="{FF2B5EF4-FFF2-40B4-BE49-F238E27FC236}">
                    <a16:creationId xmlns:a16="http://schemas.microsoft.com/office/drawing/2014/main" id="{970D81E9-6893-EB7F-B991-F4E7F2C1DA21}"/>
                  </a:ext>
                </a:extLst>
              </p:cNvPr>
              <p:cNvSpPr txBox="1">
                <a:spLocks noRot="1" noChangeAspect="1" noMove="1" noResize="1" noEditPoints="1" noAdjustHandles="1" noChangeArrowheads="1" noChangeShapeType="1" noTextEdit="1"/>
              </p:cNvSpPr>
              <p:nvPr/>
            </p:nvSpPr>
            <p:spPr>
              <a:xfrm>
                <a:off x="352450" y="1597967"/>
                <a:ext cx="8283550" cy="461665"/>
              </a:xfrm>
              <a:prstGeom prst="rect">
                <a:avLst/>
              </a:prstGeom>
              <a:blipFill>
                <a:blip r:embed="rId5"/>
                <a:stretch>
                  <a:fillRect l="-1177" t="-10526" r="-74" b="-28947"/>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E63C17E5-404D-A41A-8E7F-A31489EA668F}"/>
              </a:ext>
            </a:extLst>
          </p:cNvPr>
          <p:cNvPicPr>
            <a:picLocks noChangeAspect="1"/>
          </p:cNvPicPr>
          <p:nvPr/>
        </p:nvPicPr>
        <p:blipFill>
          <a:blip r:embed="rId6"/>
          <a:stretch>
            <a:fillRect/>
          </a:stretch>
        </p:blipFill>
        <p:spPr>
          <a:xfrm>
            <a:off x="5253497" y="3733800"/>
            <a:ext cx="2935224" cy="2520275"/>
          </a:xfrm>
          <a:prstGeom prst="rect">
            <a:avLst/>
          </a:prstGeom>
        </p:spPr>
      </p:pic>
      <p:pic>
        <p:nvPicPr>
          <p:cNvPr id="7" name="Picture 6">
            <a:extLst>
              <a:ext uri="{FF2B5EF4-FFF2-40B4-BE49-F238E27FC236}">
                <a16:creationId xmlns:a16="http://schemas.microsoft.com/office/drawing/2014/main" id="{BD86BB27-6710-C895-CFEB-C0D93D431419}"/>
              </a:ext>
            </a:extLst>
          </p:cNvPr>
          <p:cNvPicPr>
            <a:picLocks noChangeAspect="1"/>
          </p:cNvPicPr>
          <p:nvPr/>
        </p:nvPicPr>
        <p:blipFill>
          <a:blip r:embed="rId7"/>
          <a:stretch>
            <a:fillRect/>
          </a:stretch>
        </p:blipFill>
        <p:spPr>
          <a:xfrm>
            <a:off x="838200" y="3733800"/>
            <a:ext cx="3147537" cy="2590800"/>
          </a:xfrm>
          <a:prstGeom prst="rect">
            <a:avLst/>
          </a:prstGeom>
        </p:spPr>
      </p:pic>
    </p:spTree>
    <p:extLst>
      <p:ext uri="{BB962C8B-B14F-4D97-AF65-F5344CB8AC3E}">
        <p14:creationId xmlns:p14="http://schemas.microsoft.com/office/powerpoint/2010/main" val="1042155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pPr eaLnBrk="1" hangingPunct="1"/>
            <a:r>
              <a:rPr lang="en-US" sz="4400" dirty="0"/>
              <a:t>Transverse Young’s Modulus</a:t>
            </a:r>
          </a:p>
        </p:txBody>
      </p:sp>
      <p:graphicFrame>
        <p:nvGraphicFramePr>
          <p:cNvPr id="256014" name="Object 14"/>
          <p:cNvGraphicFramePr>
            <a:graphicFrameLocks noChangeAspect="1"/>
          </p:cNvGraphicFramePr>
          <p:nvPr>
            <p:extLst>
              <p:ext uri="{D42A27DB-BD31-4B8C-83A1-F6EECF244321}">
                <p14:modId xmlns:p14="http://schemas.microsoft.com/office/powerpoint/2010/main" val="2682518723"/>
              </p:ext>
            </p:extLst>
          </p:nvPr>
        </p:nvGraphicFramePr>
        <p:xfrm>
          <a:off x="838200" y="1600200"/>
          <a:ext cx="2362200" cy="1066800"/>
        </p:xfrm>
        <a:graphic>
          <a:graphicData uri="http://schemas.openxmlformats.org/presentationml/2006/ole">
            <mc:AlternateContent xmlns:mc="http://schemas.openxmlformats.org/markup-compatibility/2006">
              <mc:Choice xmlns:v="urn:schemas-microsoft-com:vml" Requires="v">
                <p:oleObj name="Equation" r:id="rId4" imgW="1015920" imgH="457200" progId="Equation.3">
                  <p:embed/>
                </p:oleObj>
              </mc:Choice>
              <mc:Fallback>
                <p:oleObj name="Equation" r:id="rId4" imgW="1015920" imgH="457200" progId="Equation.3">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600200"/>
                        <a:ext cx="2362200"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6015" name="Object 15"/>
          <p:cNvGraphicFramePr>
            <a:graphicFrameLocks noChangeAspect="1"/>
          </p:cNvGraphicFramePr>
          <p:nvPr>
            <p:extLst>
              <p:ext uri="{D42A27DB-BD31-4B8C-83A1-F6EECF244321}">
                <p14:modId xmlns:p14="http://schemas.microsoft.com/office/powerpoint/2010/main" val="94785057"/>
              </p:ext>
            </p:extLst>
          </p:nvPr>
        </p:nvGraphicFramePr>
        <p:xfrm>
          <a:off x="4546602" y="1564640"/>
          <a:ext cx="2794000" cy="1143000"/>
        </p:xfrm>
        <a:graphic>
          <a:graphicData uri="http://schemas.openxmlformats.org/presentationml/2006/ole">
            <mc:AlternateContent xmlns:mc="http://schemas.openxmlformats.org/markup-compatibility/2006">
              <mc:Choice xmlns:v="urn:schemas-microsoft-com:vml" Requires="v">
                <p:oleObj name="Equation" r:id="rId6" imgW="1117440" imgH="457200" progId="Equation.3">
                  <p:embed/>
                </p:oleObj>
              </mc:Choice>
              <mc:Fallback>
                <p:oleObj name="Equation" r:id="rId6" imgW="1117440" imgH="457200" progId="Equation.3">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46602" y="1564640"/>
                        <a:ext cx="2794000"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Box 12">
            <a:extLst>
              <a:ext uri="{FF2B5EF4-FFF2-40B4-BE49-F238E27FC236}">
                <a16:creationId xmlns:a16="http://schemas.microsoft.com/office/drawing/2014/main" id="{6EAB91CD-9F69-D424-10E7-135781A85113}"/>
              </a:ext>
            </a:extLst>
          </p:cNvPr>
          <p:cNvSpPr txBox="1"/>
          <p:nvPr/>
        </p:nvSpPr>
        <p:spPr>
          <a:xfrm>
            <a:off x="241302" y="2819401"/>
            <a:ext cx="8674098" cy="3046988"/>
          </a:xfrm>
          <a:prstGeom prst="rect">
            <a:avLst/>
          </a:prstGeom>
          <a:noFill/>
        </p:spPr>
        <p:txBody>
          <a:bodyPr wrap="square">
            <a:spAutoFit/>
          </a:bodyPr>
          <a:lstStyle/>
          <a:p>
            <a:r>
              <a:rPr lang="en-US" sz="2400" dirty="0"/>
              <a:t>The term ξ  is called the reinforcing factor and depends on the following</a:t>
            </a:r>
          </a:p>
          <a:p>
            <a:pPr marL="285750" indent="-285750">
              <a:buFont typeface="Arial" panose="020B0604020202020204" pitchFamily="34" charset="0"/>
              <a:buChar char="•"/>
            </a:pPr>
            <a:r>
              <a:rPr lang="en-US" sz="2400" dirty="0"/>
              <a:t>Fiber Geometry</a:t>
            </a:r>
          </a:p>
          <a:p>
            <a:pPr marL="285750" indent="-285750">
              <a:buFont typeface="Arial" panose="020B0604020202020204" pitchFamily="34" charset="0"/>
              <a:buChar char="•"/>
            </a:pPr>
            <a:r>
              <a:rPr lang="en-US" sz="2400" dirty="0"/>
              <a:t>Packing Geometry</a:t>
            </a:r>
          </a:p>
          <a:p>
            <a:pPr marL="285750" indent="-285750">
              <a:buFont typeface="Arial" panose="020B0604020202020204" pitchFamily="34" charset="0"/>
              <a:buChar char="•"/>
            </a:pPr>
            <a:r>
              <a:rPr lang="en-US" sz="2400" dirty="0"/>
              <a:t>Loading Conditions</a:t>
            </a:r>
          </a:p>
          <a:p>
            <a:endParaRPr lang="en-US" sz="2400" dirty="0"/>
          </a:p>
          <a:p>
            <a:r>
              <a:rPr lang="en-US" sz="2400" dirty="0"/>
              <a:t>Example: For a fiber geometry of circular fibers in a packing geometry of a square array, ξ = 2</a:t>
            </a:r>
          </a:p>
        </p:txBody>
      </p:sp>
    </p:spTree>
    <p:custDataLst>
      <p:tags r:id="rId1"/>
    </p:custDataLst>
    <p:extLst>
      <p:ext uri="{BB962C8B-B14F-4D97-AF65-F5344CB8AC3E}">
        <p14:creationId xmlns:p14="http://schemas.microsoft.com/office/powerpoint/2010/main" val="190926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6FDCF86-EF66-9059-8809-789D44C5F4A6}"/>
                  </a:ext>
                </a:extLst>
              </p:cNvPr>
              <p:cNvSpPr>
                <a:spLocks noGrp="1"/>
              </p:cNvSpPr>
              <p:nvPr>
                <p:ph type="title"/>
              </p:nvPr>
            </p:nvSpPr>
            <p:spPr/>
            <p:txBody>
              <a:bodyPr>
                <a:normAutofit/>
              </a:bodyPr>
              <a:lstStyle/>
              <a:p>
                <a:r>
                  <a:rPr lang="en-US" dirty="0"/>
                  <a:t>Does </a:t>
                </a:r>
                <a14:m>
                  <m:oMath xmlns:m="http://schemas.openxmlformats.org/officeDocument/2006/math">
                    <m:r>
                      <a:rPr lang="en-US" i="1" smtClean="0">
                        <a:latin typeface="Cambria Math" panose="02040503050406030204" pitchFamily="18" charset="0"/>
                        <a:ea typeface="Cambria Math" panose="02040503050406030204" pitchFamily="18" charset="0"/>
                      </a:rPr>
                      <m:t>𝜼</m:t>
                    </m:r>
                  </m:oMath>
                </a14:m>
                <a:r>
                  <a:rPr lang="en-US" dirty="0"/>
                  <a:t> have meaning?</a:t>
                </a:r>
              </a:p>
            </p:txBody>
          </p:sp>
        </mc:Choice>
        <mc:Fallback xmlns="">
          <p:sp>
            <p:nvSpPr>
              <p:cNvPr id="2" name="Title 1">
                <a:extLst>
                  <a:ext uri="{FF2B5EF4-FFF2-40B4-BE49-F238E27FC236}">
                    <a16:creationId xmlns:a16="http://schemas.microsoft.com/office/drawing/2014/main" id="{C6FDCF86-EF66-9059-8809-789D44C5F4A6}"/>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graphicFrame>
        <p:nvGraphicFramePr>
          <p:cNvPr id="4" name="Object 14">
            <a:extLst>
              <a:ext uri="{FF2B5EF4-FFF2-40B4-BE49-F238E27FC236}">
                <a16:creationId xmlns:a16="http://schemas.microsoft.com/office/drawing/2014/main" id="{F0D319C3-9CE0-9630-FAE0-DA2D68697497}"/>
              </a:ext>
            </a:extLst>
          </p:cNvPr>
          <p:cNvGraphicFramePr>
            <a:graphicFrameLocks noChangeAspect="1"/>
          </p:cNvGraphicFramePr>
          <p:nvPr>
            <p:extLst>
              <p:ext uri="{D42A27DB-BD31-4B8C-83A1-F6EECF244321}">
                <p14:modId xmlns:p14="http://schemas.microsoft.com/office/powerpoint/2010/main" val="1916293235"/>
              </p:ext>
            </p:extLst>
          </p:nvPr>
        </p:nvGraphicFramePr>
        <p:xfrm>
          <a:off x="838200" y="1600200"/>
          <a:ext cx="2362200" cy="1066800"/>
        </p:xfrm>
        <a:graphic>
          <a:graphicData uri="http://schemas.openxmlformats.org/presentationml/2006/ole">
            <mc:AlternateContent xmlns:mc="http://schemas.openxmlformats.org/markup-compatibility/2006">
              <mc:Choice xmlns:v="urn:schemas-microsoft-com:vml" Requires="v">
                <p:oleObj name="Equation" r:id="rId3" imgW="1015920" imgH="457200" progId="Equation.3">
                  <p:embed/>
                </p:oleObj>
              </mc:Choice>
              <mc:Fallback>
                <p:oleObj name="Equation" r:id="rId3" imgW="1015920" imgH="457200" progId="Equation.3">
                  <p:embed/>
                  <p:pic>
                    <p:nvPicPr>
                      <p:cNvPr id="256014"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600200"/>
                        <a:ext cx="2362200"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15">
            <a:extLst>
              <a:ext uri="{FF2B5EF4-FFF2-40B4-BE49-F238E27FC236}">
                <a16:creationId xmlns:a16="http://schemas.microsoft.com/office/drawing/2014/main" id="{19261777-2A6D-679C-FA62-C742D9B86B1E}"/>
              </a:ext>
            </a:extLst>
          </p:cNvPr>
          <p:cNvGraphicFramePr>
            <a:graphicFrameLocks noChangeAspect="1"/>
          </p:cNvGraphicFramePr>
          <p:nvPr>
            <p:extLst>
              <p:ext uri="{D42A27DB-BD31-4B8C-83A1-F6EECF244321}">
                <p14:modId xmlns:p14="http://schemas.microsoft.com/office/powerpoint/2010/main" val="2546755793"/>
              </p:ext>
            </p:extLst>
          </p:nvPr>
        </p:nvGraphicFramePr>
        <p:xfrm>
          <a:off x="838200" y="2857500"/>
          <a:ext cx="2794000" cy="1143000"/>
        </p:xfrm>
        <a:graphic>
          <a:graphicData uri="http://schemas.openxmlformats.org/presentationml/2006/ole">
            <mc:AlternateContent xmlns:mc="http://schemas.openxmlformats.org/markup-compatibility/2006">
              <mc:Choice xmlns:v="urn:schemas-microsoft-com:vml" Requires="v">
                <p:oleObj name="Equation" r:id="rId5" imgW="1117440" imgH="457200" progId="Equation.3">
                  <p:embed/>
                </p:oleObj>
              </mc:Choice>
              <mc:Fallback>
                <p:oleObj name="Equation" r:id="rId5" imgW="1117440" imgH="457200" progId="Equation.3">
                  <p:embed/>
                  <p:pic>
                    <p:nvPicPr>
                      <p:cNvPr id="256015"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2857500"/>
                        <a:ext cx="2794000"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a:extLst>
              <a:ext uri="{FF2B5EF4-FFF2-40B4-BE49-F238E27FC236}">
                <a16:creationId xmlns:a16="http://schemas.microsoft.com/office/drawing/2014/main" id="{52E30FF8-3979-FA47-AE51-CF79D5812670}"/>
              </a:ext>
            </a:extLst>
          </p:cNvPr>
          <p:cNvSpPr/>
          <p:nvPr/>
        </p:nvSpPr>
        <p:spPr>
          <a:xfrm>
            <a:off x="685800" y="4216400"/>
            <a:ext cx="5257800" cy="1631216"/>
          </a:xfrm>
          <a:prstGeom prst="rect">
            <a:avLst/>
          </a:prstGeom>
        </p:spPr>
        <p:txBody>
          <a:bodyPr wrap="square">
            <a:spAutoFit/>
          </a:bodyPr>
          <a:lstStyle/>
          <a:p>
            <a:r>
              <a:rPr lang="en-US" sz="2000" i="1" dirty="0" err="1">
                <a:latin typeface="Times New Roman" pitchFamily="18" charset="0"/>
                <a:cs typeface="Times New Roman" pitchFamily="18" charset="0"/>
              </a:rPr>
              <a:t>E</a:t>
            </a:r>
            <a:r>
              <a:rPr lang="en-US" sz="2000" i="1" baseline="-25000" dirty="0" err="1">
                <a:latin typeface="Times New Roman" pitchFamily="18" charset="0"/>
                <a:cs typeface="Times New Roman" pitchFamily="18" charset="0"/>
              </a:rPr>
              <a:t>f</a:t>
            </a:r>
            <a:r>
              <a:rPr lang="en-US" sz="2000" i="1" dirty="0">
                <a:latin typeface="Times New Roman" pitchFamily="18" charset="0"/>
                <a:cs typeface="Times New Roman" pitchFamily="18" charset="0"/>
              </a:rPr>
              <a:t>/</a:t>
            </a:r>
            <a:r>
              <a:rPr lang="en-US" sz="2000" i="1" dirty="0" err="1">
                <a:latin typeface="Times New Roman" pitchFamily="18" charset="0"/>
                <a:cs typeface="Times New Roman" pitchFamily="18" charset="0"/>
              </a:rPr>
              <a:t>E</a:t>
            </a:r>
            <a:r>
              <a:rPr lang="en-US" sz="2000" i="1" baseline="-25000" dirty="0" err="1">
                <a:latin typeface="Times New Roman" pitchFamily="18" charset="0"/>
                <a:cs typeface="Times New Roman" pitchFamily="18" charset="0"/>
              </a:rPr>
              <a:t>m</a:t>
            </a:r>
            <a:r>
              <a:rPr lang="en-US" sz="2000" i="1" dirty="0">
                <a:latin typeface="Times New Roman" pitchFamily="18" charset="0"/>
                <a:cs typeface="Times New Roman" pitchFamily="18" charset="0"/>
              </a:rPr>
              <a:t> = 1</a:t>
            </a:r>
            <a:r>
              <a:rPr lang="en-US" sz="2000" dirty="0">
                <a:latin typeface="Times New Roman" pitchFamily="18" charset="0"/>
                <a:cs typeface="Times New Roman" pitchFamily="18" charset="0"/>
              </a:rPr>
              <a:t> implies    = 0, (homogeneous medium)</a:t>
            </a:r>
          </a:p>
          <a:p>
            <a:endParaRPr lang="en-US" sz="2000" i="1" dirty="0">
              <a:latin typeface="Times New Roman" pitchFamily="18" charset="0"/>
              <a:cs typeface="Times New Roman" pitchFamily="18" charset="0"/>
            </a:endParaRPr>
          </a:p>
          <a:p>
            <a:r>
              <a:rPr lang="en-US" sz="2000" i="1" dirty="0" err="1">
                <a:latin typeface="Times New Roman" pitchFamily="18" charset="0"/>
                <a:cs typeface="Times New Roman" pitchFamily="18" charset="0"/>
              </a:rPr>
              <a:t>E</a:t>
            </a:r>
            <a:r>
              <a:rPr lang="en-US" sz="2000" i="1" baseline="-25000" dirty="0" err="1">
                <a:latin typeface="Times New Roman" pitchFamily="18" charset="0"/>
                <a:cs typeface="Times New Roman" pitchFamily="18" charset="0"/>
              </a:rPr>
              <a:t>f</a:t>
            </a:r>
            <a:r>
              <a:rPr lang="en-US" sz="2000" i="1" dirty="0">
                <a:latin typeface="Times New Roman" pitchFamily="18" charset="0"/>
                <a:cs typeface="Times New Roman" pitchFamily="18" charset="0"/>
              </a:rPr>
              <a:t>/</a:t>
            </a:r>
            <a:r>
              <a:rPr lang="en-US" sz="2000" i="1" dirty="0" err="1">
                <a:latin typeface="Times New Roman" pitchFamily="18" charset="0"/>
                <a:cs typeface="Times New Roman" pitchFamily="18" charset="0"/>
              </a:rPr>
              <a:t>E</a:t>
            </a:r>
            <a:r>
              <a:rPr lang="en-US" sz="2000" i="1" baseline="-25000" dirty="0" err="1">
                <a:latin typeface="Times New Roman" pitchFamily="18" charset="0"/>
                <a:cs typeface="Times New Roman" pitchFamily="18" charset="0"/>
              </a:rPr>
              <a:t>m</a:t>
            </a:r>
            <a:r>
              <a:rPr lang="en-US" sz="2000" i="1" dirty="0">
                <a:latin typeface="Times New Roman" pitchFamily="18" charset="0"/>
                <a:cs typeface="Times New Roman" pitchFamily="18" charset="0"/>
              </a:rPr>
              <a:t> </a:t>
            </a:r>
            <a:r>
              <a:rPr lang="en-US" sz="2000" dirty="0">
                <a:latin typeface="Times New Roman" pitchFamily="18" charset="0"/>
                <a:cs typeface="Times New Roman" pitchFamily="18" charset="0"/>
              </a:rPr>
              <a:t>          implies    = 1, (rigid inclusions)</a:t>
            </a:r>
          </a:p>
          <a:p>
            <a:endParaRPr lang="en-US" sz="2000" dirty="0">
              <a:latin typeface="Times New Roman" pitchFamily="18" charset="0"/>
              <a:cs typeface="Times New Roman" pitchFamily="18" charset="0"/>
            </a:endParaRPr>
          </a:p>
          <a:p>
            <a:r>
              <a:rPr lang="en-US" sz="2000" i="1" dirty="0" err="1">
                <a:latin typeface="Times New Roman" pitchFamily="18" charset="0"/>
                <a:cs typeface="Times New Roman" pitchFamily="18" charset="0"/>
              </a:rPr>
              <a:t>E</a:t>
            </a:r>
            <a:r>
              <a:rPr lang="en-US" sz="2000" i="1" baseline="-25000" dirty="0" err="1">
                <a:latin typeface="Times New Roman" pitchFamily="18" charset="0"/>
                <a:cs typeface="Times New Roman" pitchFamily="18" charset="0"/>
              </a:rPr>
              <a:t>f</a:t>
            </a:r>
            <a:r>
              <a:rPr lang="en-US" sz="2000" i="1" dirty="0">
                <a:latin typeface="Times New Roman" pitchFamily="18" charset="0"/>
                <a:cs typeface="Times New Roman" pitchFamily="18" charset="0"/>
              </a:rPr>
              <a:t>/</a:t>
            </a:r>
            <a:r>
              <a:rPr lang="en-US" sz="2000" i="1" dirty="0" err="1">
                <a:latin typeface="Times New Roman" pitchFamily="18" charset="0"/>
                <a:cs typeface="Times New Roman" pitchFamily="18" charset="0"/>
              </a:rPr>
              <a:t>E</a:t>
            </a:r>
            <a:r>
              <a:rPr lang="en-US" sz="2000" i="1" baseline="-25000" dirty="0" err="1">
                <a:latin typeface="Times New Roman" pitchFamily="18" charset="0"/>
                <a:cs typeface="Times New Roman" pitchFamily="18" charset="0"/>
              </a:rPr>
              <a:t>m</a:t>
            </a:r>
            <a:r>
              <a:rPr lang="en-US" sz="2000" i="1" dirty="0">
                <a:latin typeface="Times New Roman" pitchFamily="18" charset="0"/>
                <a:cs typeface="Times New Roman" pitchFamily="18" charset="0"/>
              </a:rPr>
              <a:t> </a:t>
            </a:r>
            <a:r>
              <a:rPr lang="en-US" sz="2000" dirty="0">
                <a:latin typeface="Times New Roman" pitchFamily="18" charset="0"/>
                <a:cs typeface="Times New Roman" pitchFamily="18" charset="0"/>
              </a:rPr>
              <a:t>          implies               (voids)</a:t>
            </a:r>
          </a:p>
        </p:txBody>
      </p:sp>
      <p:graphicFrame>
        <p:nvGraphicFramePr>
          <p:cNvPr id="7" name="Object 6">
            <a:extLst>
              <a:ext uri="{FF2B5EF4-FFF2-40B4-BE49-F238E27FC236}">
                <a16:creationId xmlns:a16="http://schemas.microsoft.com/office/drawing/2014/main" id="{40E13E36-EFBE-76D7-46DB-C176170991E7}"/>
              </a:ext>
            </a:extLst>
          </p:cNvPr>
          <p:cNvGraphicFramePr>
            <a:graphicFrameLocks noChangeAspect="1"/>
          </p:cNvGraphicFramePr>
          <p:nvPr>
            <p:extLst>
              <p:ext uri="{D42A27DB-BD31-4B8C-83A1-F6EECF244321}">
                <p14:modId xmlns:p14="http://schemas.microsoft.com/office/powerpoint/2010/main" val="3680298596"/>
              </p:ext>
            </p:extLst>
          </p:nvPr>
        </p:nvGraphicFramePr>
        <p:xfrm>
          <a:off x="1371600" y="4968964"/>
          <a:ext cx="643079" cy="259328"/>
        </p:xfrm>
        <a:graphic>
          <a:graphicData uri="http://schemas.openxmlformats.org/presentationml/2006/ole">
            <mc:AlternateContent xmlns:mc="http://schemas.openxmlformats.org/markup-compatibility/2006">
              <mc:Choice xmlns:v="urn:schemas-microsoft-com:vml" Requires="v">
                <p:oleObj name="Equation" r:id="rId7" imgW="342921" imgH="143125" progId="Equation.3">
                  <p:embed/>
                </p:oleObj>
              </mc:Choice>
              <mc:Fallback>
                <p:oleObj name="Equation" r:id="rId7" imgW="342921" imgH="143125" progId="Equation.3">
                  <p:embed/>
                  <p:pic>
                    <p:nvPicPr>
                      <p:cNvPr id="5"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1600" y="4968964"/>
                        <a:ext cx="643079" cy="2593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a:extLst>
              <a:ext uri="{FF2B5EF4-FFF2-40B4-BE49-F238E27FC236}">
                <a16:creationId xmlns:a16="http://schemas.microsoft.com/office/drawing/2014/main" id="{BF0798E5-B83E-A8BA-2077-E10298670284}"/>
              </a:ext>
            </a:extLst>
          </p:cNvPr>
          <p:cNvGraphicFramePr>
            <a:graphicFrameLocks noChangeAspect="1"/>
          </p:cNvGraphicFramePr>
          <p:nvPr>
            <p:extLst>
              <p:ext uri="{D42A27DB-BD31-4B8C-83A1-F6EECF244321}">
                <p14:modId xmlns:p14="http://schemas.microsoft.com/office/powerpoint/2010/main" val="141065558"/>
              </p:ext>
            </p:extLst>
          </p:nvPr>
        </p:nvGraphicFramePr>
        <p:xfrm>
          <a:off x="2552700" y="4283164"/>
          <a:ext cx="419100" cy="356454"/>
        </p:xfrm>
        <a:graphic>
          <a:graphicData uri="http://schemas.openxmlformats.org/presentationml/2006/ole">
            <mc:AlternateContent xmlns:mc="http://schemas.openxmlformats.org/markup-compatibility/2006">
              <mc:Choice xmlns:v="urn:schemas-microsoft-com:vml" Requires="v">
                <p:oleObj name="Equation" r:id="rId9" imgW="123783" imgH="162232" progId="Equation.3">
                  <p:embed/>
                </p:oleObj>
              </mc:Choice>
              <mc:Fallback>
                <p:oleObj name="Equation" r:id="rId9" imgW="123783" imgH="162232" progId="Equation.3">
                  <p:embed/>
                  <p:pic>
                    <p:nvPicPr>
                      <p:cNvPr id="6"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52700" y="4283164"/>
                        <a:ext cx="419100" cy="35645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8">
            <a:extLst>
              <a:ext uri="{FF2B5EF4-FFF2-40B4-BE49-F238E27FC236}">
                <a16:creationId xmlns:a16="http://schemas.microsoft.com/office/drawing/2014/main" id="{5FD647EF-F5C8-0154-CD8D-0219A6A58CD5}"/>
              </a:ext>
            </a:extLst>
          </p:cNvPr>
          <p:cNvGraphicFramePr>
            <a:graphicFrameLocks noChangeAspect="1"/>
          </p:cNvGraphicFramePr>
          <p:nvPr>
            <p:extLst>
              <p:ext uri="{D42A27DB-BD31-4B8C-83A1-F6EECF244321}">
                <p14:modId xmlns:p14="http://schemas.microsoft.com/office/powerpoint/2010/main" val="1120911538"/>
              </p:ext>
            </p:extLst>
          </p:nvPr>
        </p:nvGraphicFramePr>
        <p:xfrm>
          <a:off x="2743200" y="4892764"/>
          <a:ext cx="419100" cy="357188"/>
        </p:xfrm>
        <a:graphic>
          <a:graphicData uri="http://schemas.openxmlformats.org/presentationml/2006/ole">
            <mc:AlternateContent xmlns:mc="http://schemas.openxmlformats.org/markup-compatibility/2006">
              <mc:Choice xmlns:v="urn:schemas-microsoft-com:vml" Requires="v">
                <p:oleObj name="Equation" r:id="rId11" imgW="123783" imgH="162232" progId="Equation.3">
                  <p:embed/>
                </p:oleObj>
              </mc:Choice>
              <mc:Fallback>
                <p:oleObj name="Equation" r:id="rId11" imgW="123783" imgH="162232" progId="Equation.3">
                  <p:embed/>
                  <p:pic>
                    <p:nvPicPr>
                      <p:cNvPr id="7"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43200" y="4892764"/>
                        <a:ext cx="419100" cy="357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a:extLst>
              <a:ext uri="{FF2B5EF4-FFF2-40B4-BE49-F238E27FC236}">
                <a16:creationId xmlns:a16="http://schemas.microsoft.com/office/drawing/2014/main" id="{ADBD30D0-7F0E-BCC0-05AA-AD6AC43C88E2}"/>
              </a:ext>
            </a:extLst>
          </p:cNvPr>
          <p:cNvGraphicFramePr>
            <a:graphicFrameLocks noChangeAspect="1"/>
          </p:cNvGraphicFramePr>
          <p:nvPr>
            <p:extLst>
              <p:ext uri="{D42A27DB-BD31-4B8C-83A1-F6EECF244321}">
                <p14:modId xmlns:p14="http://schemas.microsoft.com/office/powerpoint/2010/main" val="716642035"/>
              </p:ext>
            </p:extLst>
          </p:nvPr>
        </p:nvGraphicFramePr>
        <p:xfrm>
          <a:off x="1447800" y="5502364"/>
          <a:ext cx="503238" cy="285750"/>
        </p:xfrm>
        <a:graphic>
          <a:graphicData uri="http://schemas.openxmlformats.org/presentationml/2006/ole">
            <mc:AlternateContent xmlns:mc="http://schemas.openxmlformats.org/markup-compatibility/2006">
              <mc:Choice xmlns:v="urn:schemas-microsoft-com:vml" Requires="v">
                <p:oleObj name="Equation" r:id="rId12" imgW="304560" imgH="177480" progId="Equation.3">
                  <p:embed/>
                </p:oleObj>
              </mc:Choice>
              <mc:Fallback>
                <p:oleObj name="Equation" r:id="rId12" imgW="304560" imgH="177480" progId="Equation.3">
                  <p:embed/>
                  <p:pic>
                    <p:nvPicPr>
                      <p:cNvPr id="8"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47800" y="5502364"/>
                        <a:ext cx="503238"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10">
            <a:extLst>
              <a:ext uri="{FF2B5EF4-FFF2-40B4-BE49-F238E27FC236}">
                <a16:creationId xmlns:a16="http://schemas.microsoft.com/office/drawing/2014/main" id="{AFBC2AA4-1F47-7318-5E54-6F291D6B1BB3}"/>
              </a:ext>
            </a:extLst>
          </p:cNvPr>
          <p:cNvGraphicFramePr>
            <a:graphicFrameLocks noChangeAspect="1"/>
          </p:cNvGraphicFramePr>
          <p:nvPr>
            <p:extLst>
              <p:ext uri="{D42A27DB-BD31-4B8C-83A1-F6EECF244321}">
                <p14:modId xmlns:p14="http://schemas.microsoft.com/office/powerpoint/2010/main" val="678103365"/>
              </p:ext>
            </p:extLst>
          </p:nvPr>
        </p:nvGraphicFramePr>
        <p:xfrm>
          <a:off x="2743200" y="5273764"/>
          <a:ext cx="917863" cy="841375"/>
        </p:xfrm>
        <a:graphic>
          <a:graphicData uri="http://schemas.openxmlformats.org/presentationml/2006/ole">
            <mc:AlternateContent xmlns:mc="http://schemas.openxmlformats.org/markup-compatibility/2006">
              <mc:Choice xmlns:v="urn:schemas-microsoft-com:vml" Requires="v">
                <p:oleObj name="Equation" r:id="rId14" imgW="456988" imgH="419641" progId="Equation.3">
                  <p:embed/>
                </p:oleObj>
              </mc:Choice>
              <mc:Fallback>
                <p:oleObj name="Equation" r:id="rId14" imgW="456988" imgH="419641" progId="Equation.3">
                  <p:embed/>
                  <p:pic>
                    <p:nvPicPr>
                      <p:cNvPr id="9"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43200" y="5273764"/>
                        <a:ext cx="917863" cy="841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57657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pPr eaLnBrk="1" hangingPunct="1"/>
            <a:r>
              <a:rPr lang="en-US" sz="4400" dirty="0"/>
              <a:t>What is 𝜉 for another case?</a:t>
            </a:r>
          </a:p>
        </p:txBody>
      </p:sp>
      <p:graphicFrame>
        <p:nvGraphicFramePr>
          <p:cNvPr id="3" name="Object 2"/>
          <p:cNvGraphicFramePr>
            <a:graphicFrameLocks noChangeAspect="1"/>
          </p:cNvGraphicFramePr>
          <p:nvPr>
            <p:extLst>
              <p:ext uri="{D42A27DB-BD31-4B8C-83A1-F6EECF244321}">
                <p14:modId xmlns:p14="http://schemas.microsoft.com/office/powerpoint/2010/main" val="3410533180"/>
              </p:ext>
            </p:extLst>
          </p:nvPr>
        </p:nvGraphicFramePr>
        <p:xfrm>
          <a:off x="1524000" y="1447800"/>
          <a:ext cx="6188525" cy="3261207"/>
        </p:xfrm>
        <a:graphic>
          <a:graphicData uri="http://schemas.openxmlformats.org/presentationml/2006/ole">
            <mc:AlternateContent xmlns:mc="http://schemas.openxmlformats.org/markup-compatibility/2006">
              <mc:Choice xmlns:v="urn:schemas-microsoft-com:vml" Requires="v">
                <p:oleObj name="Document" r:id="rId4" imgW="5940848" imgH="3141538" progId="Word.Document.12">
                  <p:embed/>
                </p:oleObj>
              </mc:Choice>
              <mc:Fallback>
                <p:oleObj name="Document" r:id="rId4" imgW="5940848" imgH="3141538" progId="Word.Document.12">
                  <p:embed/>
                  <p:pic>
                    <p:nvPicPr>
                      <p:cNvPr id="0" name="Picture 11"/>
                      <p:cNvPicPr>
                        <a:picLocks noChangeAspect="1" noChangeArrowheads="1"/>
                      </p:cNvPicPr>
                      <p:nvPr/>
                    </p:nvPicPr>
                    <p:blipFill>
                      <a:blip r:embed="rId5"/>
                      <a:srcRect/>
                      <a:stretch>
                        <a:fillRect/>
                      </a:stretch>
                    </p:blipFill>
                    <p:spPr bwMode="auto">
                      <a:xfrm>
                        <a:off x="1524000" y="1447800"/>
                        <a:ext cx="6188525" cy="3261207"/>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905679D7-EA73-EF9B-4FC2-97B34F08285D}"/>
                  </a:ext>
                </a:extLst>
              </p:cNvPr>
              <p:cNvSpPr txBox="1"/>
              <p:nvPr/>
            </p:nvSpPr>
            <p:spPr>
              <a:xfrm>
                <a:off x="4267200" y="5211008"/>
                <a:ext cx="4487221" cy="1200329"/>
              </a:xfrm>
              <a:prstGeom prst="rect">
                <a:avLst/>
              </a:prstGeom>
              <a:noFill/>
            </p:spPr>
            <p:txBody>
              <a:bodyPr wrap="square">
                <a:spAutoFit/>
              </a:bodyPr>
              <a:lstStyle/>
              <a:p>
                <a:pPr algn="l"/>
                <a:r>
                  <a:rPr lang="en-US" sz="1800" b="0" i="0" u="none" strike="noStrike" baseline="0" dirty="0"/>
                  <a:t>For a rectangular fiber cross-section of length </a:t>
                </a:r>
                <a:r>
                  <a:rPr lang="en-US" sz="1800" b="0" i="1" u="none" strike="noStrike" baseline="0" dirty="0"/>
                  <a:t>a </a:t>
                </a:r>
                <a:r>
                  <a:rPr lang="en-US" sz="1800" b="0" i="0" u="none" strike="noStrike" baseline="0" dirty="0"/>
                  <a:t>and width </a:t>
                </a:r>
                <a:r>
                  <a:rPr lang="en-US" sz="1800" b="0" i="1" u="none" strike="noStrike" baseline="0" dirty="0"/>
                  <a:t>b </a:t>
                </a:r>
                <a:r>
                  <a:rPr lang="en-US" sz="1800" b="0" i="0" u="none" strike="noStrike" baseline="0" dirty="0"/>
                  <a:t>in a hexagonal array, </a:t>
                </a:r>
                <a:endParaRPr lang="en-US" sz="1800" b="0" i="1" u="none" strike="noStrike" baseline="0" dirty="0">
                  <a:ea typeface="Cambria Math" panose="02040503050406030204" pitchFamily="18" charset="0"/>
                </a:endParaRPr>
              </a:p>
              <a:p>
                <a:pPr algn="l"/>
                <a14:m>
                  <m:oMath xmlns:m="http://schemas.openxmlformats.org/officeDocument/2006/math">
                    <m:r>
                      <a:rPr lang="en-US" sz="1800" b="0" i="1" u="none" strike="noStrike" baseline="0" smtClean="0">
                        <a:ea typeface="Cambria Math" panose="02040503050406030204" pitchFamily="18" charset="0"/>
                      </a:rPr>
                      <m:t>𝜉</m:t>
                    </m:r>
                  </m:oMath>
                </a14:m>
                <a:r>
                  <a:rPr lang="en-US" sz="1800" b="0" i="0" u="none" strike="noStrike" baseline="0" dirty="0"/>
                  <a:t> = 2(</a:t>
                </a:r>
                <a:r>
                  <a:rPr lang="en-US" sz="1800" b="0" i="1" u="none" strike="noStrike" baseline="0" dirty="0"/>
                  <a:t>a</a:t>
                </a:r>
                <a:r>
                  <a:rPr lang="en-US" sz="1800" b="0" i="0" u="none" strike="noStrike" baseline="0" dirty="0"/>
                  <a:t>/</a:t>
                </a:r>
                <a:r>
                  <a:rPr lang="en-US" sz="1800" b="0" i="1" u="none" strike="noStrike" baseline="0" dirty="0"/>
                  <a:t>b</a:t>
                </a:r>
                <a:r>
                  <a:rPr lang="en-US" sz="1800" b="0" i="0" u="none" strike="noStrike" baseline="0" dirty="0"/>
                  <a:t>), </a:t>
                </a:r>
              </a:p>
              <a:p>
                <a:pPr algn="l"/>
                <a:r>
                  <a:rPr lang="en-US" sz="1800" b="0" i="0" u="none" strike="noStrike" baseline="0" dirty="0"/>
                  <a:t>where </a:t>
                </a:r>
                <a:r>
                  <a:rPr lang="en-US" sz="1800" b="0" i="1" u="none" strike="noStrike" baseline="0" dirty="0"/>
                  <a:t>a </a:t>
                </a:r>
                <a:r>
                  <a:rPr lang="en-US" sz="1800" b="0" i="0" u="none" strike="noStrike" baseline="0" dirty="0"/>
                  <a:t>is in the direction of loading.</a:t>
                </a:r>
                <a:endParaRPr lang="en-US" dirty="0"/>
              </a:p>
            </p:txBody>
          </p:sp>
        </mc:Choice>
        <mc:Fallback>
          <p:sp>
            <p:nvSpPr>
              <p:cNvPr id="6" name="TextBox 5">
                <a:extLst>
                  <a:ext uri="{FF2B5EF4-FFF2-40B4-BE49-F238E27FC236}">
                    <a16:creationId xmlns:a16="http://schemas.microsoft.com/office/drawing/2014/main" id="{905679D7-EA73-EF9B-4FC2-97B34F08285D}"/>
                  </a:ext>
                </a:extLst>
              </p:cNvPr>
              <p:cNvSpPr txBox="1">
                <a:spLocks noRot="1" noChangeAspect="1" noMove="1" noResize="1" noEditPoints="1" noAdjustHandles="1" noChangeArrowheads="1" noChangeShapeType="1" noTextEdit="1"/>
              </p:cNvSpPr>
              <p:nvPr/>
            </p:nvSpPr>
            <p:spPr>
              <a:xfrm>
                <a:off x="4267200" y="5211008"/>
                <a:ext cx="4487221" cy="1200329"/>
              </a:xfrm>
              <a:prstGeom prst="rect">
                <a:avLst/>
              </a:prstGeom>
              <a:blipFill>
                <a:blip r:embed="rId6"/>
                <a:stretch>
                  <a:fillRect l="-1087" t="-3046" r="-543" b="-7107"/>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0BC5FDE5-45EB-9F19-D554-A2567B04B97D}"/>
              </a:ext>
            </a:extLst>
          </p:cNvPr>
          <p:cNvSpPr txBox="1"/>
          <p:nvPr/>
        </p:nvSpPr>
        <p:spPr>
          <a:xfrm>
            <a:off x="389579" y="5209936"/>
            <a:ext cx="2963221" cy="1477328"/>
          </a:xfrm>
          <a:prstGeom prst="rect">
            <a:avLst/>
          </a:prstGeom>
          <a:noFill/>
        </p:spPr>
        <p:txBody>
          <a:bodyPr wrap="square">
            <a:spAutoFit/>
          </a:bodyPr>
          <a:lstStyle/>
          <a:p>
            <a:r>
              <a:rPr lang="en-US" dirty="0"/>
              <a:t>The term ξ  is depends on</a:t>
            </a:r>
          </a:p>
          <a:p>
            <a:pPr marL="285750" indent="-285750">
              <a:buFont typeface="Arial" panose="020B0604020202020204" pitchFamily="34" charset="0"/>
              <a:buChar char="•"/>
            </a:pPr>
            <a:r>
              <a:rPr lang="en-US" dirty="0"/>
              <a:t>Fiber Geometry</a:t>
            </a:r>
          </a:p>
          <a:p>
            <a:pPr marL="285750" indent="-285750">
              <a:buFont typeface="Arial" panose="020B0604020202020204" pitchFamily="34" charset="0"/>
              <a:buChar char="•"/>
            </a:pPr>
            <a:r>
              <a:rPr lang="en-US" dirty="0"/>
              <a:t>Packing Geometry</a:t>
            </a:r>
          </a:p>
          <a:p>
            <a:pPr marL="285750" indent="-285750">
              <a:buFont typeface="Arial" panose="020B0604020202020204" pitchFamily="34" charset="0"/>
              <a:buChar char="•"/>
            </a:pPr>
            <a:r>
              <a:rPr lang="en-US" dirty="0"/>
              <a:t>Loading Conditions</a:t>
            </a:r>
          </a:p>
          <a:p>
            <a:endParaRPr lang="en-US" dirty="0"/>
          </a:p>
        </p:txBody>
      </p:sp>
    </p:spTree>
    <p:custDataLst>
      <p:tags r:id="rId1"/>
    </p:custDataLst>
    <p:extLst>
      <p:ext uri="{BB962C8B-B14F-4D97-AF65-F5344CB8AC3E}">
        <p14:creationId xmlns:p14="http://schemas.microsoft.com/office/powerpoint/2010/main" val="27154765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52400" y="457200"/>
            <a:ext cx="8915400" cy="609600"/>
          </a:xfrm>
          <a:noFill/>
        </p:spPr>
        <p:txBody>
          <a:bodyPr lIns="92075" tIns="46038" rIns="92075" bIns="46038">
            <a:noAutofit/>
          </a:bodyPr>
          <a:lstStyle/>
          <a:p>
            <a:pPr eaLnBrk="1" hangingPunct="1"/>
            <a:r>
              <a:rPr lang="en-US" sz="4400" dirty="0"/>
              <a:t>Example: Transverse Young’s Modulus </a:t>
            </a:r>
          </a:p>
        </p:txBody>
      </p:sp>
      <p:sp>
        <p:nvSpPr>
          <p:cNvPr id="2" name="Rectangle 1"/>
          <p:cNvSpPr/>
          <p:nvPr/>
        </p:nvSpPr>
        <p:spPr>
          <a:xfrm>
            <a:off x="76200" y="1524000"/>
            <a:ext cx="8991600" cy="923330"/>
          </a:xfrm>
          <a:prstGeom prst="rect">
            <a:avLst/>
          </a:prstGeom>
        </p:spPr>
        <p:txBody>
          <a:bodyPr wrap="square">
            <a:spAutoFit/>
          </a:bodyPr>
          <a:lstStyle/>
          <a:p>
            <a:r>
              <a:rPr lang="en-US" dirty="0">
                <a:latin typeface="Times New Roman" pitchFamily="18" charset="0"/>
                <a:cs typeface="Times New Roman" pitchFamily="18" charset="0"/>
              </a:rPr>
              <a:t>Find the transverse Young's modulus for a Glass/Epoxy lamina with a 70% fiber volume fraction.  Use the properties for glass and epoxy from Tables 3.1 and 3.2, respectively.  Use Halpin-Tsai equations for a circular fiber in a square array packing geometry. </a:t>
            </a:r>
          </a:p>
        </p:txBody>
      </p:sp>
      <p:graphicFrame>
        <p:nvGraphicFramePr>
          <p:cNvPr id="3" name="Object 2"/>
          <p:cNvGraphicFramePr>
            <a:graphicFrameLocks noChangeAspect="1"/>
          </p:cNvGraphicFramePr>
          <p:nvPr>
            <p:extLst>
              <p:ext uri="{D42A27DB-BD31-4B8C-83A1-F6EECF244321}">
                <p14:modId xmlns:p14="http://schemas.microsoft.com/office/powerpoint/2010/main" val="3201856136"/>
              </p:ext>
            </p:extLst>
          </p:nvPr>
        </p:nvGraphicFramePr>
        <p:xfrm>
          <a:off x="1173480" y="3197860"/>
          <a:ext cx="889000" cy="508000"/>
        </p:xfrm>
        <a:graphic>
          <a:graphicData uri="http://schemas.openxmlformats.org/presentationml/2006/ole">
            <mc:AlternateContent xmlns:mc="http://schemas.openxmlformats.org/markup-compatibility/2006">
              <mc:Choice xmlns:v="urn:schemas-microsoft-com:vml" Requires="v">
                <p:oleObj name="Equation" r:id="rId4" imgW="355320" imgH="203040" progId="Equation.3">
                  <p:embed/>
                </p:oleObj>
              </mc:Choice>
              <mc:Fallback>
                <p:oleObj name="Equation" r:id="rId4" imgW="355320" imgH="203040" progId="Equation.3">
                  <p:embed/>
                  <p:pic>
                    <p:nvPicPr>
                      <p:cNvPr id="3"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3480" y="3197860"/>
                        <a:ext cx="889000" cy="50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2641315" y="3197860"/>
            <a:ext cx="1999265" cy="523220"/>
          </a:xfrm>
          <a:prstGeom prst="rect">
            <a:avLst/>
          </a:prstGeom>
        </p:spPr>
        <p:txBody>
          <a:bodyPr wrap="none">
            <a:spAutoFit/>
          </a:bodyPr>
          <a:lstStyle/>
          <a:p>
            <a:r>
              <a:rPr lang="en-US" sz="2800" i="1" dirty="0" err="1">
                <a:latin typeface="Times New Roman" pitchFamily="18" charset="0"/>
                <a:cs typeface="Times New Roman" pitchFamily="18" charset="0"/>
              </a:rPr>
              <a:t>E</a:t>
            </a:r>
            <a:r>
              <a:rPr lang="en-US" sz="2800" i="1" baseline="-25000" dirty="0" err="1">
                <a:latin typeface="Times New Roman" pitchFamily="18" charset="0"/>
                <a:cs typeface="Times New Roman" pitchFamily="18" charset="0"/>
              </a:rPr>
              <a:t>f</a:t>
            </a:r>
            <a:r>
              <a:rPr lang="en-US" sz="2800" i="1" dirty="0">
                <a:latin typeface="Times New Roman" pitchFamily="18" charset="0"/>
                <a:cs typeface="Times New Roman" pitchFamily="18" charset="0"/>
              </a:rPr>
              <a:t> = 85 </a:t>
            </a:r>
            <a:r>
              <a:rPr lang="en-US" sz="2800" i="1" dirty="0" err="1">
                <a:latin typeface="Times New Roman" pitchFamily="18" charset="0"/>
                <a:cs typeface="Times New Roman" pitchFamily="18" charset="0"/>
              </a:rPr>
              <a:t>GPa</a:t>
            </a:r>
            <a:endParaRPr lang="en-US" sz="2800" dirty="0">
              <a:latin typeface="Times New Roman" pitchFamily="18" charset="0"/>
              <a:cs typeface="Times New Roman" pitchFamily="18" charset="0"/>
            </a:endParaRPr>
          </a:p>
        </p:txBody>
      </p:sp>
      <p:sp>
        <p:nvSpPr>
          <p:cNvPr id="5" name="Rectangle 4"/>
          <p:cNvSpPr/>
          <p:nvPr/>
        </p:nvSpPr>
        <p:spPr>
          <a:xfrm>
            <a:off x="5440680" y="3197860"/>
            <a:ext cx="2196435" cy="523220"/>
          </a:xfrm>
          <a:prstGeom prst="rect">
            <a:avLst/>
          </a:prstGeom>
        </p:spPr>
        <p:txBody>
          <a:bodyPr wrap="none">
            <a:spAutoFit/>
          </a:bodyPr>
          <a:lstStyle/>
          <a:p>
            <a:r>
              <a:rPr lang="en-US" sz="2800" i="1" dirty="0" err="1">
                <a:latin typeface="Times New Roman" pitchFamily="18" charset="0"/>
                <a:cs typeface="Times New Roman" pitchFamily="18" charset="0"/>
              </a:rPr>
              <a:t>E</a:t>
            </a:r>
            <a:r>
              <a:rPr lang="en-US" sz="2800" i="1" baseline="-25000" dirty="0" err="1">
                <a:latin typeface="Times New Roman" pitchFamily="18" charset="0"/>
                <a:cs typeface="Times New Roman" pitchFamily="18" charset="0"/>
              </a:rPr>
              <a:t>m</a:t>
            </a:r>
            <a:r>
              <a:rPr lang="en-US" sz="2800" i="1" dirty="0">
                <a:latin typeface="Times New Roman" pitchFamily="18" charset="0"/>
                <a:cs typeface="Times New Roman" pitchFamily="18" charset="0"/>
              </a:rPr>
              <a:t> = 3.4 </a:t>
            </a:r>
            <a:r>
              <a:rPr lang="en-US" sz="2800" i="1" dirty="0" err="1">
                <a:latin typeface="Times New Roman" pitchFamily="18" charset="0"/>
                <a:cs typeface="Times New Roman" pitchFamily="18" charset="0"/>
              </a:rPr>
              <a:t>GPa</a:t>
            </a:r>
            <a:endParaRPr lang="en-US" sz="2800"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6" name="Object 5"/>
              <p:cNvSpPr txBox="1"/>
              <p:nvPr/>
            </p:nvSpPr>
            <p:spPr bwMode="auto">
              <a:xfrm>
                <a:off x="1507840" y="4267200"/>
                <a:ext cx="2266950" cy="1943100"/>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eqArr>
                        <m:eqArrPr>
                          <m:ctrlPr>
                            <a:rPr lang="en-US" i="1">
                              <a:solidFill>
                                <a:srgbClr val="000000"/>
                              </a:solidFill>
                              <a:latin typeface="Cambria Math" panose="02040503050406030204" pitchFamily="18" charset="0"/>
                            </a:rPr>
                          </m:ctrlPr>
                        </m:eqArrPr>
                        <m:e>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 =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(85/3.4) − 1</m:t>
                              </m:r>
                            </m:num>
                            <m:den>
                              <m:r>
                                <a:rPr lang="en-US" i="1">
                                  <a:solidFill>
                                    <a:srgbClr val="000000"/>
                                  </a:solidFill>
                                  <a:latin typeface="Cambria Math" panose="02040503050406030204" pitchFamily="18" charset="0"/>
                                </a:rPr>
                                <m:t>(85/3.4) + 2</m:t>
                              </m:r>
                            </m:den>
                          </m:f>
                        </m:e>
                        <m:e>
                          <m:r>
                            <a:rPr lang="en-US" i="1">
                              <a:solidFill>
                                <a:srgbClr val="000000"/>
                              </a:solidFill>
                              <a:latin typeface="Cambria Math" panose="02040503050406030204" pitchFamily="18" charset="0"/>
                            </a:rPr>
                            <m:t> </m:t>
                          </m:r>
                        </m:e>
                        <m:e>
                          <m:r>
                            <a:rPr lang="en-US" i="1">
                              <a:solidFill>
                                <a:srgbClr val="000000"/>
                              </a:solidFill>
                              <a:latin typeface="Cambria Math" panose="02040503050406030204" pitchFamily="18" charset="0"/>
                            </a:rPr>
                            <m:t> </m:t>
                          </m:r>
                        </m:e>
                        <m:e>
                          <m:r>
                            <a:rPr lang="en-US" i="1">
                              <a:solidFill>
                                <a:srgbClr val="000000"/>
                              </a:solidFill>
                              <a:latin typeface="Cambria Math" panose="02040503050406030204" pitchFamily="18" charset="0"/>
                            </a:rPr>
                            <m:t>= 0.8889</m:t>
                          </m:r>
                        </m:e>
                      </m:eqArr>
                    </m:oMath>
                  </m:oMathPara>
                </a14:m>
                <a:endParaRPr lang="en-US" dirty="0"/>
              </a:p>
            </p:txBody>
          </p:sp>
        </mc:Choice>
        <mc:Fallback xmlns="">
          <p:sp>
            <p:nvSpPr>
              <p:cNvPr id="6" name="Object 5"/>
              <p:cNvSpPr txBox="1">
                <a:spLocks noRot="1" noChangeAspect="1" noMove="1" noResize="1" noEditPoints="1" noAdjustHandles="1" noChangeArrowheads="1" noChangeShapeType="1" noTextEdit="1"/>
              </p:cNvSpPr>
              <p:nvPr/>
            </p:nvSpPr>
            <p:spPr bwMode="auto">
              <a:xfrm>
                <a:off x="1507840" y="4267200"/>
                <a:ext cx="2266950" cy="1943100"/>
              </a:xfrm>
              <a:prstGeom prst="rect">
                <a:avLst/>
              </a:prstGeom>
              <a:blipFill>
                <a:blip r:embed="rId6"/>
                <a:stretch>
                  <a:fillRect/>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D46DF45A-06CB-7B3B-6909-7854F63E6B10}"/>
              </a:ext>
            </a:extLst>
          </p:cNvPr>
          <p:cNvPicPr>
            <a:picLocks noChangeAspect="1"/>
          </p:cNvPicPr>
          <p:nvPr/>
        </p:nvPicPr>
        <p:blipFill>
          <a:blip r:embed="rId7"/>
          <a:stretch>
            <a:fillRect/>
          </a:stretch>
        </p:blipFill>
        <p:spPr>
          <a:xfrm>
            <a:off x="4814491" y="3953204"/>
            <a:ext cx="3448812" cy="1970532"/>
          </a:xfrm>
          <a:prstGeom prst="rect">
            <a:avLst/>
          </a:prstGeom>
        </p:spPr>
      </p:pic>
    </p:spTree>
    <p:custDataLst>
      <p:tags r:id="rId1"/>
    </p:custDataLst>
    <p:extLst>
      <p:ext uri="{BB962C8B-B14F-4D97-AF65-F5344CB8AC3E}">
        <p14:creationId xmlns:p14="http://schemas.microsoft.com/office/powerpoint/2010/main" val="1406921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0" y="457200"/>
            <a:ext cx="8991600" cy="609600"/>
          </a:xfrm>
          <a:noFill/>
        </p:spPr>
        <p:txBody>
          <a:bodyPr lIns="92075" tIns="46038" rIns="92075" bIns="46038">
            <a:noAutofit/>
          </a:bodyPr>
          <a:lstStyle/>
          <a:p>
            <a:r>
              <a:rPr lang="en-US" sz="4400" dirty="0"/>
              <a:t>Transverse Young’s Modulus</a:t>
            </a:r>
            <a:br>
              <a:rPr lang="en-US" sz="4400" dirty="0"/>
            </a:br>
            <a:r>
              <a:rPr lang="en-US" sz="4400" dirty="0"/>
              <a:t>MOM vs HT</a:t>
            </a:r>
          </a:p>
        </p:txBody>
      </p:sp>
      <p:pic>
        <p:nvPicPr>
          <p:cNvPr id="261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25" y="1676400"/>
            <a:ext cx="4836771" cy="363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112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5800" y="1524000"/>
            <a:ext cx="4472916" cy="385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8600" y="5334000"/>
            <a:ext cx="8763000" cy="1477328"/>
          </a:xfrm>
          <a:prstGeom prst="rect">
            <a:avLst/>
          </a:prstGeom>
          <a:ln>
            <a:solidFill>
              <a:schemeClr val="tx1"/>
            </a:solidFill>
          </a:ln>
        </p:spPr>
        <p:txBody>
          <a:bodyPr wrap="square">
            <a:spAutoFit/>
          </a:bodyPr>
          <a:lstStyle/>
          <a:p>
            <a:r>
              <a:rPr lang="en-US" dirty="0">
                <a:latin typeface="Arial" pitchFamily="34" charset="0"/>
                <a:cs typeface="Arial" pitchFamily="34" charset="0"/>
              </a:rPr>
              <a:t>FIGURE 3.15 Theoretical values of transverse Young’s modulus as a function of fiber volume fraction and comparison with experimental values for boron/epoxy unidirectional lamina (</a:t>
            </a:r>
            <a:r>
              <a:rPr lang="en-US" i="1" dirty="0" err="1">
                <a:latin typeface="Arial" pitchFamily="34" charset="0"/>
                <a:cs typeface="Arial" pitchFamily="34" charset="0"/>
              </a:rPr>
              <a:t>Ef</a:t>
            </a:r>
            <a:r>
              <a:rPr lang="en-US" i="1" dirty="0">
                <a:latin typeface="Arial" pitchFamily="34" charset="0"/>
                <a:cs typeface="Arial" pitchFamily="34" charset="0"/>
              </a:rPr>
              <a:t> </a:t>
            </a:r>
            <a:r>
              <a:rPr lang="en-US" dirty="0">
                <a:latin typeface="Arial" pitchFamily="34" charset="0"/>
                <a:cs typeface="Arial" pitchFamily="34" charset="0"/>
              </a:rPr>
              <a:t>= 414 </a:t>
            </a:r>
            <a:r>
              <a:rPr lang="en-US" dirty="0" err="1">
                <a:latin typeface="Arial" pitchFamily="34" charset="0"/>
                <a:cs typeface="Arial" pitchFamily="34" charset="0"/>
              </a:rPr>
              <a:t>GPa</a:t>
            </a:r>
            <a:r>
              <a:rPr lang="en-US" dirty="0">
                <a:latin typeface="Arial" pitchFamily="34" charset="0"/>
                <a:cs typeface="Arial" pitchFamily="34" charset="0"/>
              </a:rPr>
              <a:t>, </a:t>
            </a:r>
            <a:r>
              <a:rPr lang="en-US" dirty="0" err="1">
                <a:latin typeface="Arial" pitchFamily="34" charset="0"/>
                <a:cs typeface="Arial" pitchFamily="34" charset="0"/>
              </a:rPr>
              <a:t>ν</a:t>
            </a:r>
            <a:r>
              <a:rPr lang="en-US" i="1" dirty="0" err="1">
                <a:latin typeface="Arial" pitchFamily="34" charset="0"/>
                <a:cs typeface="Arial" pitchFamily="34" charset="0"/>
              </a:rPr>
              <a:t>f</a:t>
            </a:r>
            <a:r>
              <a:rPr lang="en-US" i="1" dirty="0">
                <a:latin typeface="Arial" pitchFamily="34" charset="0"/>
                <a:cs typeface="Arial" pitchFamily="34" charset="0"/>
              </a:rPr>
              <a:t> </a:t>
            </a:r>
            <a:r>
              <a:rPr lang="en-US" dirty="0">
                <a:latin typeface="Arial" pitchFamily="34" charset="0"/>
                <a:cs typeface="Arial" pitchFamily="34" charset="0"/>
              </a:rPr>
              <a:t>= 0.2, </a:t>
            </a:r>
            <a:r>
              <a:rPr lang="en-US" i="1" dirty="0" err="1">
                <a:latin typeface="Arial" pitchFamily="34" charset="0"/>
                <a:cs typeface="Arial" pitchFamily="34" charset="0"/>
              </a:rPr>
              <a:t>Em</a:t>
            </a:r>
            <a:r>
              <a:rPr lang="en-US" i="1" dirty="0">
                <a:latin typeface="Arial" pitchFamily="34" charset="0"/>
                <a:cs typeface="Arial" pitchFamily="34" charset="0"/>
              </a:rPr>
              <a:t> </a:t>
            </a:r>
            <a:r>
              <a:rPr lang="en-US" dirty="0">
                <a:latin typeface="Arial" pitchFamily="34" charset="0"/>
                <a:cs typeface="Arial" pitchFamily="34" charset="0"/>
              </a:rPr>
              <a:t>= 4.14 </a:t>
            </a:r>
            <a:r>
              <a:rPr lang="en-US" dirty="0" err="1">
                <a:latin typeface="Arial" pitchFamily="34" charset="0"/>
                <a:cs typeface="Arial" pitchFamily="34" charset="0"/>
              </a:rPr>
              <a:t>GPa</a:t>
            </a:r>
            <a:r>
              <a:rPr lang="en-US" dirty="0">
                <a:latin typeface="Arial" pitchFamily="34" charset="0"/>
                <a:cs typeface="Arial" pitchFamily="34" charset="0"/>
              </a:rPr>
              <a:t>, </a:t>
            </a:r>
            <a:r>
              <a:rPr lang="en-US" dirty="0" err="1">
                <a:latin typeface="Arial" pitchFamily="34" charset="0"/>
                <a:cs typeface="Arial" pitchFamily="34" charset="0"/>
              </a:rPr>
              <a:t>ν</a:t>
            </a:r>
            <a:r>
              <a:rPr lang="en-US" i="1" dirty="0" err="1">
                <a:latin typeface="Arial" pitchFamily="34" charset="0"/>
                <a:cs typeface="Arial" pitchFamily="34" charset="0"/>
              </a:rPr>
              <a:t>m</a:t>
            </a:r>
            <a:r>
              <a:rPr lang="en-US" i="1" dirty="0">
                <a:latin typeface="Arial" pitchFamily="34" charset="0"/>
                <a:cs typeface="Arial" pitchFamily="34" charset="0"/>
              </a:rPr>
              <a:t> </a:t>
            </a:r>
            <a:r>
              <a:rPr lang="en-US" dirty="0">
                <a:latin typeface="Arial" pitchFamily="34" charset="0"/>
                <a:cs typeface="Arial" pitchFamily="34" charset="0"/>
              </a:rPr>
              <a:t>= 0.35). Figure (b) zooms figure (a) for fiber volume fraction between 0.45 and 0.75. (Experimental data from </a:t>
            </a:r>
            <a:r>
              <a:rPr lang="en-US" dirty="0" err="1">
                <a:latin typeface="Arial" pitchFamily="34" charset="0"/>
                <a:cs typeface="Arial" pitchFamily="34" charset="0"/>
              </a:rPr>
              <a:t>Hashin</a:t>
            </a:r>
            <a:r>
              <a:rPr lang="en-US" dirty="0">
                <a:latin typeface="Arial" pitchFamily="34" charset="0"/>
                <a:cs typeface="Arial" pitchFamily="34" charset="0"/>
              </a:rPr>
              <a:t>, Z., NASA tech. rep. contract no. NAS1-8818, November 1970.)</a:t>
            </a:r>
          </a:p>
        </p:txBody>
      </p:sp>
    </p:spTree>
    <p:custDataLst>
      <p:tags r:id="rId1"/>
    </p:custDataLst>
    <p:extLst>
      <p:ext uri="{BB962C8B-B14F-4D97-AF65-F5344CB8AC3E}">
        <p14:creationId xmlns:p14="http://schemas.microsoft.com/office/powerpoint/2010/main" val="13316475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In-plane Shear Modulus</a:t>
            </a:r>
          </a:p>
        </p:txBody>
      </p:sp>
      <p:graphicFrame>
        <p:nvGraphicFramePr>
          <p:cNvPr id="264201" name="Object 9"/>
          <p:cNvGraphicFramePr>
            <a:graphicFrameLocks noChangeAspect="1"/>
          </p:cNvGraphicFramePr>
          <p:nvPr>
            <p:extLst>
              <p:ext uri="{D42A27DB-BD31-4B8C-83A1-F6EECF244321}">
                <p14:modId xmlns:p14="http://schemas.microsoft.com/office/powerpoint/2010/main" val="2297023652"/>
              </p:ext>
            </p:extLst>
          </p:nvPr>
        </p:nvGraphicFramePr>
        <p:xfrm>
          <a:off x="3200400" y="1828800"/>
          <a:ext cx="2247900" cy="990600"/>
        </p:xfrm>
        <a:graphic>
          <a:graphicData uri="http://schemas.openxmlformats.org/presentationml/2006/ole">
            <mc:AlternateContent xmlns:mc="http://schemas.openxmlformats.org/markup-compatibility/2006">
              <mc:Choice xmlns:v="urn:schemas-microsoft-com:vml" Requires="v">
                <p:oleObj name="Equation" r:id="rId4" imgW="1041120" imgH="457200" progId="Equation.3">
                  <p:embed/>
                </p:oleObj>
              </mc:Choice>
              <mc:Fallback>
                <p:oleObj name="Equation" r:id="rId4" imgW="1041120" imgH="457200" progId="Equation.3">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828800"/>
                        <a:ext cx="22479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4202" name="Object 10"/>
          <p:cNvGraphicFramePr>
            <a:graphicFrameLocks noChangeAspect="1"/>
          </p:cNvGraphicFramePr>
          <p:nvPr>
            <p:extLst>
              <p:ext uri="{D42A27DB-BD31-4B8C-83A1-F6EECF244321}">
                <p14:modId xmlns:p14="http://schemas.microsoft.com/office/powerpoint/2010/main" val="54450136"/>
              </p:ext>
            </p:extLst>
          </p:nvPr>
        </p:nvGraphicFramePr>
        <p:xfrm>
          <a:off x="3175000" y="3276600"/>
          <a:ext cx="2260600" cy="914400"/>
        </p:xfrm>
        <a:graphic>
          <a:graphicData uri="http://schemas.openxmlformats.org/presentationml/2006/ole">
            <mc:AlternateContent xmlns:mc="http://schemas.openxmlformats.org/markup-compatibility/2006">
              <mc:Choice xmlns:v="urn:schemas-microsoft-com:vml" Requires="v">
                <p:oleObj name="Equation" r:id="rId6" imgW="1130040" imgH="457200" progId="Equation.3">
                  <p:embed/>
                </p:oleObj>
              </mc:Choice>
              <mc:Fallback>
                <p:oleObj name="Equation" r:id="rId6" imgW="1130040" imgH="457200" progId="Equation.3">
                  <p:embed/>
                  <p:pic>
                    <p:nvPicPr>
                      <p:cNvPr id="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5000" y="3276600"/>
                        <a:ext cx="22606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a:extLst>
              <a:ext uri="{FF2B5EF4-FFF2-40B4-BE49-F238E27FC236}">
                <a16:creationId xmlns:a16="http://schemas.microsoft.com/office/drawing/2014/main" id="{C11DD0AA-97E8-2DAA-BFF1-3F785A58FC2A}"/>
              </a:ext>
            </a:extLst>
          </p:cNvPr>
          <p:cNvSpPr txBox="1"/>
          <p:nvPr/>
        </p:nvSpPr>
        <p:spPr>
          <a:xfrm>
            <a:off x="304800" y="4343400"/>
            <a:ext cx="8458200" cy="2031325"/>
          </a:xfrm>
          <a:prstGeom prst="rect">
            <a:avLst/>
          </a:prstGeom>
          <a:noFill/>
        </p:spPr>
        <p:txBody>
          <a:bodyPr wrap="square">
            <a:spAutoFit/>
          </a:bodyPr>
          <a:lstStyle/>
          <a:p>
            <a:r>
              <a:rPr lang="en-US" dirty="0"/>
              <a:t>The term ξ  is called the reinforcing factor and depends on the following</a:t>
            </a:r>
          </a:p>
          <a:p>
            <a:pPr marL="285750" indent="-285750">
              <a:buFont typeface="Arial" panose="020B0604020202020204" pitchFamily="34" charset="0"/>
              <a:buChar char="•"/>
            </a:pPr>
            <a:r>
              <a:rPr lang="en-US" dirty="0"/>
              <a:t>Fiber Geometry</a:t>
            </a:r>
          </a:p>
          <a:p>
            <a:pPr marL="285750" indent="-285750">
              <a:buFont typeface="Arial" panose="020B0604020202020204" pitchFamily="34" charset="0"/>
              <a:buChar char="•"/>
            </a:pPr>
            <a:r>
              <a:rPr lang="en-US" dirty="0"/>
              <a:t>Packing Geometry</a:t>
            </a:r>
          </a:p>
          <a:p>
            <a:pPr marL="285750" indent="-285750">
              <a:buFont typeface="Arial" panose="020B0604020202020204" pitchFamily="34" charset="0"/>
              <a:buChar char="•"/>
            </a:pPr>
            <a:r>
              <a:rPr lang="en-US" dirty="0"/>
              <a:t>Loading Conditions</a:t>
            </a:r>
          </a:p>
          <a:p>
            <a:endParaRPr lang="en-US" dirty="0"/>
          </a:p>
          <a:p>
            <a:r>
              <a:rPr lang="en-US" dirty="0"/>
              <a:t>Example: For a fiber geometry of circular fibers in a packing geometry of a square array, ξ = 1</a:t>
            </a:r>
          </a:p>
        </p:txBody>
      </p:sp>
    </p:spTree>
    <p:custDataLst>
      <p:tags r:id="rId1"/>
    </p:custDataLst>
    <p:extLst>
      <p:ext uri="{BB962C8B-B14F-4D97-AF65-F5344CB8AC3E}">
        <p14:creationId xmlns:p14="http://schemas.microsoft.com/office/powerpoint/2010/main" val="4011673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7772400" cy="609600"/>
          </a:xfrm>
          <a:noFill/>
        </p:spPr>
        <p:txBody>
          <a:bodyPr lIns="92075" tIns="46038" rIns="92075" bIns="46038">
            <a:noAutofit/>
          </a:bodyPr>
          <a:lstStyle/>
          <a:p>
            <a:r>
              <a:rPr lang="en-US" sz="4400" dirty="0"/>
              <a:t>What is 𝜉 for another case?</a:t>
            </a:r>
          </a:p>
        </p:txBody>
      </p:sp>
      <p:graphicFrame>
        <p:nvGraphicFramePr>
          <p:cNvPr id="2" name="Object 1"/>
          <p:cNvGraphicFramePr>
            <a:graphicFrameLocks noChangeAspect="1"/>
          </p:cNvGraphicFramePr>
          <p:nvPr>
            <p:extLst>
              <p:ext uri="{D42A27DB-BD31-4B8C-83A1-F6EECF244321}">
                <p14:modId xmlns:p14="http://schemas.microsoft.com/office/powerpoint/2010/main" val="3987718339"/>
              </p:ext>
            </p:extLst>
          </p:nvPr>
        </p:nvGraphicFramePr>
        <p:xfrm>
          <a:off x="196370" y="1491517"/>
          <a:ext cx="6517161" cy="3570165"/>
        </p:xfrm>
        <a:graphic>
          <a:graphicData uri="http://schemas.openxmlformats.org/presentationml/2006/ole">
            <mc:AlternateContent xmlns:mc="http://schemas.openxmlformats.org/markup-compatibility/2006">
              <mc:Choice xmlns:v="urn:schemas-microsoft-com:vml" Requires="v">
                <p:oleObj name="Document" r:id="rId4" imgW="5943600" imgH="3256178" progId="Word.Document.12">
                  <p:embed/>
                </p:oleObj>
              </mc:Choice>
              <mc:Fallback>
                <p:oleObj name="Document" r:id="rId4" imgW="5943600" imgH="3256178" progId="Word.Document.12">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370" y="1491517"/>
                        <a:ext cx="6517161" cy="3570165"/>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CE490968-2EC4-93C8-6F7E-B1B1C3005713}"/>
                  </a:ext>
                </a:extLst>
              </p:cNvPr>
              <p:cNvSpPr txBox="1"/>
              <p:nvPr/>
            </p:nvSpPr>
            <p:spPr>
              <a:xfrm>
                <a:off x="4191000" y="5134792"/>
                <a:ext cx="4267200" cy="1292598"/>
              </a:xfrm>
              <a:prstGeom prst="rect">
                <a:avLst/>
              </a:prstGeom>
              <a:noFill/>
            </p:spPr>
            <p:txBody>
              <a:bodyPr wrap="square">
                <a:spAutoFit/>
              </a:bodyPr>
              <a:lstStyle/>
              <a:p>
                <a:pPr algn="l"/>
                <a:r>
                  <a:rPr lang="en-US" sz="1800" b="0" i="0" u="none" strike="noStrike" baseline="0" dirty="0"/>
                  <a:t>For a rectangular fiber cross-section of length </a:t>
                </a:r>
                <a:r>
                  <a:rPr lang="en-US" sz="1800" b="0" i="1" u="none" strike="noStrike" baseline="0" dirty="0"/>
                  <a:t>a </a:t>
                </a:r>
                <a:r>
                  <a:rPr lang="en-US" sz="1800" b="0" i="0" u="none" strike="noStrike" baseline="0" dirty="0"/>
                  <a:t>and width </a:t>
                </a:r>
                <a:r>
                  <a:rPr lang="en-US" sz="1800" b="0" i="1" u="none" strike="noStrike" baseline="0" dirty="0"/>
                  <a:t>b </a:t>
                </a:r>
                <a:r>
                  <a:rPr lang="en-US" sz="1800" b="0" i="0" u="none" strike="noStrike" baseline="0" dirty="0"/>
                  <a:t>in a hexagonal array,</a:t>
                </a:r>
                <a:endParaRPr lang="en-US" sz="1800" b="0" i="1" u="none" strike="noStrike" baseline="0" dirty="0">
                  <a:ea typeface="Cambria Math" panose="02040503050406030204" pitchFamily="18" charset="0"/>
                </a:endParaRPr>
              </a:p>
              <a:p>
                <a:pPr algn="l"/>
                <a14:m>
                  <m:oMath xmlns:m="http://schemas.openxmlformats.org/officeDocument/2006/math">
                    <m:r>
                      <a:rPr lang="en-US" sz="1800" b="0" i="1" u="none" strike="noStrike" baseline="0" smtClean="0">
                        <a:ea typeface="Cambria Math" panose="02040503050406030204" pitchFamily="18" charset="0"/>
                      </a:rPr>
                      <m:t>𝜉</m:t>
                    </m:r>
                    <m:r>
                      <a:rPr lang="en-US" sz="1800" b="0" i="1" u="none" strike="noStrike" baseline="0" smtClean="0">
                        <a:ea typeface="Cambria Math" panose="02040503050406030204" pitchFamily="18" charset="0"/>
                      </a:rPr>
                      <m:t>=</m:t>
                    </m:r>
                    <m:rad>
                      <m:radPr>
                        <m:degHide m:val="on"/>
                        <m:ctrlPr>
                          <a:rPr lang="en-US" sz="1800" b="0" i="1" u="none" strike="noStrike" baseline="0" smtClean="0">
                            <a:ea typeface="Cambria Math" panose="02040503050406030204" pitchFamily="18" charset="0"/>
                          </a:rPr>
                        </m:ctrlPr>
                      </m:radPr>
                      <m:deg/>
                      <m:e>
                        <m:r>
                          <a:rPr lang="en-US" sz="1800" b="0" i="1" u="none" strike="noStrike" baseline="0" smtClean="0">
                            <a:ea typeface="Cambria Math" panose="02040503050406030204" pitchFamily="18" charset="0"/>
                          </a:rPr>
                          <m:t>3</m:t>
                        </m:r>
                      </m:e>
                    </m:rad>
                    <m:r>
                      <m:rPr>
                        <m:sty m:val="p"/>
                      </m:rPr>
                      <a:rPr lang="en-US" sz="1800" b="0" i="0" u="none" strike="noStrike" baseline="0" smtClean="0">
                        <a:ea typeface="Cambria Math" panose="02040503050406030204" pitchFamily="18" charset="0"/>
                      </a:rPr>
                      <m:t>ln</m:t>
                    </m:r>
                    <m:r>
                      <a:rPr lang="en-US" sz="1800" b="0" i="1" u="none" strike="noStrike" baseline="0" smtClean="0">
                        <a:ea typeface="Cambria Math" panose="02040503050406030204" pitchFamily="18" charset="0"/>
                      </a:rPr>
                      <m:t>(</m:t>
                    </m:r>
                    <m:f>
                      <m:fPr>
                        <m:ctrlPr>
                          <a:rPr lang="en-US" sz="1800" b="0" i="1" u="none" strike="noStrike" baseline="0" smtClean="0">
                            <a:ea typeface="Cambria Math" panose="02040503050406030204" pitchFamily="18" charset="0"/>
                          </a:rPr>
                        </m:ctrlPr>
                      </m:fPr>
                      <m:num>
                        <m:r>
                          <a:rPr lang="en-US" sz="1800" b="0" i="1" u="none" strike="noStrike" baseline="0" smtClean="0">
                            <a:ea typeface="Cambria Math" panose="02040503050406030204" pitchFamily="18" charset="0"/>
                          </a:rPr>
                          <m:t>𝑎</m:t>
                        </m:r>
                      </m:num>
                      <m:den>
                        <m:r>
                          <a:rPr lang="en-US" sz="1800" b="0" i="1" u="none" strike="noStrike" baseline="0" smtClean="0">
                            <a:ea typeface="Cambria Math" panose="02040503050406030204" pitchFamily="18" charset="0"/>
                          </a:rPr>
                          <m:t>𝑏</m:t>
                        </m:r>
                      </m:den>
                    </m:f>
                    <m:r>
                      <a:rPr lang="en-US" sz="1800" b="0" i="1" u="none" strike="noStrike" baseline="0" smtClean="0">
                        <a:ea typeface="Cambria Math" panose="02040503050406030204" pitchFamily="18" charset="0"/>
                      </a:rPr>
                      <m:t>)</m:t>
                    </m:r>
                  </m:oMath>
                </a14:m>
                <a:r>
                  <a:rPr lang="en-US" sz="1800" b="0" i="0" u="none" strike="noStrike" baseline="0" dirty="0"/>
                  <a:t>, </a:t>
                </a:r>
              </a:p>
              <a:p>
                <a:pPr algn="l"/>
                <a:r>
                  <a:rPr lang="en-US" sz="1800" b="0" i="0" u="none" strike="noStrike" baseline="0" dirty="0"/>
                  <a:t>where </a:t>
                </a:r>
                <a14:m>
                  <m:oMath xmlns:m="http://schemas.openxmlformats.org/officeDocument/2006/math">
                    <m:r>
                      <a:rPr lang="en-US" sz="1800" b="0" i="1" u="none" strike="noStrike" dirty="0" smtClean="0">
                        <a:latin typeface="Cambria Math" panose="02040503050406030204" pitchFamily="18" charset="0"/>
                      </a:rPr>
                      <m:t>𝑎</m:t>
                    </m:r>
                  </m:oMath>
                </a14:m>
                <a:r>
                  <a:rPr lang="en-US" sz="1800" b="0" i="0" u="none" strike="noStrike" baseline="0" dirty="0"/>
                  <a:t> is in the direction of loading</a:t>
                </a:r>
                <a:endParaRPr lang="en-US" dirty="0"/>
              </a:p>
            </p:txBody>
          </p:sp>
        </mc:Choice>
        <mc:Fallback>
          <p:sp>
            <p:nvSpPr>
              <p:cNvPr id="4" name="TextBox 3">
                <a:extLst>
                  <a:ext uri="{FF2B5EF4-FFF2-40B4-BE49-F238E27FC236}">
                    <a16:creationId xmlns:a16="http://schemas.microsoft.com/office/drawing/2014/main" id="{CE490968-2EC4-93C8-6F7E-B1B1C3005713}"/>
                  </a:ext>
                </a:extLst>
              </p:cNvPr>
              <p:cNvSpPr txBox="1">
                <a:spLocks noRot="1" noChangeAspect="1" noMove="1" noResize="1" noEditPoints="1" noAdjustHandles="1" noChangeArrowheads="1" noChangeShapeType="1" noTextEdit="1"/>
              </p:cNvSpPr>
              <p:nvPr/>
            </p:nvSpPr>
            <p:spPr>
              <a:xfrm>
                <a:off x="4191000" y="5134792"/>
                <a:ext cx="4267200" cy="1292598"/>
              </a:xfrm>
              <a:prstGeom prst="rect">
                <a:avLst/>
              </a:prstGeom>
              <a:blipFill>
                <a:blip r:embed="rId6"/>
                <a:stretch>
                  <a:fillRect l="-1286" t="-2358" b="-6604"/>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AC03D101-8755-18B5-B729-A2013D3A15E3}"/>
              </a:ext>
            </a:extLst>
          </p:cNvPr>
          <p:cNvSpPr txBox="1"/>
          <p:nvPr/>
        </p:nvSpPr>
        <p:spPr>
          <a:xfrm>
            <a:off x="457200" y="5181600"/>
            <a:ext cx="2719381" cy="1477328"/>
          </a:xfrm>
          <a:prstGeom prst="rect">
            <a:avLst/>
          </a:prstGeom>
          <a:noFill/>
        </p:spPr>
        <p:txBody>
          <a:bodyPr wrap="square">
            <a:spAutoFit/>
          </a:bodyPr>
          <a:lstStyle/>
          <a:p>
            <a:r>
              <a:rPr lang="en-US" dirty="0"/>
              <a:t>The term ξ  is depends on</a:t>
            </a:r>
          </a:p>
          <a:p>
            <a:pPr marL="285750" indent="-285750">
              <a:buFont typeface="Arial" panose="020B0604020202020204" pitchFamily="34" charset="0"/>
              <a:buChar char="•"/>
            </a:pPr>
            <a:r>
              <a:rPr lang="en-US" dirty="0"/>
              <a:t>Fiber Geometry</a:t>
            </a:r>
          </a:p>
          <a:p>
            <a:pPr marL="285750" indent="-285750">
              <a:buFont typeface="Arial" panose="020B0604020202020204" pitchFamily="34" charset="0"/>
              <a:buChar char="•"/>
            </a:pPr>
            <a:r>
              <a:rPr lang="en-US" dirty="0"/>
              <a:t>Packing Geometry</a:t>
            </a:r>
          </a:p>
          <a:p>
            <a:pPr marL="285750" indent="-285750">
              <a:buFont typeface="Arial" panose="020B0604020202020204" pitchFamily="34" charset="0"/>
              <a:buChar char="•"/>
            </a:pPr>
            <a:r>
              <a:rPr lang="en-US" dirty="0"/>
              <a:t>Loading Conditions</a:t>
            </a:r>
          </a:p>
          <a:p>
            <a:endParaRPr lang="en-US" dirty="0"/>
          </a:p>
        </p:txBody>
      </p:sp>
    </p:spTree>
    <p:custDataLst>
      <p:tags r:id="rId1"/>
    </p:custDataLst>
    <p:extLst>
      <p:ext uri="{BB962C8B-B14F-4D97-AF65-F5344CB8AC3E}">
        <p14:creationId xmlns:p14="http://schemas.microsoft.com/office/powerpoint/2010/main" val="12326627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457200"/>
            <a:ext cx="8305800" cy="609600"/>
          </a:xfrm>
          <a:noFill/>
        </p:spPr>
        <p:txBody>
          <a:bodyPr lIns="92075" tIns="46038" rIns="92075" bIns="46038">
            <a:noAutofit/>
          </a:bodyPr>
          <a:lstStyle/>
          <a:p>
            <a:pPr eaLnBrk="1" hangingPunct="1"/>
            <a:r>
              <a:rPr lang="en-US" sz="4400" dirty="0"/>
              <a:t>Example: In-Plane Shear Modulus</a:t>
            </a:r>
          </a:p>
        </p:txBody>
      </p:sp>
      <p:sp>
        <p:nvSpPr>
          <p:cNvPr id="2" name="Rectangle 1"/>
          <p:cNvSpPr/>
          <p:nvPr/>
        </p:nvSpPr>
        <p:spPr>
          <a:xfrm>
            <a:off x="228600" y="1600200"/>
            <a:ext cx="8001000" cy="1200329"/>
          </a:xfrm>
          <a:prstGeom prst="rect">
            <a:avLst/>
          </a:prstGeom>
        </p:spPr>
        <p:txBody>
          <a:bodyPr wrap="square">
            <a:spAutoFit/>
          </a:bodyPr>
          <a:lstStyle/>
          <a:p>
            <a:r>
              <a:rPr lang="en-US" dirty="0">
                <a:latin typeface="Times New Roman" pitchFamily="18" charset="0"/>
                <a:cs typeface="Times New Roman" pitchFamily="18" charset="0"/>
              </a:rPr>
              <a:t>Using Halpin-Tsai equations, find the shear modulus of a Glass/Epoxy composite with a 70% fiber volume fraction.  Use the properties of glass and epoxy from Tables 3.1 and 3.2, respectively.  Assume the fibers are circular and are packed in a square array.  </a:t>
            </a:r>
          </a:p>
        </p:txBody>
      </p:sp>
      <p:graphicFrame>
        <p:nvGraphicFramePr>
          <p:cNvPr id="3" name="Object 2">
            <a:extLst>
              <a:ext uri="{FF2B5EF4-FFF2-40B4-BE49-F238E27FC236}">
                <a16:creationId xmlns:a16="http://schemas.microsoft.com/office/drawing/2014/main" id="{19563C1E-03F1-B67C-7384-B981B6F9DCF8}"/>
              </a:ext>
            </a:extLst>
          </p:cNvPr>
          <p:cNvGraphicFramePr>
            <a:graphicFrameLocks noChangeAspect="1"/>
          </p:cNvGraphicFramePr>
          <p:nvPr>
            <p:extLst>
              <p:ext uri="{D42A27DB-BD31-4B8C-83A1-F6EECF244321}">
                <p14:modId xmlns:p14="http://schemas.microsoft.com/office/powerpoint/2010/main" val="3892036469"/>
              </p:ext>
            </p:extLst>
          </p:nvPr>
        </p:nvGraphicFramePr>
        <p:xfrm>
          <a:off x="909320" y="3614836"/>
          <a:ext cx="823912" cy="488950"/>
        </p:xfrm>
        <a:graphic>
          <a:graphicData uri="http://schemas.openxmlformats.org/presentationml/2006/ole">
            <mc:AlternateContent xmlns:mc="http://schemas.openxmlformats.org/markup-compatibility/2006">
              <mc:Choice xmlns:v="urn:schemas-microsoft-com:vml" Requires="v">
                <p:oleObj name="Equation" r:id="rId4" imgW="342720" imgH="203040" progId="Equation.3">
                  <p:embed/>
                </p:oleObj>
              </mc:Choice>
              <mc:Fallback>
                <p:oleObj name="Equation" r:id="rId4" imgW="342720" imgH="203040" progId="Equation.3">
                  <p:embed/>
                  <p:pic>
                    <p:nvPicPr>
                      <p:cNvPr id="3"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320" y="3614836"/>
                        <a:ext cx="823912"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3">
            <a:extLst>
              <a:ext uri="{FF2B5EF4-FFF2-40B4-BE49-F238E27FC236}">
                <a16:creationId xmlns:a16="http://schemas.microsoft.com/office/drawing/2014/main" id="{9FD3D93F-BAF0-9C72-2B81-83960553DD69}"/>
              </a:ext>
            </a:extLst>
          </p:cNvPr>
          <p:cNvGraphicFramePr>
            <a:graphicFrameLocks noChangeAspect="1"/>
          </p:cNvGraphicFramePr>
          <p:nvPr>
            <p:extLst>
              <p:ext uri="{D42A27DB-BD31-4B8C-83A1-F6EECF244321}">
                <p14:modId xmlns:p14="http://schemas.microsoft.com/office/powerpoint/2010/main" val="4009245350"/>
              </p:ext>
            </p:extLst>
          </p:nvPr>
        </p:nvGraphicFramePr>
        <p:xfrm>
          <a:off x="2374901" y="3591064"/>
          <a:ext cx="2355850" cy="500063"/>
        </p:xfrm>
        <a:graphic>
          <a:graphicData uri="http://schemas.openxmlformats.org/presentationml/2006/ole">
            <mc:AlternateContent xmlns:mc="http://schemas.openxmlformats.org/markup-compatibility/2006">
              <mc:Choice xmlns:v="urn:schemas-microsoft-com:vml" Requires="v">
                <p:oleObj name="Equation" r:id="rId6" imgW="1015920" imgH="215640" progId="Equation.3">
                  <p:embed/>
                </p:oleObj>
              </mc:Choice>
              <mc:Fallback>
                <p:oleObj name="Equation" r:id="rId6" imgW="1015920" imgH="215640" progId="Equation.3">
                  <p:embed/>
                  <p:pic>
                    <p:nvPicPr>
                      <p:cNvPr id="4"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4901" y="3591064"/>
                        <a:ext cx="2355850" cy="500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a:extLst>
              <a:ext uri="{FF2B5EF4-FFF2-40B4-BE49-F238E27FC236}">
                <a16:creationId xmlns:a16="http://schemas.microsoft.com/office/drawing/2014/main" id="{26C752F9-6EC2-9202-B9E9-EE20100340F5}"/>
              </a:ext>
            </a:extLst>
          </p:cNvPr>
          <p:cNvGraphicFramePr>
            <a:graphicFrameLocks noChangeAspect="1"/>
          </p:cNvGraphicFramePr>
          <p:nvPr>
            <p:extLst>
              <p:ext uri="{D42A27DB-BD31-4B8C-83A1-F6EECF244321}">
                <p14:modId xmlns:p14="http://schemas.microsoft.com/office/powerpoint/2010/main" val="1885298323"/>
              </p:ext>
            </p:extLst>
          </p:nvPr>
        </p:nvGraphicFramePr>
        <p:xfrm>
          <a:off x="5283994" y="3498512"/>
          <a:ext cx="2443162" cy="488950"/>
        </p:xfrm>
        <a:graphic>
          <a:graphicData uri="http://schemas.openxmlformats.org/presentationml/2006/ole">
            <mc:AlternateContent xmlns:mc="http://schemas.openxmlformats.org/markup-compatibility/2006">
              <mc:Choice xmlns:v="urn:schemas-microsoft-com:vml" Requires="v">
                <p:oleObj name="Equation" r:id="rId8" imgW="1015920" imgH="203040" progId="Equation.3">
                  <p:embed/>
                </p:oleObj>
              </mc:Choice>
              <mc:Fallback>
                <p:oleObj name="Equation" r:id="rId8" imgW="1015920" imgH="203040" progId="Equation.3">
                  <p:embed/>
                  <p:pic>
                    <p:nvPicPr>
                      <p:cNvPr id="5"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83994" y="3498512"/>
                        <a:ext cx="2443162"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a:extLst>
              <a:ext uri="{FF2B5EF4-FFF2-40B4-BE49-F238E27FC236}">
                <a16:creationId xmlns:a16="http://schemas.microsoft.com/office/drawing/2014/main" id="{64E43AC0-76A6-2588-C6F9-875D46965E0F}"/>
              </a:ext>
            </a:extLst>
          </p:cNvPr>
          <p:cNvGraphicFramePr>
            <a:graphicFrameLocks noChangeAspect="1"/>
          </p:cNvGraphicFramePr>
          <p:nvPr>
            <p:extLst>
              <p:ext uri="{D42A27DB-BD31-4B8C-83A1-F6EECF244321}">
                <p14:modId xmlns:p14="http://schemas.microsoft.com/office/powerpoint/2010/main" val="814458106"/>
              </p:ext>
            </p:extLst>
          </p:nvPr>
        </p:nvGraphicFramePr>
        <p:xfrm>
          <a:off x="838200" y="4343400"/>
          <a:ext cx="3092450" cy="1955800"/>
        </p:xfrm>
        <a:graphic>
          <a:graphicData uri="http://schemas.openxmlformats.org/presentationml/2006/ole">
            <mc:AlternateContent xmlns:mc="http://schemas.openxmlformats.org/markup-compatibility/2006">
              <mc:Choice xmlns:v="urn:schemas-microsoft-com:vml" Requires="v">
                <p:oleObj name="Equation" r:id="rId10" imgW="1384200" imgH="876240" progId="Equation.3">
                  <p:embed/>
                </p:oleObj>
              </mc:Choice>
              <mc:Fallback>
                <p:oleObj name="Equation" r:id="rId10" imgW="1384200" imgH="876240" progId="Equation.3">
                  <p:embed/>
                  <p:pic>
                    <p:nvPicPr>
                      <p:cNvPr id="6"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8200" y="4343400"/>
                        <a:ext cx="3092450" cy="195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6">
            <a:extLst>
              <a:ext uri="{FF2B5EF4-FFF2-40B4-BE49-F238E27FC236}">
                <a16:creationId xmlns:a16="http://schemas.microsoft.com/office/drawing/2014/main" id="{47A928F0-23BF-66DA-5EEF-451CD89111BB}"/>
              </a:ext>
            </a:extLst>
          </p:cNvPr>
          <p:cNvPicPr>
            <a:picLocks noChangeAspect="1"/>
          </p:cNvPicPr>
          <p:nvPr/>
        </p:nvPicPr>
        <p:blipFill>
          <a:blip r:embed="rId12"/>
          <a:stretch>
            <a:fillRect/>
          </a:stretch>
        </p:blipFill>
        <p:spPr>
          <a:xfrm>
            <a:off x="4761231" y="4343400"/>
            <a:ext cx="3750564" cy="1792224"/>
          </a:xfrm>
          <a:prstGeom prst="rect">
            <a:avLst/>
          </a:prstGeom>
        </p:spPr>
      </p:pic>
    </p:spTree>
    <p:custDataLst>
      <p:tags r:id="rId1"/>
    </p:custDataLst>
    <p:extLst>
      <p:ext uri="{BB962C8B-B14F-4D97-AF65-F5344CB8AC3E}">
        <p14:creationId xmlns:p14="http://schemas.microsoft.com/office/powerpoint/2010/main" val="1251158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5992B-5A80-00DC-75DA-38ECEFC3469C}"/>
              </a:ext>
            </a:extLst>
          </p:cNvPr>
          <p:cNvSpPr>
            <a:spLocks noGrp="1"/>
          </p:cNvSpPr>
          <p:nvPr>
            <p:ph type="title"/>
          </p:nvPr>
        </p:nvSpPr>
        <p:spPr/>
        <p:txBody>
          <a:bodyPr>
            <a:normAutofit fontScale="90000"/>
          </a:bodyPr>
          <a:lstStyle/>
          <a:p>
            <a:r>
              <a:rPr lang="en-US" dirty="0"/>
              <a:t>Shear Modulus </a:t>
            </a:r>
            <a:br>
              <a:rPr lang="en-US" dirty="0"/>
            </a:br>
            <a:r>
              <a:rPr lang="en-US" dirty="0"/>
              <a:t>MOM vs HT</a:t>
            </a:r>
          </a:p>
        </p:txBody>
      </p:sp>
      <p:pic>
        <p:nvPicPr>
          <p:cNvPr id="4" name="Picture 3">
            <a:extLst>
              <a:ext uri="{FF2B5EF4-FFF2-40B4-BE49-F238E27FC236}">
                <a16:creationId xmlns:a16="http://schemas.microsoft.com/office/drawing/2014/main" id="{5E3C60A7-EEB4-01DD-EC33-0F366AAAC64C}"/>
              </a:ext>
            </a:extLst>
          </p:cNvPr>
          <p:cNvPicPr>
            <a:picLocks noChangeAspect="1"/>
          </p:cNvPicPr>
          <p:nvPr/>
        </p:nvPicPr>
        <p:blipFill>
          <a:blip r:embed="rId2"/>
          <a:stretch>
            <a:fillRect/>
          </a:stretch>
        </p:blipFill>
        <p:spPr>
          <a:xfrm>
            <a:off x="233680" y="2008185"/>
            <a:ext cx="4622998" cy="2880813"/>
          </a:xfrm>
          <a:prstGeom prst="rect">
            <a:avLst/>
          </a:prstGeom>
        </p:spPr>
      </p:pic>
      <p:pic>
        <p:nvPicPr>
          <p:cNvPr id="6" name="Picture 5">
            <a:extLst>
              <a:ext uri="{FF2B5EF4-FFF2-40B4-BE49-F238E27FC236}">
                <a16:creationId xmlns:a16="http://schemas.microsoft.com/office/drawing/2014/main" id="{6C11F8A0-CF4C-984A-8367-D3DC55EDDF08}"/>
              </a:ext>
            </a:extLst>
          </p:cNvPr>
          <p:cNvPicPr>
            <a:picLocks noChangeAspect="1"/>
          </p:cNvPicPr>
          <p:nvPr/>
        </p:nvPicPr>
        <p:blipFill>
          <a:blip r:embed="rId3"/>
          <a:stretch>
            <a:fillRect/>
          </a:stretch>
        </p:blipFill>
        <p:spPr>
          <a:xfrm>
            <a:off x="4762500" y="2133600"/>
            <a:ext cx="4343400" cy="2755398"/>
          </a:xfrm>
          <a:prstGeom prst="rect">
            <a:avLst/>
          </a:prstGeom>
        </p:spPr>
      </p:pic>
      <p:sp>
        <p:nvSpPr>
          <p:cNvPr id="8" name="TextBox 7">
            <a:extLst>
              <a:ext uri="{FF2B5EF4-FFF2-40B4-BE49-F238E27FC236}">
                <a16:creationId xmlns:a16="http://schemas.microsoft.com/office/drawing/2014/main" id="{60598F3D-20D6-A12F-7285-248E5FB0DB5A}"/>
              </a:ext>
            </a:extLst>
          </p:cNvPr>
          <p:cNvSpPr txBox="1"/>
          <p:nvPr/>
        </p:nvSpPr>
        <p:spPr>
          <a:xfrm>
            <a:off x="533400" y="5255018"/>
            <a:ext cx="8458200" cy="1477328"/>
          </a:xfrm>
          <a:prstGeom prst="rect">
            <a:avLst/>
          </a:prstGeom>
          <a:noFill/>
        </p:spPr>
        <p:txBody>
          <a:bodyPr wrap="square">
            <a:spAutoFit/>
          </a:bodyPr>
          <a:lstStyle/>
          <a:p>
            <a:r>
              <a:rPr lang="en-US" dirty="0"/>
              <a:t>Theoretical values of in-plane shear modulus as a function of fiber volume fraction compared with experimental values for unidirectional glass/epoxy lamina (Gf = 30.19 </a:t>
            </a:r>
            <a:r>
              <a:rPr lang="en-US" dirty="0" err="1"/>
              <a:t>GPa</a:t>
            </a:r>
            <a:r>
              <a:rPr lang="en-US" dirty="0"/>
              <a:t>, Gm = 1.83 </a:t>
            </a:r>
            <a:r>
              <a:rPr lang="en-US" dirty="0" err="1"/>
              <a:t>GPa</a:t>
            </a:r>
            <a:r>
              <a:rPr lang="en-US" dirty="0"/>
              <a:t>).  Figure (b) zooms figure (a) for fiber volume fraction between 0.45 and 0.75. (Experimental data  from </a:t>
            </a:r>
            <a:r>
              <a:rPr lang="en-US" dirty="0" err="1"/>
              <a:t>Hashin</a:t>
            </a:r>
            <a:r>
              <a:rPr lang="en-US" dirty="0"/>
              <a:t>, Z., NASA tech. rep. contract No. NAS1-8818, November 1970.)</a:t>
            </a:r>
          </a:p>
        </p:txBody>
      </p:sp>
    </p:spTree>
    <p:extLst>
      <p:ext uri="{BB962C8B-B14F-4D97-AF65-F5344CB8AC3E}">
        <p14:creationId xmlns:p14="http://schemas.microsoft.com/office/powerpoint/2010/main" val="15458687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END</a:t>
            </a:r>
          </a:p>
        </p:txBody>
      </p:sp>
      <p:sp>
        <p:nvSpPr>
          <p:cNvPr id="3" name="Subtitle 2"/>
          <p:cNvSpPr>
            <a:spLocks noGrp="1"/>
          </p:cNvSpPr>
          <p:nvPr>
            <p:ph type="subTitle" idx="1"/>
          </p:nvPr>
        </p:nvSpPr>
        <p:spPr/>
        <p:txBody>
          <a:bodyPr/>
          <a:lstStyle/>
          <a:p>
            <a:endParaRPr lang="en-US"/>
          </a:p>
        </p:txBody>
      </p:sp>
    </p:spTree>
    <p:custDataLst>
      <p:tags r:id="rId1"/>
    </p:custDataLst>
    <p:extLst>
      <p:ext uri="{BB962C8B-B14F-4D97-AF65-F5344CB8AC3E}">
        <p14:creationId xmlns:p14="http://schemas.microsoft.com/office/powerpoint/2010/main" val="31579445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OWBARVISIBLE" val="True"/>
  <p:tag name="CSVFORMAT" val="0"/>
  <p:tag name="COUNTDOWNSTYLE" val="-1"/>
  <p:tag name="COUNTDOWNSECONDS" val="10"/>
  <p:tag name="BACKUPSESSIONS" val="True"/>
  <p:tag name="REVIEWONLY" val="False"/>
  <p:tag name="RACEENDPOINTS" val="100"/>
  <p:tag name="PARTICIPANTSINLEADERBOARD" val="5"/>
  <p:tag name="BUBBLESIZEVISIBLE" val="True"/>
  <p:tag name="CUSTOMGRIDBACKCOLOR" val="-2830136"/>
  <p:tag name="CUSTOMCELLBACKCOLOR3" val="-268652"/>
  <p:tag name="DISPLAYDEVICENUMBER" val="True"/>
  <p:tag name="AUTOSIZEGRID" val="True"/>
  <p:tag name="POLLINGCYCLE" val="2"/>
  <p:tag name="INCLUDENONRESPONDERS" val="False"/>
  <p:tag name="CORRECTPOINTVALUE" val="100"/>
  <p:tag name="ZEROBASED" val="False"/>
  <p:tag name="FIBDISPLAYRESULTS" val="True"/>
  <p:tag name="PRRESPONSE1" val="10"/>
  <p:tag name="PRRESPONSE5" val="6"/>
  <p:tag name="PRRESPONSE9" val="2"/>
  <p:tag name="USESECONDARYMONITOR" val="True"/>
  <p:tag name="ANSWERNOWTEXT" val="Answer Now"/>
  <p:tag name="INPUTSOURCE" val="1"/>
  <p:tag name="CHARTVALUEFORMAT" val="0%"/>
  <p:tag name="STDCHART" val="1"/>
  <p:tag name="TEAMSINLEADERBOARD" val="5"/>
  <p:tag name="BUBBLEGROUPING" val="3"/>
  <p:tag name="CUSTOMCELLBACKCOLOR2" val="-13395457"/>
  <p:tag name="DISPLAYDEVICEID" val="True"/>
  <p:tag name="GRIDPOSITION" val="1"/>
  <p:tag name="RESETCHARTS" val="True"/>
  <p:tag name="INCORRECTPOINTVALUE" val="0"/>
  <p:tag name="CHARTSCALE" val="True"/>
  <p:tag name="FIBDISPLAYKEYWORDS" val="True"/>
  <p:tag name="PRRESPONSE6" val="5"/>
  <p:tag name="SHOWFLASHWARNING" val="True"/>
  <p:tag name="EXPANDSHOWBAR" val="True"/>
  <p:tag name="RESPCOUNTERSTYLE" val="-1"/>
  <p:tag name="ALLOWDUPLICATES" val="False"/>
  <p:tag name="AUTOUPDATEALIASES" val="True"/>
  <p:tag name="MAXRESPONDERS" val="5"/>
  <p:tag name="CUSTOMCELLFORECOLOR" val="-16777216"/>
  <p:tag name="DISPLAYNAME" val="True"/>
  <p:tag name="GRIDFONTSIZE" val="12"/>
  <p:tag name="INCLUDEPPT" val="True"/>
  <p:tag name="AUTOADJUSTPARTRANGE" val="True"/>
  <p:tag name="PRRESPONSE2" val="9"/>
  <p:tag name="PRRESPONSE8" val="3"/>
  <p:tag name="POWERPOINTVERSION" val="14.0"/>
  <p:tag name="RESPCOUNTERFORMAT" val="0"/>
  <p:tag name="AUTOADVANCE" val="False"/>
  <p:tag name="SKIPREMAININGRACESLIDES" val="True"/>
  <p:tag name="CUSTOMCELLBACKCOLOR1" val="-657956"/>
  <p:tag name="GRIDROTATIONINTERVAL" val="2"/>
  <p:tag name="MULTIRESPDIVISOR" val="1"/>
  <p:tag name="ADVANCEDSETTINGSVIEW" val="False"/>
  <p:tag name="PRRESPONSE4" val="7"/>
  <p:tag name="TPVERSION" val="2008"/>
  <p:tag name="RESPTABLESTYLE" val="-1"/>
  <p:tag name="RACERSMAXDISPLAYED" val="5"/>
  <p:tag name="DEFAULTNUMTEAMS" val="5"/>
  <p:tag name="GRIDSIZE" val="{Width=800, Height=600}"/>
  <p:tag name="REALTIMEBACKUP" val="False"/>
  <p:tag name="PRRESPONSE3" val="8"/>
  <p:tag name="SAVECSVWITHSESSION" val="True"/>
  <p:tag name="BACKUPMAINTENANCE" val="7"/>
  <p:tag name="BUBBLEVALUEFORMAT" val="0.0"/>
  <p:tag name="CHARTCOLORS" val="0"/>
  <p:tag name="FIBNUMRESULTS" val="5"/>
  <p:tag name="ALWAYSOPENPOLL" val="False"/>
  <p:tag name="ROTATIONINTERVAL" val="2"/>
  <p:tag name="USESCHEMECOLORS" val="True"/>
  <p:tag name="REALTIMEBACKUPPATH" val="(None)"/>
  <p:tag name="BULLETTYPE" val="3"/>
  <p:tag name="BUBBLENAMEVISIBLE" val="True"/>
  <p:tag name="ALLOWUSERFEEDBACK" val="True"/>
  <p:tag name="ANSWERNOWSTYLE" val="-1"/>
  <p:tag name="GRIDOPACITY" val="90"/>
  <p:tag name="PRRESPONSE10" val="1"/>
  <p:tag name="CHARTLABELS" val="0"/>
  <p:tag name="RACEANIMATIONSPEED" val="3"/>
  <p:tag name="NUMRESPONSES" val="1"/>
  <p:tag name="CUSTOMCELLBACKCOLOR4" val="-8355712"/>
  <p:tag name="PRRESPONSE7" val="4"/>
  <p:tag name="FIBINCLUDEOTHER" val="True"/>
  <p:tag name="DELIMITERS" val="3.1"/>
  <p:tag name="TASKPANEKEY" val="964d501a-f1c0-4ef2-a733-4ee4b28b3c2f"/>
  <p:tag name="TPFULLVERSION" val="4.3.2.120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1510</TotalTime>
  <Words>1249</Words>
  <Application>Microsoft Office PowerPoint</Application>
  <PresentationFormat>On-screen Show (4:3)</PresentationFormat>
  <Paragraphs>134</Paragraphs>
  <Slides>42</Slides>
  <Notes>37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42</vt:i4>
      </vt:variant>
    </vt:vector>
  </HeadingPairs>
  <TitlesOfParts>
    <vt:vector size="55" baseType="lpstr">
      <vt:lpstr>Arial</vt:lpstr>
      <vt:lpstr>Calibri</vt:lpstr>
      <vt:lpstr>Cambria Math</vt:lpstr>
      <vt:lpstr>Corbel</vt:lpstr>
      <vt:lpstr>Times New Roman</vt:lpstr>
      <vt:lpstr>Trebuchet MS</vt:lpstr>
      <vt:lpstr>Wingdings</vt:lpstr>
      <vt:lpstr>Wingdings 2</vt:lpstr>
      <vt:lpstr>Wingdings 3</vt:lpstr>
      <vt:lpstr>Module</vt:lpstr>
      <vt:lpstr>Equation</vt:lpstr>
      <vt:lpstr>Document</vt:lpstr>
      <vt:lpstr>Microsoft Word Document</vt:lpstr>
      <vt:lpstr>EML 4230 Introduction to Composite Materials</vt:lpstr>
      <vt:lpstr>Elastic Moduli of Unidirectional Lamina</vt:lpstr>
      <vt:lpstr>Strength of Materials Approach</vt:lpstr>
      <vt:lpstr>Longitudinal Young’s Modulus</vt:lpstr>
      <vt:lpstr>Longitudinal Young’s Modulus</vt:lpstr>
      <vt:lpstr>Longitudinal Young’s Modulus</vt:lpstr>
      <vt:lpstr>Ratio of force taken by fiber to composite</vt:lpstr>
      <vt:lpstr>Ratio of force taken by fiber to composite</vt:lpstr>
      <vt:lpstr>Example – Longitudinal Young’s Modulus</vt:lpstr>
      <vt:lpstr>Force in fiber to composite ratio</vt:lpstr>
      <vt:lpstr>Comparing with experimental results</vt:lpstr>
      <vt:lpstr>Transverse Young’s Modulus</vt:lpstr>
      <vt:lpstr>Transverse Young’s Modulus</vt:lpstr>
      <vt:lpstr>Transverse Young’s Modulus</vt:lpstr>
      <vt:lpstr>Example</vt:lpstr>
      <vt:lpstr>Transverse Young’s Modulus vs Fiber Volume Fraction</vt:lpstr>
      <vt:lpstr>Transverse Young’s modulus comparison with experimental data</vt:lpstr>
      <vt:lpstr>Major Poisson’s ratio, ν_12</vt:lpstr>
      <vt:lpstr>Major Poisson’s Ratio Derivation</vt:lpstr>
      <vt:lpstr>Major Poisson’s Ratio</vt:lpstr>
      <vt:lpstr>Major Poisson’s Ratio</vt:lpstr>
      <vt:lpstr>Example</vt:lpstr>
      <vt:lpstr>Example</vt:lpstr>
      <vt:lpstr>In-Plane Shear Modulus</vt:lpstr>
      <vt:lpstr>In-Plane Shear Modulus</vt:lpstr>
      <vt:lpstr>In-Plane Shear Modulus</vt:lpstr>
      <vt:lpstr>In-Plane Shear Modulus</vt:lpstr>
      <vt:lpstr>Example</vt:lpstr>
      <vt:lpstr>Example</vt:lpstr>
      <vt:lpstr>In-Plane Shear Modulus comparison with experimental data</vt:lpstr>
      <vt:lpstr>Mechanics of Materials Equations for Elastic Moduli Summary</vt:lpstr>
      <vt:lpstr>Halpin Tsai Equations</vt:lpstr>
      <vt:lpstr>Transverse Young’s Modulus</vt:lpstr>
      <vt:lpstr>Does η have meaning?</vt:lpstr>
      <vt:lpstr>What is 𝜉 for another case?</vt:lpstr>
      <vt:lpstr>Example: Transverse Young’s Modulus </vt:lpstr>
      <vt:lpstr>Transverse Young’s Modulus MOM vs HT</vt:lpstr>
      <vt:lpstr>In-plane Shear Modulus</vt:lpstr>
      <vt:lpstr>What is 𝜉 for another case?</vt:lpstr>
      <vt:lpstr>Example: In-Plane Shear Modulus</vt:lpstr>
      <vt:lpstr>Shear Modulus  MOM vs HT</vt:lpstr>
      <vt:lpstr>END</vt:lpstr>
    </vt:vector>
  </TitlesOfParts>
  <Company>University of South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EML 4230 Introduction to Composite Materials</dc:title>
  <dc:creator>Boston, Daniel</dc:creator>
  <cp:lastModifiedBy>Autar Kaw</cp:lastModifiedBy>
  <cp:revision>156</cp:revision>
  <dcterms:created xsi:type="dcterms:W3CDTF">2012-04-10T20:33:06Z</dcterms:created>
  <dcterms:modified xsi:type="dcterms:W3CDTF">2024-02-27T02:47:24Z</dcterms:modified>
</cp:coreProperties>
</file>