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ppt/tags/tag39.xml" ContentType="application/vnd.openxmlformats-officedocument.presentationml.tags+xml"/>
  <Override PartName="/ppt/notesSlides/notesSlide38.xml" ContentType="application/vnd.openxmlformats-officedocument.presentationml.notesSlide+xml"/>
  <Override PartName="/ppt/tags/tag40.xml" ContentType="application/vnd.openxmlformats-officedocument.presentationml.tags+xml"/>
  <Override PartName="/ppt/notesSlides/notesSlide39.xml" ContentType="application/vnd.openxmlformats-officedocument.presentationml.notesSlide+xml"/>
  <Override PartName="/ppt/tags/tag41.xml" ContentType="application/vnd.openxmlformats-officedocument.presentationml.tags+xml"/>
  <Override PartName="/ppt/notesSlides/notesSlide40.xml" ContentType="application/vnd.openxmlformats-officedocument.presentationml.notesSlide+xml"/>
  <Override PartName="/ppt/tags/tag42.xml" ContentType="application/vnd.openxmlformats-officedocument.presentationml.tags+xml"/>
  <Override PartName="/ppt/notesSlides/notesSlide41.xml" ContentType="application/vnd.openxmlformats-officedocument.presentationml.notesSlide+xml"/>
  <Override PartName="/ppt/tags/tag43.xml" ContentType="application/vnd.openxmlformats-officedocument.presentationml.tags+xml"/>
  <Override PartName="/ppt/notesSlides/notesSlide42.xml" ContentType="application/vnd.openxmlformats-officedocument.presentationml.notesSlide+xml"/>
  <Override PartName="/ppt/tags/tag44.xml" ContentType="application/vnd.openxmlformats-officedocument.presentationml.tags+xml"/>
  <Override PartName="/ppt/notesSlides/notesSlide43.xml" ContentType="application/vnd.openxmlformats-officedocument.presentationml.notesSlide+xml"/>
  <Override PartName="/ppt/tags/tag45.xml" ContentType="application/vnd.openxmlformats-officedocument.presentationml.tags+xml"/>
  <Override PartName="/ppt/notesSlides/notesSlide44.xml" ContentType="application/vnd.openxmlformats-officedocument.presentationml.notesSlide+xml"/>
  <Override PartName="/ppt/tags/tag46.xml" ContentType="application/vnd.openxmlformats-officedocument.presentationml.tags+xml"/>
  <Override PartName="/ppt/notesSlides/notesSlide45.xml" ContentType="application/vnd.openxmlformats-officedocument.presentationml.notesSlide+xml"/>
  <Override PartName="/ppt/tags/tag47.xml" ContentType="application/vnd.openxmlformats-officedocument.presentationml.tags+xml"/>
  <Override PartName="/ppt/notesSlides/notesSlide46.xml" ContentType="application/vnd.openxmlformats-officedocument.presentationml.notesSlide+xml"/>
  <Override PartName="/ppt/tags/tag48.xml" ContentType="application/vnd.openxmlformats-officedocument.presentationml.tags+xml"/>
  <Override PartName="/ppt/notesSlides/notesSlide47.xml" ContentType="application/vnd.openxmlformats-officedocument.presentationml.notesSlide+xml"/>
  <Override PartName="/ppt/tags/tag49.xml" ContentType="application/vnd.openxmlformats-officedocument.presentationml.tags+xml"/>
  <Override PartName="/ppt/notesSlides/notesSlide48.xml" ContentType="application/vnd.openxmlformats-officedocument.presentationml.notesSlide+xml"/>
  <Override PartName="/ppt/tags/tag50.xml" ContentType="application/vnd.openxmlformats-officedocument.presentationml.tags+xml"/>
  <Override PartName="/ppt/notesSlides/notesSlide49.xml" ContentType="application/vnd.openxmlformats-officedocument.presentationml.notesSlide+xml"/>
  <Override PartName="/ppt/tags/tag51.xml" ContentType="application/vnd.openxmlformats-officedocument.presentationml.tags+xml"/>
  <Override PartName="/ppt/notesSlides/notesSlide50.xml" ContentType="application/vnd.openxmlformats-officedocument.presentationml.notesSlide+xml"/>
  <Override PartName="/ppt/tags/tag52.xml" ContentType="application/vnd.openxmlformats-officedocument.presentationml.tags+xml"/>
  <Override PartName="/ppt/notesSlides/notesSlide51.xml" ContentType="application/vnd.openxmlformats-officedocument.presentationml.notesSlide+xml"/>
  <Override PartName="/ppt/tags/tag53.xml" ContentType="application/vnd.openxmlformats-officedocument.presentationml.tags+xml"/>
  <Override PartName="/ppt/notesSlides/notesSlide52.xml" ContentType="application/vnd.openxmlformats-officedocument.presentationml.notesSlide+xml"/>
  <Override PartName="/ppt/tags/tag54.xml" ContentType="application/vnd.openxmlformats-officedocument.presentationml.tags+xml"/>
  <Override PartName="/ppt/notesSlides/notesSlide53.xml" ContentType="application/vnd.openxmlformats-officedocument.presentationml.notesSlide+xml"/>
  <Override PartName="/ppt/tags/tag55.xml" ContentType="application/vnd.openxmlformats-officedocument.presentationml.tags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0"/>
  </p:notesMasterIdLst>
  <p:sldIdLst>
    <p:sldId id="311" r:id="rId2"/>
    <p:sldId id="433" r:id="rId3"/>
    <p:sldId id="314" r:id="rId4"/>
    <p:sldId id="357" r:id="rId5"/>
    <p:sldId id="355" r:id="rId6"/>
    <p:sldId id="431" r:id="rId7"/>
    <p:sldId id="358" r:id="rId8"/>
    <p:sldId id="364" r:id="rId9"/>
    <p:sldId id="365" r:id="rId10"/>
    <p:sldId id="361" r:id="rId11"/>
    <p:sldId id="359" r:id="rId12"/>
    <p:sldId id="367" r:id="rId13"/>
    <p:sldId id="432" r:id="rId14"/>
    <p:sldId id="369" r:id="rId15"/>
    <p:sldId id="434" r:id="rId16"/>
    <p:sldId id="368" r:id="rId17"/>
    <p:sldId id="370" r:id="rId18"/>
    <p:sldId id="360" r:id="rId19"/>
    <p:sldId id="374" r:id="rId20"/>
    <p:sldId id="376" r:id="rId21"/>
    <p:sldId id="435" r:id="rId22"/>
    <p:sldId id="379" r:id="rId23"/>
    <p:sldId id="383" r:id="rId24"/>
    <p:sldId id="437" r:id="rId25"/>
    <p:sldId id="436" r:id="rId26"/>
    <p:sldId id="387" r:id="rId27"/>
    <p:sldId id="388" r:id="rId28"/>
    <p:sldId id="389" r:id="rId29"/>
    <p:sldId id="392" r:id="rId30"/>
    <p:sldId id="391" r:id="rId31"/>
    <p:sldId id="378" r:id="rId32"/>
    <p:sldId id="397" r:id="rId33"/>
    <p:sldId id="398" r:id="rId34"/>
    <p:sldId id="377" r:id="rId35"/>
    <p:sldId id="396" r:id="rId36"/>
    <p:sldId id="401" r:id="rId37"/>
    <p:sldId id="405" r:id="rId38"/>
    <p:sldId id="406" r:id="rId39"/>
    <p:sldId id="407" r:id="rId40"/>
    <p:sldId id="404" r:id="rId41"/>
    <p:sldId id="403" r:id="rId42"/>
    <p:sldId id="411" r:id="rId43"/>
    <p:sldId id="412" r:id="rId44"/>
    <p:sldId id="413" r:id="rId45"/>
    <p:sldId id="414" r:id="rId46"/>
    <p:sldId id="415" r:id="rId47"/>
    <p:sldId id="416" r:id="rId48"/>
    <p:sldId id="410" r:id="rId49"/>
    <p:sldId id="408" r:id="rId50"/>
    <p:sldId id="417" r:id="rId51"/>
    <p:sldId id="424" r:id="rId52"/>
    <p:sldId id="426" r:id="rId53"/>
    <p:sldId id="425" r:id="rId54"/>
    <p:sldId id="427" r:id="rId55"/>
    <p:sldId id="428" r:id="rId56"/>
    <p:sldId id="430" r:id="rId57"/>
    <p:sldId id="429" r:id="rId58"/>
    <p:sldId id="312" r:id="rId59"/>
  </p:sldIdLst>
  <p:sldSz cx="9144000" cy="6858000" type="screen4x3"/>
  <p:notesSz cx="6858000" cy="9144000"/>
  <p:custDataLst>
    <p:tags r:id="rId6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72" autoAdjust="0"/>
    <p:restoredTop sz="94660"/>
  </p:normalViewPr>
  <p:slideViewPr>
    <p:cSldViewPr>
      <p:cViewPr varScale="1">
        <p:scale>
          <a:sx n="94" d="100"/>
          <a:sy n="94" d="100"/>
        </p:scale>
        <p:origin x="90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ags" Target="tags/tag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F0051-B4E6-4949-87F8-A613A27E21FF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926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996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935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6D4BA-4C83-ADB4-BC70-D5122D5C6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DD28806D-AE7F-EE07-5FF2-00A73C1F36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FE8FFA46-707F-FC06-EC50-F9AD353C6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33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769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138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5937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0157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82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225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2358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707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8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8182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9561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1845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716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296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10A14-B957-B838-FF01-12D1F96B2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306280AA-99C9-6F08-AF56-A8019D90DD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D646B377-0AD1-1FD5-C1D8-7CBE0DA65C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6816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CFD2F-F833-8DFB-0339-752754AF9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41949A6E-A576-EBB8-BCF8-653932FF63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721BF554-A738-1E87-BE14-C848204CEE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1552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5904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2876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514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5484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037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451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4860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2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571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424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5099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89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096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5536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27576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58447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8457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6990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1782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09529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335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3246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55915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7673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63485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5640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25158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63968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1596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23148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26370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24" tIns="45612" rIns="91224" bIns="4561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5808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22888-B6F1-4327-8AD3-66E49E273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19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.docx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wmf"/><Relationship Id="rId10" Type="http://schemas.openxmlformats.org/officeDocument/2006/relationships/image" Target="../media/image8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17.wmf"/><Relationship Id="rId18" Type="http://schemas.openxmlformats.org/officeDocument/2006/relationships/oleObject" Target="../embeddings/oleObject17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19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16.bin"/><Relationship Id="rId1" Type="http://schemas.openxmlformats.org/officeDocument/2006/relationships/tags" Target="../tags/tag7.x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16.emf"/><Relationship Id="rId5" Type="http://schemas.openxmlformats.org/officeDocument/2006/relationships/image" Target="../media/image13.wmf"/><Relationship Id="rId15" Type="http://schemas.openxmlformats.org/officeDocument/2006/relationships/image" Target="../media/image18.wmf"/><Relationship Id="rId10" Type="http://schemas.openxmlformats.org/officeDocument/2006/relationships/oleObject" Target="../embeddings/oleObject13.bin"/><Relationship Id="rId19" Type="http://schemas.openxmlformats.org/officeDocument/2006/relationships/image" Target="../media/image7.w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1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5" Type="http://schemas.openxmlformats.org/officeDocument/2006/relationships/image" Target="../media/image23.emf"/><Relationship Id="rId4" Type="http://schemas.openxmlformats.org/officeDocument/2006/relationships/package" Target="../embeddings/Microsoft_Word_Document1.docx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7.wmf"/><Relationship Id="rId4" Type="http://schemas.openxmlformats.org/officeDocument/2006/relationships/image" Target="../media/image24.jpeg"/><Relationship Id="rId9" Type="http://schemas.openxmlformats.org/officeDocument/2006/relationships/oleObject" Target="../embeddings/oleObject2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2I5pIm_HD_w?feature=oembed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6" Type="http://schemas.openxmlformats.org/officeDocument/2006/relationships/image" Target="../media/image30.png"/><Relationship Id="rId5" Type="http://schemas.openxmlformats.org/officeDocument/2006/relationships/image" Target="../media/image29.emf"/><Relationship Id="rId4" Type="http://schemas.openxmlformats.org/officeDocument/2006/relationships/package" Target="../embeddings/Microsoft_Word_Document2.docx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5.e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40.wm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7.wmf"/><Relationship Id="rId12" Type="http://schemas.openxmlformats.org/officeDocument/2006/relationships/oleObject" Target="../embeddings/oleObject27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9.wmf"/><Relationship Id="rId5" Type="http://schemas.openxmlformats.org/officeDocument/2006/relationships/image" Target="../media/image36.wmf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38.wmf"/><Relationship Id="rId1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44.e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Relationship Id="rId6" Type="http://schemas.openxmlformats.org/officeDocument/2006/relationships/image" Target="../media/image43.emf"/><Relationship Id="rId5" Type="http://schemas.openxmlformats.org/officeDocument/2006/relationships/image" Target="../media/image42.w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47.wmf"/><Relationship Id="rId4" Type="http://schemas.openxmlformats.org/officeDocument/2006/relationships/oleObject" Target="../embeddings/oleObject2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Relationship Id="rId5" Type="http://schemas.openxmlformats.org/officeDocument/2006/relationships/image" Target="../media/image50.emf"/><Relationship Id="rId4" Type="http://schemas.openxmlformats.org/officeDocument/2006/relationships/package" Target="../embeddings/Microsoft_Word_Document3.docx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13" Type="http://schemas.openxmlformats.org/officeDocument/2006/relationships/image" Target="../media/image55.wmf"/><Relationship Id="rId18" Type="http://schemas.openxmlformats.org/officeDocument/2006/relationships/oleObject" Target="../embeddings/oleObject38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52.emf"/><Relationship Id="rId12" Type="http://schemas.openxmlformats.org/officeDocument/2006/relationships/oleObject" Target="../embeddings/oleObject35.bin"/><Relationship Id="rId17" Type="http://schemas.openxmlformats.org/officeDocument/2006/relationships/image" Target="../media/image57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37.bin"/><Relationship Id="rId1" Type="http://schemas.openxmlformats.org/officeDocument/2006/relationships/tags" Target="../tags/tag19.x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54.wmf"/><Relationship Id="rId5" Type="http://schemas.openxmlformats.org/officeDocument/2006/relationships/image" Target="../media/image51.wmf"/><Relationship Id="rId15" Type="http://schemas.openxmlformats.org/officeDocument/2006/relationships/image" Target="../media/image56.emf"/><Relationship Id="rId10" Type="http://schemas.openxmlformats.org/officeDocument/2006/relationships/oleObject" Target="../embeddings/oleObject34.bin"/><Relationship Id="rId19" Type="http://schemas.openxmlformats.org/officeDocument/2006/relationships/image" Target="../media/image58.wmf"/><Relationship Id="rId4" Type="http://schemas.openxmlformats.org/officeDocument/2006/relationships/oleObject" Target="../embeddings/oleObject31.bin"/><Relationship Id="rId9" Type="http://schemas.openxmlformats.org/officeDocument/2006/relationships/image" Target="../media/image53.wmf"/><Relationship Id="rId14" Type="http://schemas.openxmlformats.org/officeDocument/2006/relationships/oleObject" Target="../embeddings/oleObject36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60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59.wmf"/><Relationship Id="rId4" Type="http://schemas.openxmlformats.org/officeDocument/2006/relationships/oleObject" Target="../embeddings/oleObject39.bin"/><Relationship Id="rId9" Type="http://schemas.openxmlformats.org/officeDocument/2006/relationships/image" Target="../media/image61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6" Type="http://schemas.openxmlformats.org/officeDocument/2006/relationships/image" Target="../media/image64.png"/><Relationship Id="rId5" Type="http://schemas.openxmlformats.org/officeDocument/2006/relationships/image" Target="../media/image63.emf"/><Relationship Id="rId4" Type="http://schemas.openxmlformats.org/officeDocument/2006/relationships/image" Target="../media/image6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Relationship Id="rId5" Type="http://schemas.openxmlformats.org/officeDocument/2006/relationships/image" Target="../media/image66.emf"/><Relationship Id="rId4" Type="http://schemas.openxmlformats.org/officeDocument/2006/relationships/image" Target="../media/image6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Relationship Id="rId6" Type="http://schemas.openxmlformats.org/officeDocument/2006/relationships/image" Target="../media/image68.png"/><Relationship Id="rId5" Type="http://schemas.openxmlformats.org/officeDocument/2006/relationships/image" Target="../media/image67.wmf"/><Relationship Id="rId4" Type="http://schemas.openxmlformats.org/officeDocument/2006/relationships/oleObject" Target="../embeddings/oleObject42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Relationship Id="rId6" Type="http://schemas.openxmlformats.org/officeDocument/2006/relationships/image" Target="../media/image43.emf"/><Relationship Id="rId5" Type="http://schemas.openxmlformats.org/officeDocument/2006/relationships/image" Target="../media/image70.wmf"/><Relationship Id="rId4" Type="http://schemas.openxmlformats.org/officeDocument/2006/relationships/oleObject" Target="../embeddings/oleObject43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72.wmf"/><Relationship Id="rId12" Type="http://schemas.openxmlformats.org/officeDocument/2006/relationships/image" Target="../media/image73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5.xml"/><Relationship Id="rId6" Type="http://schemas.openxmlformats.org/officeDocument/2006/relationships/oleObject" Target="../embeddings/oleObject45.bin"/><Relationship Id="rId11" Type="http://schemas.openxmlformats.org/officeDocument/2006/relationships/oleObject" Target="../embeddings/oleObject46.bin"/><Relationship Id="rId5" Type="http://schemas.openxmlformats.org/officeDocument/2006/relationships/image" Target="../media/image71.wmf"/><Relationship Id="rId10" Type="http://schemas.openxmlformats.org/officeDocument/2006/relationships/image" Target="../media/image45.png"/><Relationship Id="rId4" Type="http://schemas.openxmlformats.org/officeDocument/2006/relationships/oleObject" Target="../embeddings/oleObject44.bin"/><Relationship Id="rId9" Type="http://schemas.openxmlformats.org/officeDocument/2006/relationships/image" Target="../media/image42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6.x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74.wmf"/><Relationship Id="rId4" Type="http://schemas.openxmlformats.org/officeDocument/2006/relationships/oleObject" Target="../embeddings/oleObject47.bin"/><Relationship Id="rId9" Type="http://schemas.openxmlformats.org/officeDocument/2006/relationships/image" Target="../media/image75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7.xml"/><Relationship Id="rId4" Type="http://schemas.openxmlformats.org/officeDocument/2006/relationships/image" Target="../media/image7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8.xml"/><Relationship Id="rId5" Type="http://schemas.openxmlformats.org/officeDocument/2006/relationships/image" Target="../media/image77.emf"/><Relationship Id="rId4" Type="http://schemas.openxmlformats.org/officeDocument/2006/relationships/package" Target="../embeddings/Microsoft_Word_Document4.docx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3" Type="http://schemas.openxmlformats.org/officeDocument/2006/relationships/notesSlide" Target="../notesSlides/notesSlide28.xml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Relationship Id="rId6" Type="http://schemas.openxmlformats.org/officeDocument/2006/relationships/image" Target="../media/image79.wmf"/><Relationship Id="rId5" Type="http://schemas.openxmlformats.org/officeDocument/2006/relationships/oleObject" Target="../embeddings/oleObject48.bin"/><Relationship Id="rId10" Type="http://schemas.openxmlformats.org/officeDocument/2006/relationships/image" Target="../media/image81.wmf"/><Relationship Id="rId4" Type="http://schemas.openxmlformats.org/officeDocument/2006/relationships/image" Target="../media/image78.jpeg"/><Relationship Id="rId9" Type="http://schemas.openxmlformats.org/officeDocument/2006/relationships/oleObject" Target="../embeddings/oleObject50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0.xml"/><Relationship Id="rId5" Type="http://schemas.openxmlformats.org/officeDocument/2006/relationships/image" Target="../media/image82.emf"/><Relationship Id="rId4" Type="http://schemas.openxmlformats.org/officeDocument/2006/relationships/package" Target="../embeddings/Microsoft_Word_Document5.docx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1.xml"/><Relationship Id="rId6" Type="http://schemas.openxmlformats.org/officeDocument/2006/relationships/oleObject" Target="../embeddings/oleObject52.bin"/><Relationship Id="rId11" Type="http://schemas.openxmlformats.org/officeDocument/2006/relationships/image" Target="../media/image86.wmf"/><Relationship Id="rId5" Type="http://schemas.openxmlformats.org/officeDocument/2006/relationships/image" Target="../media/image83.wmf"/><Relationship Id="rId10" Type="http://schemas.openxmlformats.org/officeDocument/2006/relationships/oleObject" Target="../embeddings/oleObject54.bin"/><Relationship Id="rId4" Type="http://schemas.openxmlformats.org/officeDocument/2006/relationships/oleObject" Target="../embeddings/oleObject51.bin"/><Relationship Id="rId9" Type="http://schemas.openxmlformats.org/officeDocument/2006/relationships/image" Target="../media/image85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13" Type="http://schemas.openxmlformats.org/officeDocument/2006/relationships/image" Target="../media/image91.wmf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88.wmf"/><Relationship Id="rId12" Type="http://schemas.openxmlformats.org/officeDocument/2006/relationships/oleObject" Target="../embeddings/oleObject59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2.xml"/><Relationship Id="rId6" Type="http://schemas.openxmlformats.org/officeDocument/2006/relationships/oleObject" Target="../embeddings/oleObject56.bin"/><Relationship Id="rId11" Type="http://schemas.openxmlformats.org/officeDocument/2006/relationships/image" Target="../media/image90.wmf"/><Relationship Id="rId5" Type="http://schemas.openxmlformats.org/officeDocument/2006/relationships/image" Target="../media/image87.wmf"/><Relationship Id="rId10" Type="http://schemas.openxmlformats.org/officeDocument/2006/relationships/oleObject" Target="../embeddings/oleObject58.bin"/><Relationship Id="rId4" Type="http://schemas.openxmlformats.org/officeDocument/2006/relationships/oleObject" Target="../embeddings/oleObject55.bin"/><Relationship Id="rId9" Type="http://schemas.openxmlformats.org/officeDocument/2006/relationships/image" Target="../media/image89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93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4.xml"/><Relationship Id="rId6" Type="http://schemas.openxmlformats.org/officeDocument/2006/relationships/oleObject" Target="../embeddings/oleObject61.bin"/><Relationship Id="rId5" Type="http://schemas.openxmlformats.org/officeDocument/2006/relationships/image" Target="../media/image92.wmf"/><Relationship Id="rId4" Type="http://schemas.openxmlformats.org/officeDocument/2006/relationships/oleObject" Target="../embeddings/oleObject60.bin"/><Relationship Id="rId9" Type="http://schemas.openxmlformats.org/officeDocument/2006/relationships/image" Target="../media/image94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96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5.xml"/><Relationship Id="rId6" Type="http://schemas.openxmlformats.org/officeDocument/2006/relationships/oleObject" Target="../embeddings/oleObject64.bin"/><Relationship Id="rId5" Type="http://schemas.openxmlformats.org/officeDocument/2006/relationships/image" Target="../media/image95.emf"/><Relationship Id="rId4" Type="http://schemas.openxmlformats.org/officeDocument/2006/relationships/oleObject" Target="../embeddings/oleObject63.bin"/><Relationship Id="rId9" Type="http://schemas.openxmlformats.org/officeDocument/2006/relationships/image" Target="../media/image97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6.xml"/><Relationship Id="rId4" Type="http://schemas.openxmlformats.org/officeDocument/2006/relationships/image" Target="../media/image9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00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7.xml"/><Relationship Id="rId6" Type="http://schemas.openxmlformats.org/officeDocument/2006/relationships/oleObject" Target="../embeddings/oleObject67.bin"/><Relationship Id="rId5" Type="http://schemas.openxmlformats.org/officeDocument/2006/relationships/image" Target="../media/image99.wmf"/><Relationship Id="rId4" Type="http://schemas.openxmlformats.org/officeDocument/2006/relationships/oleObject" Target="../embeddings/oleObject66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8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13" Type="http://schemas.openxmlformats.org/officeDocument/2006/relationships/image" Target="../media/image105.wmf"/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102.wmf"/><Relationship Id="rId12" Type="http://schemas.openxmlformats.org/officeDocument/2006/relationships/oleObject" Target="../embeddings/oleObject72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9.xml"/><Relationship Id="rId6" Type="http://schemas.openxmlformats.org/officeDocument/2006/relationships/oleObject" Target="../embeddings/oleObject69.bin"/><Relationship Id="rId11" Type="http://schemas.openxmlformats.org/officeDocument/2006/relationships/image" Target="../media/image104.wmf"/><Relationship Id="rId5" Type="http://schemas.openxmlformats.org/officeDocument/2006/relationships/image" Target="../media/image101.wmf"/><Relationship Id="rId10" Type="http://schemas.openxmlformats.org/officeDocument/2006/relationships/oleObject" Target="../embeddings/oleObject71.bin"/><Relationship Id="rId4" Type="http://schemas.openxmlformats.org/officeDocument/2006/relationships/oleObject" Target="../embeddings/oleObject68.bin"/><Relationship Id="rId9" Type="http://schemas.openxmlformats.org/officeDocument/2006/relationships/image" Target="../media/image103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0.xml"/><Relationship Id="rId5" Type="http://schemas.openxmlformats.org/officeDocument/2006/relationships/image" Target="../media/image106.wmf"/><Relationship Id="rId4" Type="http://schemas.openxmlformats.org/officeDocument/2006/relationships/oleObject" Target="../embeddings/oleObject73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1.xml"/><Relationship Id="rId5" Type="http://schemas.openxmlformats.org/officeDocument/2006/relationships/image" Target="../media/image107.wmf"/><Relationship Id="rId4" Type="http://schemas.openxmlformats.org/officeDocument/2006/relationships/oleObject" Target="../embeddings/oleObject74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2.xml"/><Relationship Id="rId5" Type="http://schemas.openxmlformats.org/officeDocument/2006/relationships/image" Target="../media/image108.wmf"/><Relationship Id="rId4" Type="http://schemas.openxmlformats.org/officeDocument/2006/relationships/oleObject" Target="../embeddings/oleObject75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3.xml"/><Relationship Id="rId4" Type="http://schemas.openxmlformats.org/officeDocument/2006/relationships/image" Target="../media/image109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3" Type="http://schemas.openxmlformats.org/officeDocument/2006/relationships/notesSlide" Target="../notesSlides/notesSlide43.xml"/><Relationship Id="rId7" Type="http://schemas.openxmlformats.org/officeDocument/2006/relationships/image" Target="../media/image111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4.xml"/><Relationship Id="rId6" Type="http://schemas.openxmlformats.org/officeDocument/2006/relationships/oleObject" Target="../embeddings/oleObject77.bin"/><Relationship Id="rId5" Type="http://schemas.openxmlformats.org/officeDocument/2006/relationships/image" Target="../media/image110.emf"/><Relationship Id="rId4" Type="http://schemas.openxmlformats.org/officeDocument/2006/relationships/oleObject" Target="../embeddings/oleObject76.bin"/><Relationship Id="rId9" Type="http://schemas.openxmlformats.org/officeDocument/2006/relationships/image" Target="../media/image112.w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1.bin"/><Relationship Id="rId3" Type="http://schemas.openxmlformats.org/officeDocument/2006/relationships/notesSlide" Target="../notesSlides/notesSlide44.xml"/><Relationship Id="rId7" Type="http://schemas.openxmlformats.org/officeDocument/2006/relationships/image" Target="../media/image114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5.xml"/><Relationship Id="rId6" Type="http://schemas.openxmlformats.org/officeDocument/2006/relationships/oleObject" Target="../embeddings/oleObject80.bin"/><Relationship Id="rId11" Type="http://schemas.openxmlformats.org/officeDocument/2006/relationships/image" Target="../media/image116.wmf"/><Relationship Id="rId5" Type="http://schemas.openxmlformats.org/officeDocument/2006/relationships/image" Target="../media/image113.wmf"/><Relationship Id="rId10" Type="http://schemas.openxmlformats.org/officeDocument/2006/relationships/oleObject" Target="../embeddings/oleObject82.bin"/><Relationship Id="rId4" Type="http://schemas.openxmlformats.org/officeDocument/2006/relationships/oleObject" Target="../embeddings/oleObject79.bin"/><Relationship Id="rId9" Type="http://schemas.openxmlformats.org/officeDocument/2006/relationships/image" Target="../media/image115.w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5.bin"/><Relationship Id="rId13" Type="http://schemas.openxmlformats.org/officeDocument/2006/relationships/image" Target="../media/image121.wmf"/><Relationship Id="rId3" Type="http://schemas.openxmlformats.org/officeDocument/2006/relationships/notesSlide" Target="../notesSlides/notesSlide45.xml"/><Relationship Id="rId7" Type="http://schemas.openxmlformats.org/officeDocument/2006/relationships/image" Target="../media/image118.wmf"/><Relationship Id="rId12" Type="http://schemas.openxmlformats.org/officeDocument/2006/relationships/oleObject" Target="../embeddings/oleObject87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6.xml"/><Relationship Id="rId6" Type="http://schemas.openxmlformats.org/officeDocument/2006/relationships/oleObject" Target="../embeddings/oleObject84.bin"/><Relationship Id="rId11" Type="http://schemas.openxmlformats.org/officeDocument/2006/relationships/image" Target="../media/image120.wmf"/><Relationship Id="rId5" Type="http://schemas.openxmlformats.org/officeDocument/2006/relationships/image" Target="../media/image117.wmf"/><Relationship Id="rId10" Type="http://schemas.openxmlformats.org/officeDocument/2006/relationships/oleObject" Target="../embeddings/oleObject86.bin"/><Relationship Id="rId4" Type="http://schemas.openxmlformats.org/officeDocument/2006/relationships/oleObject" Target="../embeddings/oleObject83.bin"/><Relationship Id="rId9" Type="http://schemas.openxmlformats.org/officeDocument/2006/relationships/image" Target="../media/image119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0.bin"/><Relationship Id="rId13" Type="http://schemas.openxmlformats.org/officeDocument/2006/relationships/image" Target="../media/image126.wmf"/><Relationship Id="rId3" Type="http://schemas.openxmlformats.org/officeDocument/2006/relationships/notesSlide" Target="../notesSlides/notesSlide47.xml"/><Relationship Id="rId7" Type="http://schemas.openxmlformats.org/officeDocument/2006/relationships/image" Target="../media/image123.wmf"/><Relationship Id="rId12" Type="http://schemas.openxmlformats.org/officeDocument/2006/relationships/oleObject" Target="../embeddings/oleObject92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8.xml"/><Relationship Id="rId6" Type="http://schemas.openxmlformats.org/officeDocument/2006/relationships/oleObject" Target="../embeddings/oleObject89.bin"/><Relationship Id="rId11" Type="http://schemas.openxmlformats.org/officeDocument/2006/relationships/image" Target="../media/image125.wmf"/><Relationship Id="rId5" Type="http://schemas.openxmlformats.org/officeDocument/2006/relationships/image" Target="../media/image122.wmf"/><Relationship Id="rId10" Type="http://schemas.openxmlformats.org/officeDocument/2006/relationships/oleObject" Target="../embeddings/oleObject91.bin"/><Relationship Id="rId4" Type="http://schemas.openxmlformats.org/officeDocument/2006/relationships/oleObject" Target="../embeddings/oleObject88.bin"/><Relationship Id="rId9" Type="http://schemas.openxmlformats.org/officeDocument/2006/relationships/image" Target="../media/image124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9.xml"/><Relationship Id="rId5" Type="http://schemas.openxmlformats.org/officeDocument/2006/relationships/image" Target="../media/image127.wmf"/><Relationship Id="rId4" Type="http://schemas.openxmlformats.org/officeDocument/2006/relationships/oleObject" Target="../embeddings/oleObject93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0.xml"/><Relationship Id="rId5" Type="http://schemas.openxmlformats.org/officeDocument/2006/relationships/image" Target="../media/image128.emf"/><Relationship Id="rId4" Type="http://schemas.openxmlformats.org/officeDocument/2006/relationships/package" Target="../embeddings/Microsoft_Word_Document6.docx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1.xml"/><Relationship Id="rId5" Type="http://schemas.openxmlformats.org/officeDocument/2006/relationships/image" Target="../media/image129.wmf"/><Relationship Id="rId4" Type="http://schemas.openxmlformats.org/officeDocument/2006/relationships/oleObject" Target="../embeddings/oleObject94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7" Type="http://schemas.openxmlformats.org/officeDocument/2006/relationships/image" Target="../media/image131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2.xml"/><Relationship Id="rId6" Type="http://schemas.openxmlformats.org/officeDocument/2006/relationships/oleObject" Target="../embeddings/oleObject96.bin"/><Relationship Id="rId5" Type="http://schemas.openxmlformats.org/officeDocument/2006/relationships/image" Target="../media/image130.wmf"/><Relationship Id="rId4" Type="http://schemas.openxmlformats.org/officeDocument/2006/relationships/oleObject" Target="../embeddings/oleObject95.bin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9.bin"/><Relationship Id="rId3" Type="http://schemas.openxmlformats.org/officeDocument/2006/relationships/notesSlide" Target="../notesSlides/notesSlide52.xml"/><Relationship Id="rId7" Type="http://schemas.openxmlformats.org/officeDocument/2006/relationships/image" Target="../media/image133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3.xml"/><Relationship Id="rId6" Type="http://schemas.openxmlformats.org/officeDocument/2006/relationships/oleObject" Target="../embeddings/oleObject98.bin"/><Relationship Id="rId5" Type="http://schemas.openxmlformats.org/officeDocument/2006/relationships/image" Target="../media/image132.emf"/><Relationship Id="rId4" Type="http://schemas.openxmlformats.org/officeDocument/2006/relationships/oleObject" Target="../embeddings/oleObject97.bin"/><Relationship Id="rId9" Type="http://schemas.openxmlformats.org/officeDocument/2006/relationships/image" Target="../media/image134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4.xml"/><Relationship Id="rId4" Type="http://schemas.openxmlformats.org/officeDocument/2006/relationships/image" Target="../media/image135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/>
              <a:t>Chapter 3 Micromechanical Analysis of a Lamina</a:t>
            </a:r>
          </a:p>
          <a:p>
            <a:pPr marL="118872" indent="0" algn="ctr">
              <a:buNone/>
            </a:pPr>
            <a:r>
              <a:rPr lang="en-US" b="1" dirty="0"/>
              <a:t>Ultimate Strengths of a Unidirectional Lamina</a:t>
            </a:r>
          </a:p>
          <a:p>
            <a:pPr marL="118872" indent="0" algn="ctr">
              <a:buNone/>
            </a:pPr>
            <a:endParaRPr lang="en-US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Dr.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4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A03A2-6D80-2609-B3ED-D3AF5D290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981200"/>
            <a:ext cx="8077200" cy="1673352"/>
          </a:xfrm>
        </p:spPr>
        <p:txBody>
          <a:bodyPr/>
          <a:lstStyle/>
          <a:p>
            <a:r>
              <a:rPr lang="en-US" dirty="0"/>
              <a:t>Longitudinal Tensile Strength of Unidirectional Lamina,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0A09B5-1CF9-179F-CB8D-39FABDF132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r="81847"/>
          <a:stretch/>
        </p:blipFill>
        <p:spPr>
          <a:xfrm>
            <a:off x="7162800" y="2616200"/>
            <a:ext cx="1447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853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Longitudinal Tensile Strength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97872"/>
              </p:ext>
            </p:extLst>
          </p:nvPr>
        </p:nvGraphicFramePr>
        <p:xfrm>
          <a:off x="990600" y="914400"/>
          <a:ext cx="8897168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943600" imgH="3105607" progId="Word.Document.12">
                  <p:embed/>
                </p:oleObj>
              </mc:Choice>
              <mc:Fallback>
                <p:oleObj name="Document" r:id="rId4" imgW="5943600" imgH="3105607" progId="Word.Document.12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914400"/>
                        <a:ext cx="8897168" cy="464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533400" y="5791200"/>
            <a:ext cx="838200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Stress–strain curve for a unidirectional composite under uniaxial tensile load along fibers.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7076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Longitudinal Tensile Strength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076177"/>
              </p:ext>
            </p:extLst>
          </p:nvPr>
        </p:nvGraphicFramePr>
        <p:xfrm>
          <a:off x="6553200" y="1830451"/>
          <a:ext cx="2212975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28520" imgH="634680" progId="Equation.3">
                  <p:embed/>
                </p:oleObj>
              </mc:Choice>
              <mc:Fallback>
                <p:oleObj name="Equation" r:id="rId4" imgW="1028520" imgH="634680" progId="Equation.3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830451"/>
                        <a:ext cx="2212975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1228828"/>
              </p:ext>
            </p:extLst>
          </p:nvPr>
        </p:nvGraphicFramePr>
        <p:xfrm>
          <a:off x="6477000" y="3222371"/>
          <a:ext cx="2232025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90360" imgH="431640" progId="Equation.3">
                  <p:embed/>
                </p:oleObj>
              </mc:Choice>
              <mc:Fallback>
                <p:oleObj name="Equation" r:id="rId6" imgW="990360" imgH="431640" progId="Equation.3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3222371"/>
                        <a:ext cx="2232025" cy="96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80" name="Object 56"/>
          <p:cNvGraphicFramePr>
            <a:graphicFrameLocks noChangeAspect="1"/>
          </p:cNvGraphicFramePr>
          <p:nvPr/>
        </p:nvGraphicFramePr>
        <p:xfrm>
          <a:off x="1828800" y="5486400"/>
          <a:ext cx="55022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349360" imgH="241200" progId="Equation.3">
                  <p:embed/>
                </p:oleObj>
              </mc:Choice>
              <mc:Fallback>
                <p:oleObj name="Equation" r:id="rId8" imgW="2349360" imgH="241200" progId="Equation.3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5486400"/>
                        <a:ext cx="5502275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0FD41E8-7E27-2EE8-DFAC-AB2DCBBD912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965" r="23384"/>
          <a:stretch/>
        </p:blipFill>
        <p:spPr>
          <a:xfrm>
            <a:off x="228600" y="1524000"/>
            <a:ext cx="5181600" cy="38872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2047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3058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Minimum Fiber Volume Fraction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5155357"/>
              </p:ext>
            </p:extLst>
          </p:nvPr>
        </p:nvGraphicFramePr>
        <p:xfrm>
          <a:off x="685800" y="3825241"/>
          <a:ext cx="811688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152600" imgH="215640" progId="Equation.3">
                  <p:embed/>
                </p:oleObj>
              </mc:Choice>
              <mc:Fallback>
                <p:oleObj name="Equation" r:id="rId4" imgW="4152600" imgH="215640" progId="Equation.3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825241"/>
                        <a:ext cx="8116888" cy="422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46448"/>
              </p:ext>
            </p:extLst>
          </p:nvPr>
        </p:nvGraphicFramePr>
        <p:xfrm>
          <a:off x="1881821" y="4800600"/>
          <a:ext cx="584200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50880" imgH="457200" progId="Equation.3">
                  <p:embed/>
                </p:oleObj>
              </mc:Choice>
              <mc:Fallback>
                <p:oleObj name="Equation" r:id="rId6" imgW="2450880" imgH="457200" progId="Equation.3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1821" y="4800600"/>
                        <a:ext cx="5842000" cy="1089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6">
            <a:extLst>
              <a:ext uri="{FF2B5EF4-FFF2-40B4-BE49-F238E27FC236}">
                <a16:creationId xmlns:a16="http://schemas.microsoft.com/office/drawing/2014/main" id="{7CAA9460-FDEB-1183-9604-DD6C2A227F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8950936"/>
              </p:ext>
            </p:extLst>
          </p:nvPr>
        </p:nvGraphicFramePr>
        <p:xfrm>
          <a:off x="1820862" y="2438400"/>
          <a:ext cx="55022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349360" imgH="241200" progId="Equation.3">
                  <p:embed/>
                </p:oleObj>
              </mc:Choice>
              <mc:Fallback>
                <p:oleObj name="Equation" r:id="rId8" imgW="2349360" imgH="241200" progId="Equation.3">
                  <p:embed/>
                  <p:pic>
                    <p:nvPicPr>
                      <p:cNvPr id="20588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0862" y="2438400"/>
                        <a:ext cx="5502275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35561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4D8FA-E360-7BBE-14B7-0E0E72A43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>
            <a:extLst>
              <a:ext uri="{FF2B5EF4-FFF2-40B4-BE49-F238E27FC236}">
                <a16:creationId xmlns:a16="http://schemas.microsoft.com/office/drawing/2014/main" id="{5E156B9C-3516-9C14-B68E-A459FD79C3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Critical Fiber Volume Fraction</a:t>
            </a:r>
          </a:p>
        </p:txBody>
      </p:sp>
      <p:graphicFrame>
        <p:nvGraphicFramePr>
          <p:cNvPr id="207927" name="Object 55">
            <a:extLst>
              <a:ext uri="{FF2B5EF4-FFF2-40B4-BE49-F238E27FC236}">
                <a16:creationId xmlns:a16="http://schemas.microsoft.com/office/drawing/2014/main" id="{83AE5760-4DF6-5F65-9050-A15B871179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7931503"/>
              </p:ext>
            </p:extLst>
          </p:nvPr>
        </p:nvGraphicFramePr>
        <p:xfrm>
          <a:off x="838200" y="3028950"/>
          <a:ext cx="79502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24080" imgH="215640" progId="Equation.3">
                  <p:embed/>
                </p:oleObj>
              </mc:Choice>
              <mc:Fallback>
                <p:oleObj name="Equation" r:id="rId4" imgW="3124080" imgH="215640" progId="Equation.3">
                  <p:embed/>
                  <p:pic>
                    <p:nvPicPr>
                      <p:cNvPr id="207927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028950"/>
                        <a:ext cx="7950200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7928" name="Object 56">
            <a:extLst>
              <a:ext uri="{FF2B5EF4-FFF2-40B4-BE49-F238E27FC236}">
                <a16:creationId xmlns:a16="http://schemas.microsoft.com/office/drawing/2014/main" id="{75882E16-FB6C-72A5-EB91-ADDF72B3A9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9397497"/>
              </p:ext>
            </p:extLst>
          </p:nvPr>
        </p:nvGraphicFramePr>
        <p:xfrm>
          <a:off x="2357437" y="3962400"/>
          <a:ext cx="45974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41400" imgH="457200" progId="Equation.3">
                  <p:embed/>
                </p:oleObj>
              </mc:Choice>
              <mc:Fallback>
                <p:oleObj name="Equation" r:id="rId6" imgW="1841400" imgH="457200" progId="Equation.3">
                  <p:embed/>
                  <p:pic>
                    <p:nvPicPr>
                      <p:cNvPr id="207928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37" y="3962400"/>
                        <a:ext cx="459740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56">
            <a:extLst>
              <a:ext uri="{FF2B5EF4-FFF2-40B4-BE49-F238E27FC236}">
                <a16:creationId xmlns:a16="http://schemas.microsoft.com/office/drawing/2014/main" id="{8048418B-010A-FB06-B74F-CD6DE31D47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4430132"/>
              </p:ext>
            </p:extLst>
          </p:nvPr>
        </p:nvGraphicFramePr>
        <p:xfrm>
          <a:off x="1905000" y="1905000"/>
          <a:ext cx="55022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349360" imgH="241200" progId="Equation.3">
                  <p:embed/>
                </p:oleObj>
              </mc:Choice>
              <mc:Fallback>
                <p:oleObj name="Equation" r:id="rId8" imgW="2349360" imgH="241200" progId="Equation.3">
                  <p:embed/>
                  <p:pic>
                    <p:nvPicPr>
                      <p:cNvPr id="5" name="Object 56">
                        <a:extLst>
                          <a:ext uri="{FF2B5EF4-FFF2-40B4-BE49-F238E27FC236}">
                            <a16:creationId xmlns:a16="http://schemas.microsoft.com/office/drawing/2014/main" id="{7CAA9460-FDEB-1183-9604-DD6C2A227F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905000"/>
                        <a:ext cx="5502275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558767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Example, Ultimate Longitudinal Tensile Strength 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600" y="1524000"/>
            <a:ext cx="883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Find the ultimate longitudinal tensile strength for a Glass/Epoxy lamina with a 70% fiber volume fraction.  Use the properties for glass and epoxy from Tables 3.1 and 3.2, respectively.  Also, find the minimum and critical fiber volume fractions.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9972003"/>
              </p:ext>
            </p:extLst>
          </p:nvPr>
        </p:nvGraphicFramePr>
        <p:xfrm>
          <a:off x="892493" y="2571075"/>
          <a:ext cx="23939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30040" imgH="228600" progId="Equation.3">
                  <p:embed/>
                </p:oleObj>
              </mc:Choice>
              <mc:Fallback>
                <p:oleObj name="Equation" r:id="rId4" imgW="1130040" imgH="22860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493" y="2571075"/>
                        <a:ext cx="2393950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8779245"/>
              </p:ext>
            </p:extLst>
          </p:nvPr>
        </p:nvGraphicFramePr>
        <p:xfrm>
          <a:off x="848360" y="3361731"/>
          <a:ext cx="2376487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18960" imgH="215640" progId="Equation.3">
                  <p:embed/>
                </p:oleObj>
              </mc:Choice>
              <mc:Fallback>
                <p:oleObj name="Equation" r:id="rId6" imgW="1218960" imgH="2156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" y="3361731"/>
                        <a:ext cx="2376487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1654117"/>
              </p:ext>
            </p:extLst>
          </p:nvPr>
        </p:nvGraphicFramePr>
        <p:xfrm>
          <a:off x="848360" y="3958272"/>
          <a:ext cx="2822575" cy="141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20480" imgH="660240" progId="Equation.3">
                  <p:embed/>
                </p:oleObj>
              </mc:Choice>
              <mc:Fallback>
                <p:oleObj name="Equation" r:id="rId8" imgW="1320480" imgH="66024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" y="3958272"/>
                        <a:ext cx="2822575" cy="1411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8CECF8E7-8B9F-DECC-4F5E-E5825B64D3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1295439"/>
              </p:ext>
            </p:extLst>
          </p:nvPr>
        </p:nvGraphicFramePr>
        <p:xfrm>
          <a:off x="5105400" y="2536092"/>
          <a:ext cx="2576946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80613" imgH="209820" progId="Equation.3">
                  <p:embed/>
                </p:oleObj>
              </mc:Choice>
              <mc:Fallback>
                <p:oleObj name="Equation" r:id="rId10" imgW="1180613" imgH="20982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2536092"/>
                        <a:ext cx="2576946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ECCC9743-BA85-C3A6-B39F-CC5511B869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4168042"/>
              </p:ext>
            </p:extLst>
          </p:nvPr>
        </p:nvGraphicFramePr>
        <p:xfrm>
          <a:off x="5105400" y="3126781"/>
          <a:ext cx="2319337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66680" imgH="215640" progId="Equation.3">
                  <p:embed/>
                </p:oleObj>
              </mc:Choice>
              <mc:Fallback>
                <p:oleObj name="Equation" r:id="rId12" imgW="1066680" imgH="2156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3126781"/>
                        <a:ext cx="2319337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D9986567-19D6-5127-2F6C-87ECD7CE94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1578182"/>
              </p:ext>
            </p:extLst>
          </p:nvPr>
        </p:nvGraphicFramePr>
        <p:xfrm>
          <a:off x="5105400" y="3680421"/>
          <a:ext cx="3094038" cy="146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96800" imgH="660240" progId="Equation.3">
                  <p:embed/>
                </p:oleObj>
              </mc:Choice>
              <mc:Fallback>
                <p:oleObj name="Equation" r:id="rId14" imgW="1396800" imgH="66024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3680421"/>
                        <a:ext cx="3094038" cy="146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F270C9B3-FF2C-DEE3-2B31-E759702771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902703"/>
              </p:ext>
            </p:extLst>
          </p:nvPr>
        </p:nvGraphicFramePr>
        <p:xfrm>
          <a:off x="1012825" y="6059488"/>
          <a:ext cx="696595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3682800" imgH="457200" progId="Equation.3">
                  <p:embed/>
                </p:oleObj>
              </mc:Choice>
              <mc:Fallback>
                <p:oleObj name="Equation" r:id="rId16" imgW="3682800" imgH="45720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6059488"/>
                        <a:ext cx="6965950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6">
            <a:extLst>
              <a:ext uri="{FF2B5EF4-FFF2-40B4-BE49-F238E27FC236}">
                <a16:creationId xmlns:a16="http://schemas.microsoft.com/office/drawing/2014/main" id="{A7FF6634-5911-4BE3-C1E6-9D16694299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0394075"/>
              </p:ext>
            </p:extLst>
          </p:nvPr>
        </p:nvGraphicFramePr>
        <p:xfrm>
          <a:off x="891598" y="5286693"/>
          <a:ext cx="55022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349360" imgH="241200" progId="Equation.3">
                  <p:embed/>
                </p:oleObj>
              </mc:Choice>
              <mc:Fallback>
                <p:oleObj name="Equation" r:id="rId18" imgW="2349360" imgH="241200" progId="Equation.3">
                  <p:embed/>
                  <p:pic>
                    <p:nvPicPr>
                      <p:cNvPr id="4" name="Object 56">
                        <a:extLst>
                          <a:ext uri="{FF2B5EF4-FFF2-40B4-BE49-F238E27FC236}">
                            <a16:creationId xmlns:a16="http://schemas.microsoft.com/office/drawing/2014/main" id="{8048418B-010A-FB06-B74F-CD6DE31D47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1598" y="5286693"/>
                        <a:ext cx="5502275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234814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Example, Minimum Fiber Volume Fraction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699501"/>
              </p:ext>
            </p:extLst>
          </p:nvPr>
        </p:nvGraphicFramePr>
        <p:xfrm>
          <a:off x="1421764" y="3276600"/>
          <a:ext cx="6332537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44640" imgH="1358640" progId="Equation.3">
                  <p:embed/>
                </p:oleObj>
              </mc:Choice>
              <mc:Fallback>
                <p:oleObj name="Equation" r:id="rId4" imgW="3644640" imgH="135864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1764" y="3276600"/>
                        <a:ext cx="6332537" cy="236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6431765-0614-FEC1-EAB7-B2EF9DDC1A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815245"/>
              </p:ext>
            </p:extLst>
          </p:nvPr>
        </p:nvGraphicFramePr>
        <p:xfrm>
          <a:off x="1371600" y="1752600"/>
          <a:ext cx="584200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50880" imgH="457200" progId="Equation.3">
                  <p:embed/>
                </p:oleObj>
              </mc:Choice>
              <mc:Fallback>
                <p:oleObj name="Equation" r:id="rId6" imgW="2450880" imgH="45720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752600"/>
                        <a:ext cx="5842000" cy="1089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673241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Example, Critical Fiber Volume Fraction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1105794"/>
              </p:ext>
            </p:extLst>
          </p:nvPr>
        </p:nvGraphicFramePr>
        <p:xfrm>
          <a:off x="1905000" y="3581400"/>
          <a:ext cx="5616575" cy="242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49280" imgH="1358640" progId="Equation.3">
                  <p:embed/>
                </p:oleObj>
              </mc:Choice>
              <mc:Fallback>
                <p:oleObj name="Equation" r:id="rId4" imgW="3149280" imgH="135864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581400"/>
                        <a:ext cx="5616575" cy="2425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56">
            <a:extLst>
              <a:ext uri="{FF2B5EF4-FFF2-40B4-BE49-F238E27FC236}">
                <a16:creationId xmlns:a16="http://schemas.microsoft.com/office/drawing/2014/main" id="{7E2C650B-E5D1-6780-2765-44E23B8B0D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205792"/>
              </p:ext>
            </p:extLst>
          </p:nvPr>
        </p:nvGraphicFramePr>
        <p:xfrm>
          <a:off x="1910080" y="2133600"/>
          <a:ext cx="45974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41400" imgH="457200" progId="Equation.3">
                  <p:embed/>
                </p:oleObj>
              </mc:Choice>
              <mc:Fallback>
                <p:oleObj name="Equation" r:id="rId6" imgW="1841400" imgH="457200" progId="Equation.3">
                  <p:embed/>
                  <p:pic>
                    <p:nvPicPr>
                      <p:cNvPr id="207928" name="Object 56">
                        <a:extLst>
                          <a:ext uri="{FF2B5EF4-FFF2-40B4-BE49-F238E27FC236}">
                            <a16:creationId xmlns:a16="http://schemas.microsoft.com/office/drawing/2014/main" id="{75882E16-FB6C-72A5-EB91-ADDF72B3A9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0080" y="2133600"/>
                        <a:ext cx="459740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30238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Experimental Longitudinal Tensile Strength Setup</a:t>
            </a:r>
          </a:p>
        </p:txBody>
      </p:sp>
      <p:pic>
        <p:nvPicPr>
          <p:cNvPr id="2150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91" y="1600200"/>
            <a:ext cx="3429000" cy="51160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19600" y="5238940"/>
            <a:ext cx="4495800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Tensile coupon mounted in the test frame for finding the tensile strengths of a unidirectional lamina. (Photo courtesy of Dr. R.Y. Kim, University of Dayton Research Institute, Dayton, OH.)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7051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Coupon Used for Longitudinal Tensile Strength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7928684"/>
              </p:ext>
            </p:extLst>
          </p:nvPr>
        </p:nvGraphicFramePr>
        <p:xfrm>
          <a:off x="152400" y="990600"/>
          <a:ext cx="9243495" cy="371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6353556" imgH="2553614" progId="Word.Document.12">
                  <p:embed/>
                </p:oleObj>
              </mc:Choice>
              <mc:Fallback>
                <p:oleObj name="Document" r:id="rId4" imgW="6353556" imgH="2553614" progId="Word.Document.12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990600"/>
                        <a:ext cx="9243495" cy="3716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447800" y="5105400"/>
            <a:ext cx="563880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3.26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Geometry of a longitudinal tensile strength specimen.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5137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Experimental Results of  Longitudinal Tensile Strength</a:t>
            </a:r>
          </a:p>
        </p:txBody>
      </p:sp>
      <p:pic>
        <p:nvPicPr>
          <p:cNvPr id="2170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67470"/>
            <a:ext cx="5062783" cy="2980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200" y="5248870"/>
            <a:ext cx="899160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Stress–strain curve for a [0]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8</a:t>
            </a:r>
            <a:r>
              <a:rPr lang="en-US" dirty="0">
                <a:latin typeface="Arial" pitchFamily="34" charset="0"/>
                <a:cs typeface="Arial" pitchFamily="34" charset="0"/>
              </a:rPr>
              <a:t> laminate under a longitudinal tensile load. (Data courtesy of Dr. R.Y. Kim, University of Dayton Research Institute, Dayton, OH).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5852421"/>
              </p:ext>
            </p:extLst>
          </p:nvPr>
        </p:nvGraphicFramePr>
        <p:xfrm>
          <a:off x="6019800" y="2048470"/>
          <a:ext cx="2286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99617" imgH="200447" progId="Equation.3">
                  <p:embed/>
                </p:oleObj>
              </mc:Choice>
              <mc:Fallback>
                <p:oleObj name="Equation" r:id="rId5" imgW="999617" imgH="200447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2048470"/>
                        <a:ext cx="22860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1370153"/>
              </p:ext>
            </p:extLst>
          </p:nvPr>
        </p:nvGraphicFramePr>
        <p:xfrm>
          <a:off x="5637213" y="2759075"/>
          <a:ext cx="26860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44520" imgH="431640" progId="Equation.3">
                  <p:embed/>
                </p:oleObj>
              </mc:Choice>
              <mc:Fallback>
                <p:oleObj name="Equation" r:id="rId7" imgW="1244520" imgH="43164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7213" y="2759075"/>
                        <a:ext cx="268605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8958250"/>
              </p:ext>
            </p:extLst>
          </p:nvPr>
        </p:nvGraphicFramePr>
        <p:xfrm>
          <a:off x="5778503" y="3801070"/>
          <a:ext cx="2452687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28520" imgH="241200" progId="Equation.3">
                  <p:embed/>
                </p:oleObj>
              </mc:Choice>
              <mc:Fallback>
                <p:oleObj name="Equation" r:id="rId9" imgW="1028520" imgH="2412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3" y="3801070"/>
                        <a:ext cx="2452687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48514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141AC-F429-B940-45E5-FED283895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ASTM D3039 Test</a:t>
            </a:r>
          </a:p>
        </p:txBody>
      </p:sp>
      <p:pic>
        <p:nvPicPr>
          <p:cNvPr id="7" name="Online Media 6" title="ASTM D3039 Test Method for Tensile Properties of Polymer Matrix Composite Materials">
            <a:hlinkClick r:id="" action="ppaction://media"/>
            <a:extLst>
              <a:ext uri="{FF2B5EF4-FFF2-40B4-BE49-F238E27FC236}">
                <a16:creationId xmlns:a16="http://schemas.microsoft.com/office/drawing/2014/main" id="{6F384A23-E5AB-2D06-14AC-1ECF2E08FA2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95400" y="1676400"/>
            <a:ext cx="6858000" cy="387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06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Modes of Failure under Longitudinal Tensile Stress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0015797"/>
              </p:ext>
            </p:extLst>
          </p:nvPr>
        </p:nvGraphicFramePr>
        <p:xfrm>
          <a:off x="-80713" y="2723243"/>
          <a:ext cx="4926466" cy="2021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943600" imgH="2439010" progId="Word.Document.12">
                  <p:embed/>
                </p:oleObj>
              </mc:Choice>
              <mc:Fallback>
                <p:oleObj name="Document" r:id="rId4" imgW="5943600" imgH="2439010" progId="Word.Document.12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0713" y="2723243"/>
                        <a:ext cx="4926466" cy="202111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609600" y="5943600"/>
            <a:ext cx="792480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Modes of failure of unidirectional lamina under a longitudinal tensile load.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59A333-14A4-D59B-E83A-4C1F0A6FD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6622" y="2594805"/>
            <a:ext cx="4237378" cy="22779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22249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DCC2-2685-0824-F85A-3D767EB03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6A1CC-40BC-92D7-C511-9CDB770499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1981200"/>
            <a:ext cx="8458200" cy="1673352"/>
          </a:xfrm>
        </p:spPr>
        <p:txBody>
          <a:bodyPr>
            <a:normAutofit fontScale="90000"/>
          </a:bodyPr>
          <a:lstStyle/>
          <a:p>
            <a:r>
              <a:rPr lang="en-US" dirty="0"/>
              <a:t>Longitudinal Compressive Strength of Unidirectional Lamina,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5C5BE5-934D-B0D4-7AC6-A1F6D27B46A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6096000" y="2514600"/>
            <a:ext cx="1371600" cy="79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80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3600" dirty="0"/>
              <a:t>Longitudinal Compressive Strength</a:t>
            </a:r>
          </a:p>
        </p:txBody>
      </p:sp>
      <p:sp>
        <p:nvSpPr>
          <p:cNvPr id="3" name="Rectangle 2"/>
          <p:cNvSpPr/>
          <p:nvPr/>
        </p:nvSpPr>
        <p:spPr>
          <a:xfrm>
            <a:off x="212121" y="6400800"/>
            <a:ext cx="861060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Modes of failure of a unidirectional lamina under a longitudinal compressive load.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7AC2E1-AB63-25AB-E904-D5AD0C2D52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160" y="1615931"/>
            <a:ext cx="2823241" cy="1767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117DA9-6242-FD05-BAED-E5869D2A02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200" y="1510246"/>
            <a:ext cx="3124200" cy="19994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A8FFCE-E7D2-FB39-8A70-D9A8364512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160" y="3994304"/>
            <a:ext cx="2991464" cy="18786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93D2F9-0473-90F2-E569-1FB90A4A09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5200" y="4012190"/>
            <a:ext cx="2717800" cy="18861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B0417DA-97D1-EABD-1ABD-359D7FDD3860}"/>
              </a:ext>
            </a:extLst>
          </p:cNvPr>
          <p:cNvSpPr txBox="1"/>
          <p:nvPr/>
        </p:nvSpPr>
        <p:spPr>
          <a:xfrm>
            <a:off x="264159" y="3509734"/>
            <a:ext cx="8610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Fiber </a:t>
            </a:r>
            <a:r>
              <a:rPr lang="en-US" dirty="0" err="1"/>
              <a:t>microbuckling</a:t>
            </a:r>
            <a:r>
              <a:rPr lang="en-US" dirty="0"/>
              <a:t> extensional mode	                      Fiber </a:t>
            </a:r>
            <a:r>
              <a:rPr lang="en-US" dirty="0" err="1"/>
              <a:t>microbuckling</a:t>
            </a:r>
            <a:r>
              <a:rPr lang="en-US" dirty="0"/>
              <a:t> shear mode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68BF77-1F36-D989-1D84-1E8A0E92FE10}"/>
              </a:ext>
            </a:extLst>
          </p:cNvPr>
          <p:cNvSpPr txBox="1"/>
          <p:nvPr/>
        </p:nvSpPr>
        <p:spPr>
          <a:xfrm>
            <a:off x="212122" y="6013035"/>
            <a:ext cx="8610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Transverse tensile failure of matrix mode              Shear failure mode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7191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7630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3600" dirty="0"/>
              <a:t>Longitudinal Compressive Strength</a:t>
            </a:r>
            <a:br>
              <a:rPr lang="en-US" sz="3600" dirty="0"/>
            </a:br>
            <a:r>
              <a:rPr lang="en-US" sz="3600" dirty="0"/>
              <a:t>Transverse Matrix Failure Mode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9233998"/>
              </p:ext>
            </p:extLst>
          </p:nvPr>
        </p:nvGraphicFramePr>
        <p:xfrm>
          <a:off x="497840" y="1524000"/>
          <a:ext cx="1893888" cy="111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11000" imgH="419040" progId="Equation.3">
                  <p:embed/>
                </p:oleObj>
              </mc:Choice>
              <mc:Fallback>
                <p:oleObj name="Equation" r:id="rId4" imgW="711000" imgH="419040" progId="Equation.3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840" y="1524000"/>
                        <a:ext cx="1893888" cy="11159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7536125"/>
              </p:ext>
            </p:extLst>
          </p:nvPr>
        </p:nvGraphicFramePr>
        <p:xfrm>
          <a:off x="441483" y="2559050"/>
          <a:ext cx="235902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27000" imgH="419040" progId="Equation.3">
                  <p:embed/>
                </p:oleObj>
              </mc:Choice>
              <mc:Fallback>
                <p:oleObj name="Equation" r:id="rId6" imgW="927000" imgH="419040" progId="Equation.3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483" y="2559050"/>
                        <a:ext cx="2359025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6759674"/>
              </p:ext>
            </p:extLst>
          </p:nvPr>
        </p:nvGraphicFramePr>
        <p:xfrm>
          <a:off x="472438" y="3705475"/>
          <a:ext cx="2297113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30040" imgH="444240" progId="Equation.3">
                  <p:embed/>
                </p:oleObj>
              </mc:Choice>
              <mc:Fallback>
                <p:oleObj name="Equation" r:id="rId8" imgW="1130040" imgH="444240" progId="Equation.3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38" y="3705475"/>
                        <a:ext cx="2297113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231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7148615"/>
              </p:ext>
            </p:extLst>
          </p:nvPr>
        </p:nvGraphicFramePr>
        <p:xfrm>
          <a:off x="477520" y="5833610"/>
          <a:ext cx="39243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473120" imgH="253800" progId="Equation.3">
                  <p:embed/>
                </p:oleObj>
              </mc:Choice>
              <mc:Fallback>
                <p:oleObj name="Equation" r:id="rId10" imgW="1473120" imgH="253800" progId="Equation.3">
                  <p:embed/>
                  <p:pic>
                    <p:nvPicPr>
                      <p:cNvPr id="222231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520" y="5833610"/>
                        <a:ext cx="39243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232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7412906"/>
              </p:ext>
            </p:extLst>
          </p:nvPr>
        </p:nvGraphicFramePr>
        <p:xfrm>
          <a:off x="508000" y="4597015"/>
          <a:ext cx="4605337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917360" imgH="507960" progId="Equation.3">
                  <p:embed/>
                </p:oleObj>
              </mc:Choice>
              <mc:Fallback>
                <p:oleObj name="Equation" r:id="rId12" imgW="1917360" imgH="507960" progId="Equation.3">
                  <p:embed/>
                  <p:pic>
                    <p:nvPicPr>
                      <p:cNvPr id="222232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4597015"/>
                        <a:ext cx="4605337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5FE51B9-BE5B-02AB-FC43-ABB9CA8980CA}"/>
              </a:ext>
            </a:extLst>
          </p:cNvPr>
          <p:cNvSpPr txBox="1"/>
          <p:nvPr/>
        </p:nvSpPr>
        <p:spPr>
          <a:xfrm>
            <a:off x="3200400" y="3926767"/>
            <a:ext cx="319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(Maximum strain failure theory)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47CB21-4206-5191-C649-F0B2705841C1}"/>
              </a:ext>
            </a:extLst>
          </p:cNvPr>
          <p:cNvSpPr txBox="1"/>
          <p:nvPr/>
        </p:nvSpPr>
        <p:spPr>
          <a:xfrm>
            <a:off x="5334000" y="4852138"/>
            <a:ext cx="3312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(Mechanics of materials formula)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4E1285-7FA3-3929-B6B6-5FB567AB0C06}"/>
              </a:ext>
            </a:extLst>
          </p:cNvPr>
          <p:cNvSpPr txBox="1"/>
          <p:nvPr/>
        </p:nvSpPr>
        <p:spPr>
          <a:xfrm>
            <a:off x="4536440" y="5932465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(Empirical Formula)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161429-04BB-876A-03A9-47C26FC50E9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00357" y="1722294"/>
            <a:ext cx="2993395" cy="18777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7786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90678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3600" dirty="0"/>
              <a:t>Longitudinal Compressive Strength</a:t>
            </a:r>
            <a:br>
              <a:rPr lang="en-US" sz="3600" dirty="0"/>
            </a:br>
            <a:r>
              <a:rPr lang="en-US" sz="3600" dirty="0"/>
              <a:t>Shear/Extensional Fiber </a:t>
            </a:r>
            <a:r>
              <a:rPr lang="en-US" sz="3600" dirty="0" err="1"/>
              <a:t>Microbuckling</a:t>
            </a:r>
            <a:r>
              <a:rPr lang="en-US" sz="3600" dirty="0"/>
              <a:t> Load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3169"/>
              </p:ext>
            </p:extLst>
          </p:nvPr>
        </p:nvGraphicFramePr>
        <p:xfrm>
          <a:off x="1905000" y="4913212"/>
          <a:ext cx="1625600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6560" imgH="444240" progId="Equation.3">
                  <p:embed/>
                </p:oleObj>
              </mc:Choice>
              <mc:Fallback>
                <p:oleObj name="Equation" r:id="rId4" imgW="736560" imgH="444240" progId="Equation.3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4913212"/>
                        <a:ext cx="1625600" cy="979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FB47BFC-6CFA-6D2F-577A-0DCF198D7A5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4979"/>
          <a:stretch/>
        </p:blipFill>
        <p:spPr>
          <a:xfrm>
            <a:off x="76200" y="2982406"/>
            <a:ext cx="5004816" cy="11398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10478F-6946-7242-6221-DFC56879050C}"/>
              </a:ext>
            </a:extLst>
          </p:cNvPr>
          <p:cNvSpPr txBox="1"/>
          <p:nvPr/>
        </p:nvSpPr>
        <p:spPr>
          <a:xfrm>
            <a:off x="5081016" y="336768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Extensional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EA0B29-F6D0-F8A2-74A1-A5291D1F00FA}"/>
              </a:ext>
            </a:extLst>
          </p:cNvPr>
          <p:cNvSpPr txBox="1"/>
          <p:nvPr/>
        </p:nvSpPr>
        <p:spPr>
          <a:xfrm>
            <a:off x="3653789" y="5191249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Shear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D2751A-26B9-A8B9-6DEB-55DB0289CB7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39850"/>
          <a:stretch/>
        </p:blipFill>
        <p:spPr>
          <a:xfrm>
            <a:off x="2209800" y="1719803"/>
            <a:ext cx="3011424" cy="609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2073AE-D456-E560-402F-A5CD192FDE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7726" y="4560750"/>
            <a:ext cx="3127519" cy="19996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EB464F9-707C-065B-A9C7-D9E6702DC9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1307" y="2573525"/>
            <a:ext cx="2822693" cy="17679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3301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3600" dirty="0"/>
              <a:t>Longitudinal Compressive Strength</a:t>
            </a:r>
            <a:br>
              <a:rPr lang="en-US" sz="3600" dirty="0"/>
            </a:br>
            <a:r>
              <a:rPr lang="en-US" sz="3600" dirty="0"/>
              <a:t>Shear Failure Mode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7084666"/>
              </p:ext>
            </p:extLst>
          </p:nvPr>
        </p:nvGraphicFramePr>
        <p:xfrm>
          <a:off x="275907" y="1891030"/>
          <a:ext cx="429101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54000" imgH="215640" progId="Equation.3">
                  <p:embed/>
                </p:oleObj>
              </mc:Choice>
              <mc:Fallback>
                <p:oleObj name="Equation" r:id="rId4" imgW="1854000" imgH="21564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907" y="1891030"/>
                        <a:ext cx="4291013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0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1060046"/>
              </p:ext>
            </p:extLst>
          </p:nvPr>
        </p:nvGraphicFramePr>
        <p:xfrm>
          <a:off x="306387" y="2651760"/>
          <a:ext cx="4457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93680" imgH="241200" progId="Equation.3">
                  <p:embed/>
                </p:oleObj>
              </mc:Choice>
              <mc:Fallback>
                <p:oleObj name="Equation" r:id="rId6" imgW="1993680" imgH="24120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7" y="2651760"/>
                        <a:ext cx="44577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4C2E12B-7348-1A39-8AFA-D2B72E39F1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8800" y="1891030"/>
            <a:ext cx="2719052" cy="18899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482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3600" dirty="0"/>
              <a:t>Longitudinal Compressive Strength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7295757"/>
              </p:ext>
            </p:extLst>
          </p:nvPr>
        </p:nvGraphicFramePr>
        <p:xfrm>
          <a:off x="364331" y="2971800"/>
          <a:ext cx="8643938" cy="302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6119464" imgH="2137874" progId="Word.Document.12">
                  <p:embed/>
                </p:oleObj>
              </mc:Choice>
              <mc:Fallback>
                <p:oleObj name="Document" r:id="rId4" imgW="6119464" imgH="2137874" progId="Word.Document.12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1" y="2971800"/>
                        <a:ext cx="8643938" cy="302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57200" y="1600200"/>
            <a:ext cx="8458200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Comparison of experimental and predicted values of longitudinal compressive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strength of unidirectional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laminae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V</a:t>
            </a:r>
            <a:r>
              <a:rPr lang="en-US" baseline="-25000" dirty="0" err="1">
                <a:latin typeface="Arial" pitchFamily="34" charset="0"/>
                <a:cs typeface="Arial" pitchFamily="34" charset="0"/>
              </a:rPr>
              <a:t>f</a:t>
            </a:r>
            <a:r>
              <a:rPr lang="en-US" dirty="0">
                <a:latin typeface="Arial" pitchFamily="34" charset="0"/>
                <a:cs typeface="Arial" pitchFamily="34" charset="0"/>
              </a:rPr>
              <a:t> =0.50.  (Source: Table 7.2 in Introduction to Composite Materials by D. Hull, 1981, 8 Cambridge University Press, 1981, Reprinted with the permission of Cambridge University Press)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2517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223AF-EBD9-BC6E-5DE0-4BDFF5F9E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experimental numbers do not match theoretical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235F2-E5C4-8366-561C-3F8FC087B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5191"/>
            <a:ext cx="8458200" cy="340640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Irregular spacing of fibers causing premature failure in matrix-rich areas</a:t>
            </a:r>
          </a:p>
          <a:p>
            <a:r>
              <a:rPr lang="en-US" dirty="0"/>
              <a:t>Less than perfect bonding between the fibers and the matrix</a:t>
            </a:r>
          </a:p>
          <a:p>
            <a:r>
              <a:rPr lang="en-US" dirty="0"/>
              <a:t>Poor alignment of fibers</a:t>
            </a:r>
          </a:p>
          <a:p>
            <a:r>
              <a:rPr lang="en-US" dirty="0"/>
              <a:t>Not accounting for Poisson’s ratio mismatch between the fiber and the matrix</a:t>
            </a:r>
          </a:p>
          <a:p>
            <a:r>
              <a:rPr lang="en-US" dirty="0"/>
              <a:t>Not accounting for the transversely isotropic nature of fibers such as aramids and graphite</a:t>
            </a:r>
          </a:p>
        </p:txBody>
      </p:sp>
    </p:spTree>
    <p:extLst>
      <p:ext uri="{BB962C8B-B14F-4D97-AF65-F5344CB8AC3E}">
        <p14:creationId xmlns:p14="http://schemas.microsoft.com/office/powerpoint/2010/main" val="2899808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Example, Longitudinal Compressive Strength</a:t>
            </a:r>
          </a:p>
        </p:txBody>
      </p:sp>
      <p:sp>
        <p:nvSpPr>
          <p:cNvPr id="2" name="Rectangle 1"/>
          <p:cNvSpPr/>
          <p:nvPr/>
        </p:nvSpPr>
        <p:spPr>
          <a:xfrm>
            <a:off x="76200" y="1524000"/>
            <a:ext cx="8915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Find the longitudinal compressive strength of a Glass/Epoxy lamina with a 70% fiber volume fraction.  Use the properties of glass and epoxy from Tables 3.1 and 3.2, respectively.  Assume fibers are circular and are in a square array.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907551"/>
              </p:ext>
            </p:extLst>
          </p:nvPr>
        </p:nvGraphicFramePr>
        <p:xfrm>
          <a:off x="1162368" y="2667000"/>
          <a:ext cx="222567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52200" imgH="457200" progId="Equation.3">
                  <p:embed/>
                </p:oleObj>
              </mc:Choice>
              <mc:Fallback>
                <p:oleObj name="Equation" r:id="rId4" imgW="952200" imgH="45720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2368" y="2667000"/>
                        <a:ext cx="2225675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0061050"/>
              </p:ext>
            </p:extLst>
          </p:nvPr>
        </p:nvGraphicFramePr>
        <p:xfrm>
          <a:off x="1208405" y="3946525"/>
          <a:ext cx="157595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18913" imgH="209820" progId="Equation.3">
                  <p:embed/>
                </p:oleObj>
              </mc:Choice>
              <mc:Fallback>
                <p:oleObj name="Equation" r:id="rId6" imgW="618913" imgH="20982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8405" y="3946525"/>
                        <a:ext cx="157595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9179599"/>
              </p:ext>
            </p:extLst>
          </p:nvPr>
        </p:nvGraphicFramePr>
        <p:xfrm>
          <a:off x="778193" y="4556125"/>
          <a:ext cx="271303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44520" imgH="431640" progId="Equation.3">
                  <p:embed/>
                </p:oleObj>
              </mc:Choice>
              <mc:Fallback>
                <p:oleObj name="Equation" r:id="rId8" imgW="1244520" imgH="43164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193" y="4556125"/>
                        <a:ext cx="2713037" cy="93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798744"/>
              </p:ext>
            </p:extLst>
          </p:nvPr>
        </p:nvGraphicFramePr>
        <p:xfrm>
          <a:off x="767080" y="5699125"/>
          <a:ext cx="23812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41120" imgH="215640" progId="Equation.3">
                  <p:embed/>
                </p:oleObj>
              </mc:Choice>
              <mc:Fallback>
                <p:oleObj name="Equation" r:id="rId10" imgW="1041120" imgH="21564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080" y="5699125"/>
                        <a:ext cx="238125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5346946"/>
              </p:ext>
            </p:extLst>
          </p:nvPr>
        </p:nvGraphicFramePr>
        <p:xfrm>
          <a:off x="5551805" y="2698750"/>
          <a:ext cx="2362200" cy="10542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65160" imgH="431640" progId="Equation.3">
                  <p:embed/>
                </p:oleObj>
              </mc:Choice>
              <mc:Fallback>
                <p:oleObj name="Equation" r:id="rId12" imgW="965160" imgH="43164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1805" y="2698750"/>
                        <a:ext cx="2362200" cy="10542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369296"/>
              </p:ext>
            </p:extLst>
          </p:nvPr>
        </p:nvGraphicFramePr>
        <p:xfrm>
          <a:off x="5628005" y="3946524"/>
          <a:ext cx="1600200" cy="501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637984" imgH="200447" progId="Equation.3">
                  <p:embed/>
                </p:oleObj>
              </mc:Choice>
              <mc:Fallback>
                <p:oleObj name="Equation" r:id="rId14" imgW="637984" imgH="200447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8005" y="3946524"/>
                        <a:ext cx="1600200" cy="50155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6410138"/>
              </p:ext>
            </p:extLst>
          </p:nvPr>
        </p:nvGraphicFramePr>
        <p:xfrm>
          <a:off x="5351780" y="4581525"/>
          <a:ext cx="2354263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079280" imgH="406080" progId="Equation.3">
                  <p:embed/>
                </p:oleObj>
              </mc:Choice>
              <mc:Fallback>
                <p:oleObj name="Equation" r:id="rId16" imgW="1079280" imgH="40608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1780" y="4581525"/>
                        <a:ext cx="2354263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4626114"/>
              </p:ext>
            </p:extLst>
          </p:nvPr>
        </p:nvGraphicFramePr>
        <p:xfrm>
          <a:off x="5391468" y="5661025"/>
          <a:ext cx="2389187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041120" imgH="215640" progId="Equation.3">
                  <p:embed/>
                </p:oleObj>
              </mc:Choice>
              <mc:Fallback>
                <p:oleObj name="Equation" r:id="rId18" imgW="1041120" imgH="215640" progId="Equation.3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1468" y="5661025"/>
                        <a:ext cx="2389187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134014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Using transverse matrix failure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3096877"/>
              </p:ext>
            </p:extLst>
          </p:nvPr>
        </p:nvGraphicFramePr>
        <p:xfrm>
          <a:off x="3439319" y="1676400"/>
          <a:ext cx="2265362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90360" imgH="203040" progId="Equation.3">
                  <p:embed/>
                </p:oleObj>
              </mc:Choice>
              <mc:Fallback>
                <p:oleObj name="Equation" r:id="rId4" imgW="990360" imgH="203040" progId="Equation.3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9319" y="1676400"/>
                        <a:ext cx="2265362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0868570"/>
              </p:ext>
            </p:extLst>
          </p:nvPr>
        </p:nvGraphicFramePr>
        <p:xfrm>
          <a:off x="3439319" y="2163719"/>
          <a:ext cx="1538287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22080" imgH="203040" progId="Equation.3">
                  <p:embed/>
                </p:oleObj>
              </mc:Choice>
              <mc:Fallback>
                <p:oleObj name="Equation" r:id="rId6" imgW="622080" imgH="203040" progId="Equation.3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9319" y="2163719"/>
                        <a:ext cx="1538287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EAA8ECB-88C0-E865-A3CB-EF84B06E7C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7190579"/>
              </p:ext>
            </p:extLst>
          </p:nvPr>
        </p:nvGraphicFramePr>
        <p:xfrm>
          <a:off x="3424079" y="2543492"/>
          <a:ext cx="2916237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33440" imgH="660240" progId="Equation.3">
                  <p:embed/>
                </p:oleObj>
              </mc:Choice>
              <mc:Fallback>
                <p:oleObj name="Equation" r:id="rId8" imgW="1333440" imgH="66024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4079" y="2543492"/>
                        <a:ext cx="2916237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1168955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5F1FD-277D-EDF7-BAB8-E6EBE25F6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>
            <a:extLst>
              <a:ext uri="{FF2B5EF4-FFF2-40B4-BE49-F238E27FC236}">
                <a16:creationId xmlns:a16="http://schemas.microsoft.com/office/drawing/2014/main" id="{707D0FF7-1FB9-AFF1-4CFA-0E7A975B45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Using transverse matrix failure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BB1D46-6D3B-E8A9-70C6-5EAF69F1E0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3581400"/>
            <a:ext cx="4607052" cy="12207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0AB7CD8-FB99-BFB2-9A95-402EE96272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9372" y="1535684"/>
            <a:ext cx="1732788" cy="190347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1731713-6184-A2E8-6C10-3907108E9D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1200" y="5029200"/>
            <a:ext cx="4852837" cy="15729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39191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3F0C4-1B8E-3875-F777-9EE68EBA1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>
            <a:extLst>
              <a:ext uri="{FF2B5EF4-FFF2-40B4-BE49-F238E27FC236}">
                <a16:creationId xmlns:a16="http://schemas.microsoft.com/office/drawing/2014/main" id="{F87428A2-2760-84C0-91F9-24203CA2A2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Using transverse matrix failure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B99AD2-D785-2218-3102-0F9751578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2514600"/>
            <a:ext cx="4451604" cy="153771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C92BE64-41F4-8F3E-FDCC-EBED69BD4C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1695" y="1735799"/>
            <a:ext cx="3925824" cy="6736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62519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Example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3296117"/>
              </p:ext>
            </p:extLst>
          </p:nvPr>
        </p:nvGraphicFramePr>
        <p:xfrm>
          <a:off x="2502693" y="3200400"/>
          <a:ext cx="4138613" cy="157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60440" imgH="863280" progId="Equation.3">
                  <p:embed/>
                </p:oleObj>
              </mc:Choice>
              <mc:Fallback>
                <p:oleObj name="Equation" r:id="rId4" imgW="2260440" imgH="86328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2693" y="3200400"/>
                        <a:ext cx="4138613" cy="157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8C1DA878-FA79-57C9-FBDB-986618EC30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1588296"/>
            <a:ext cx="4330257" cy="14948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8C224A-6C8C-CAED-3DEA-3DE8B11BFF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08" y="1588296"/>
            <a:ext cx="4376853" cy="14186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47915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7630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Using extensional </a:t>
            </a:r>
            <a:r>
              <a:rPr lang="en-US" sz="4400" dirty="0" err="1"/>
              <a:t>microbuckling</a:t>
            </a:r>
            <a:r>
              <a:rPr lang="en-US" sz="4400" dirty="0"/>
              <a:t> mode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5146802"/>
              </p:ext>
            </p:extLst>
          </p:nvPr>
        </p:nvGraphicFramePr>
        <p:xfrm>
          <a:off x="1447800" y="3783794"/>
          <a:ext cx="5895975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19440" imgH="939600" progId="Equation.3">
                  <p:embed/>
                </p:oleObj>
              </mc:Choice>
              <mc:Fallback>
                <p:oleObj name="Equation" r:id="rId4" imgW="3619440" imgH="9396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783794"/>
                        <a:ext cx="5895975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9D9433F-3153-39DA-697A-D5C596C2CC6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4979"/>
          <a:stretch/>
        </p:blipFill>
        <p:spPr>
          <a:xfrm>
            <a:off x="152400" y="2039408"/>
            <a:ext cx="5004816" cy="11398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D71D20-951F-CDF3-0CEB-2309E1E1DB72}"/>
              </a:ext>
            </a:extLst>
          </p:cNvPr>
          <p:cNvSpPr txBox="1"/>
          <p:nvPr/>
        </p:nvSpPr>
        <p:spPr>
          <a:xfrm>
            <a:off x="5157216" y="242468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Extensional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7DAA67-DA06-DE97-B768-0C565F0ACD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7507" y="1630527"/>
            <a:ext cx="2822693" cy="17679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82770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Using shear </a:t>
            </a:r>
            <a:r>
              <a:rPr lang="en-US" sz="4400" dirty="0" err="1"/>
              <a:t>microbuckling</a:t>
            </a:r>
            <a:r>
              <a:rPr lang="en-US" sz="4400" dirty="0"/>
              <a:t> mode</a:t>
            </a:r>
          </a:p>
        </p:txBody>
      </p:sp>
      <p:sp>
        <p:nvSpPr>
          <p:cNvPr id="2" name="Rectangle 1"/>
          <p:cNvSpPr/>
          <p:nvPr/>
        </p:nvSpPr>
        <p:spPr>
          <a:xfrm>
            <a:off x="762000" y="1524000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1934036"/>
              </p:ext>
            </p:extLst>
          </p:nvPr>
        </p:nvGraphicFramePr>
        <p:xfrm>
          <a:off x="1385014" y="3097365"/>
          <a:ext cx="2322512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15920" imgH="203040" progId="Equation.3">
                  <p:embed/>
                </p:oleObj>
              </mc:Choice>
              <mc:Fallback>
                <p:oleObj name="Equation" r:id="rId4" imgW="1015920" imgH="203040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014" y="3097365"/>
                        <a:ext cx="2322512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3401120"/>
              </p:ext>
            </p:extLst>
          </p:nvPr>
        </p:nvGraphicFramePr>
        <p:xfrm>
          <a:off x="1385014" y="3882153"/>
          <a:ext cx="2035175" cy="1688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41120" imgH="863280" progId="Equation.3">
                  <p:embed/>
                </p:oleObj>
              </mc:Choice>
              <mc:Fallback>
                <p:oleObj name="Equation" r:id="rId6" imgW="1041120" imgH="863280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014" y="3882153"/>
                        <a:ext cx="2035175" cy="16881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4E30DB0-B2A4-CA58-6134-29225B0132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6747937"/>
              </p:ext>
            </p:extLst>
          </p:nvPr>
        </p:nvGraphicFramePr>
        <p:xfrm>
          <a:off x="1385014" y="1893332"/>
          <a:ext cx="1625600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36560" imgH="444240" progId="Equation.3">
                  <p:embed/>
                </p:oleObj>
              </mc:Choice>
              <mc:Fallback>
                <p:oleObj name="Equation" r:id="rId8" imgW="736560" imgH="4442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014" y="1893332"/>
                        <a:ext cx="1625600" cy="979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C181A1B-2860-DE0D-CC9E-2E1271F6C978}"/>
              </a:ext>
            </a:extLst>
          </p:cNvPr>
          <p:cNvSpPr txBox="1"/>
          <p:nvPr/>
        </p:nvSpPr>
        <p:spPr>
          <a:xfrm>
            <a:off x="2966618" y="2137012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Shear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52B018-F378-3AE6-9C87-3D4C7EBB2D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2716" y="1488440"/>
            <a:ext cx="3127519" cy="1999661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C6FFE648-A46E-35BF-9685-890CA30A2E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693484"/>
              </p:ext>
            </p:extLst>
          </p:nvPr>
        </p:nvGraphicFramePr>
        <p:xfrm>
          <a:off x="1364592" y="5964391"/>
          <a:ext cx="500221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450880" imgH="241200" progId="Equation.3">
                  <p:embed/>
                </p:oleObj>
              </mc:Choice>
              <mc:Fallback>
                <p:oleObj name="Equation" r:id="rId11" imgW="2450880" imgH="24120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4592" y="5964391"/>
                        <a:ext cx="5002213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8908313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From Shear Mode Failure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1334357"/>
              </p:ext>
            </p:extLst>
          </p:nvPr>
        </p:nvGraphicFramePr>
        <p:xfrm>
          <a:off x="396240" y="2809240"/>
          <a:ext cx="5495925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66880" imgH="457200" progId="Equation.3">
                  <p:embed/>
                </p:oleObj>
              </mc:Choice>
              <mc:Fallback>
                <p:oleObj name="Equation" r:id="rId4" imgW="2666880" imgH="4572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" y="2809240"/>
                        <a:ext cx="5495925" cy="93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20">
            <a:extLst>
              <a:ext uri="{FF2B5EF4-FFF2-40B4-BE49-F238E27FC236}">
                <a16:creationId xmlns:a16="http://schemas.microsoft.com/office/drawing/2014/main" id="{E835641C-7560-51CA-B32D-29C1C06094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745224"/>
              </p:ext>
            </p:extLst>
          </p:nvPr>
        </p:nvGraphicFramePr>
        <p:xfrm>
          <a:off x="381000" y="1906270"/>
          <a:ext cx="4457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93680" imgH="241200" progId="Equation.3">
                  <p:embed/>
                </p:oleObj>
              </mc:Choice>
              <mc:Fallback>
                <p:oleObj name="Equation" r:id="rId6" imgW="1993680" imgH="241200" progId="Equation.3">
                  <p:embed/>
                  <p:pic>
                    <p:nvPicPr>
                      <p:cNvPr id="22530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906270"/>
                        <a:ext cx="44577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0F4B542-5AA6-7E1D-7184-1EE275D70C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8400" y="1539076"/>
            <a:ext cx="2719052" cy="1889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73BE19-1C4C-5FDF-E974-EF415B9895AC}"/>
              </a:ext>
            </a:extLst>
          </p:cNvPr>
          <p:cNvSpPr txBox="1"/>
          <p:nvPr/>
        </p:nvSpPr>
        <p:spPr>
          <a:xfrm>
            <a:off x="1351598" y="4207756"/>
            <a:ext cx="4530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=min(521.8, 4360, 69.4)=69.4 MPa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DF7786-8A45-DC11-0084-603ACA5F0D4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79050"/>
          <a:stretch/>
        </p:blipFill>
        <p:spPr>
          <a:xfrm>
            <a:off x="355156" y="4124960"/>
            <a:ext cx="934212" cy="5349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18366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3058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3600" dirty="0"/>
              <a:t>Experimental Setup Longitudinal Compressive Strength</a:t>
            </a:r>
          </a:p>
        </p:txBody>
      </p:sp>
      <p:sp>
        <p:nvSpPr>
          <p:cNvPr id="2" name="Rectangle 1"/>
          <p:cNvSpPr/>
          <p:nvPr/>
        </p:nvSpPr>
        <p:spPr>
          <a:xfrm>
            <a:off x="1724167" y="1596493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396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3499616" cy="510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267200" y="4191000"/>
            <a:ext cx="4724400" cy="230832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IITRI fixture mounted in a test frame for finding the compressive strengths of a lamina. (Data reprinted with permission from 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Experimental Characterization of Advanced Composites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Carlsson</a:t>
            </a:r>
            <a:r>
              <a:rPr lang="en-US" dirty="0">
                <a:latin typeface="Arial" pitchFamily="34" charset="0"/>
                <a:cs typeface="Arial" pitchFamily="34" charset="0"/>
              </a:rPr>
              <a:t>, L.A. and Pipes, R.B.,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Technomic</a:t>
            </a:r>
            <a:r>
              <a:rPr lang="en-US" dirty="0">
                <a:latin typeface="Arial" pitchFamily="34" charset="0"/>
                <a:cs typeface="Arial" pitchFamily="34" charset="0"/>
              </a:rPr>
              <a:t> Publishing Co., Inc., 1987, p. 76. Copyright CRC Press, Boca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Raton, FL.)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34051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Laminate Stacking Sequence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978871"/>
              </p:ext>
            </p:extLst>
          </p:nvPr>
        </p:nvGraphicFramePr>
        <p:xfrm>
          <a:off x="152400" y="1066800"/>
          <a:ext cx="7010400" cy="56173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943600" imgH="4763110" progId="Word.Document.12">
                  <p:embed/>
                </p:oleObj>
              </mc:Choice>
              <mc:Fallback>
                <p:oleObj name="Document" r:id="rId4" imgW="5943600" imgH="4763110" progId="Word.Document.12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66800"/>
                        <a:ext cx="7010400" cy="56173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4953000" y="2743200"/>
            <a:ext cx="3810000" cy="258532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Geometry of a longitudinal compressive strength specimen. (Data reprinted with permission from 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Experimental Characterization of Advanced Composites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Carlsson</a:t>
            </a:r>
            <a:r>
              <a:rPr lang="en-US" dirty="0">
                <a:latin typeface="Arial" pitchFamily="34" charset="0"/>
                <a:cs typeface="Arial" pitchFamily="34" charset="0"/>
              </a:rPr>
              <a:t>, L.A. and Pipes, R.B.,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Technomic</a:t>
            </a:r>
            <a:r>
              <a:rPr lang="en-US" dirty="0">
                <a:latin typeface="Arial" pitchFamily="34" charset="0"/>
                <a:cs typeface="Arial" pitchFamily="34" charset="0"/>
              </a:rPr>
              <a:t> Publishing Co., Inc., 1987, p. 76. Copyright CRC Press, Boca Raton, FL.)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26769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89916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Experimental Data for Longitudinal Compressive Strength</a:t>
            </a:r>
          </a:p>
        </p:txBody>
      </p:sp>
      <p:pic>
        <p:nvPicPr>
          <p:cNvPr id="2426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" y="1555841"/>
            <a:ext cx="5562600" cy="3898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0" y="5761899"/>
            <a:ext cx="8686800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Stress–strain curve for a [0]24 graphite/epoxy laminate under a longitudinal compressive load. (Data courtesy of Dr. R.Y. Kim, University of Dayton Research Institute, Dayton, OH.)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6B259AD-DC58-66F9-BD2E-4F68BBEECC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4459289"/>
              </p:ext>
            </p:extLst>
          </p:nvPr>
        </p:nvGraphicFramePr>
        <p:xfrm>
          <a:off x="6400800" y="1905000"/>
          <a:ext cx="2295525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01440" imgH="215640" progId="Equation.3">
                  <p:embed/>
                </p:oleObj>
              </mc:Choice>
              <mc:Fallback>
                <p:oleObj name="Equation" r:id="rId5" imgW="901440" imgH="21564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1905000"/>
                        <a:ext cx="2295525" cy="54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6AE5DDD-FE89-E028-55AD-16D1E9C3F6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8037958"/>
              </p:ext>
            </p:extLst>
          </p:nvPr>
        </p:nvGraphicFramePr>
        <p:xfrm>
          <a:off x="6038850" y="2509837"/>
          <a:ext cx="3276600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95280" imgH="431640" progId="Equation.3">
                  <p:embed/>
                </p:oleObj>
              </mc:Choice>
              <mc:Fallback>
                <p:oleObj name="Equation" r:id="rId7" imgW="1295280" imgH="4316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2509837"/>
                        <a:ext cx="3276600" cy="109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349FEFD-EF11-3C0D-7340-ECE178BC55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5300371"/>
              </p:ext>
            </p:extLst>
          </p:nvPr>
        </p:nvGraphicFramePr>
        <p:xfrm>
          <a:off x="6230938" y="3894137"/>
          <a:ext cx="2649537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79280" imgH="241200" progId="Equation.3">
                  <p:embed/>
                </p:oleObj>
              </mc:Choice>
              <mc:Fallback>
                <p:oleObj name="Equation" r:id="rId9" imgW="1079280" imgH="24120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0938" y="3894137"/>
                        <a:ext cx="2649537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820748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Transverse Tensile Strength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1479232"/>
              </p:ext>
            </p:extLst>
          </p:nvPr>
        </p:nvGraphicFramePr>
        <p:xfrm>
          <a:off x="76200" y="1600200"/>
          <a:ext cx="8246946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943600" imgH="3515258" progId="Word.Document.12">
                  <p:embed/>
                </p:oleObj>
              </mc:Choice>
              <mc:Fallback>
                <p:oleObj name="Document" r:id="rId4" imgW="5943600" imgH="3515258" progId="Word.Document.12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600200"/>
                        <a:ext cx="8246946" cy="487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5791200" y="5105400"/>
            <a:ext cx="3048000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3.33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Representative volume element to calculate transverse tensile strength of a unidirectional lamina.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18553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Transverse Tensile Strength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4861510"/>
              </p:ext>
            </p:extLst>
          </p:nvPr>
        </p:nvGraphicFramePr>
        <p:xfrm>
          <a:off x="3633788" y="3619500"/>
          <a:ext cx="1731962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96880" imgH="190440" progId="Equation.3">
                  <p:embed/>
                </p:oleObj>
              </mc:Choice>
              <mc:Fallback>
                <p:oleObj name="Equation" r:id="rId4" imgW="596880" imgH="190440" progId="Equation.3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3788" y="3619500"/>
                        <a:ext cx="1731962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3075952"/>
              </p:ext>
            </p:extLst>
          </p:nvPr>
        </p:nvGraphicFramePr>
        <p:xfrm>
          <a:off x="3633788" y="4324350"/>
          <a:ext cx="1958975" cy="118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72840" imgH="406080" progId="Equation.3">
                  <p:embed/>
                </p:oleObj>
              </mc:Choice>
              <mc:Fallback>
                <p:oleObj name="Equation" r:id="rId6" imgW="672840" imgH="406080" progId="Equation.3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3788" y="4324350"/>
                        <a:ext cx="1958975" cy="1182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8581815"/>
              </p:ext>
            </p:extLst>
          </p:nvPr>
        </p:nvGraphicFramePr>
        <p:xfrm>
          <a:off x="3505200" y="5600700"/>
          <a:ext cx="2535238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88840" imgH="203040" progId="Equation.3">
                  <p:embed/>
                </p:oleObj>
              </mc:Choice>
              <mc:Fallback>
                <p:oleObj name="Equation" r:id="rId8" imgW="888840" imgH="203040" progId="Equation.3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5600700"/>
                        <a:ext cx="2535238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1" name="Object 41"/>
          <p:cNvGraphicFramePr>
            <a:graphicFrameLocks noChangeAspect="1"/>
          </p:cNvGraphicFramePr>
          <p:nvPr/>
        </p:nvGraphicFramePr>
        <p:xfrm>
          <a:off x="3340100" y="1905000"/>
          <a:ext cx="22987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87320" imgH="406080" progId="Equation.3">
                  <p:embed/>
                </p:oleObj>
              </mc:Choice>
              <mc:Fallback>
                <p:oleObj name="Equation" r:id="rId10" imgW="787320" imgH="406080" progId="Equation.3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0100" y="1905000"/>
                        <a:ext cx="2298700" cy="116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323263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Transverse Tensile Strength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1629314"/>
              </p:ext>
            </p:extLst>
          </p:nvPr>
        </p:nvGraphicFramePr>
        <p:xfrm>
          <a:off x="3200400" y="1676400"/>
          <a:ext cx="2858611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58640" imgH="431640" progId="Equation.3">
                  <p:embed/>
                </p:oleObj>
              </mc:Choice>
              <mc:Fallback>
                <p:oleObj name="Equation" r:id="rId4" imgW="1358640" imgH="43164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676400"/>
                        <a:ext cx="2858611" cy="90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799" name="Object 15"/>
          <p:cNvGraphicFramePr>
            <a:graphicFrameLocks noChangeAspect="1"/>
          </p:cNvGraphicFramePr>
          <p:nvPr/>
        </p:nvGraphicFramePr>
        <p:xfrm>
          <a:off x="1066800" y="3048000"/>
          <a:ext cx="25146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01440" imgH="203040" progId="Equation.3">
                  <p:embed/>
                </p:oleObj>
              </mc:Choice>
              <mc:Fallback>
                <p:oleObj name="Equation" r:id="rId6" imgW="901440" imgH="20304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048000"/>
                        <a:ext cx="2514600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800" name="Object 16"/>
          <p:cNvGraphicFramePr>
            <a:graphicFrameLocks noChangeAspect="1"/>
          </p:cNvGraphicFramePr>
          <p:nvPr/>
        </p:nvGraphicFramePr>
        <p:xfrm>
          <a:off x="5029200" y="2743200"/>
          <a:ext cx="31750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36480" imgH="507960" progId="Equation.3">
                  <p:embed/>
                </p:oleObj>
              </mc:Choice>
              <mc:Fallback>
                <p:oleObj name="Equation" r:id="rId8" imgW="1536480" imgH="50796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743200"/>
                        <a:ext cx="3175000" cy="104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801" name="Object 17"/>
          <p:cNvGraphicFramePr>
            <a:graphicFrameLocks noChangeAspect="1"/>
          </p:cNvGraphicFramePr>
          <p:nvPr/>
        </p:nvGraphicFramePr>
        <p:xfrm>
          <a:off x="2667000" y="4267200"/>
          <a:ext cx="36195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81080" imgH="507960" progId="Equation.3">
                  <p:embed/>
                </p:oleObj>
              </mc:Choice>
              <mc:Fallback>
                <p:oleObj name="Equation" r:id="rId10" imgW="1981080" imgH="50796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267200"/>
                        <a:ext cx="361950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802" name="Object 18"/>
          <p:cNvGraphicFramePr>
            <a:graphicFrameLocks noChangeAspect="1"/>
          </p:cNvGraphicFramePr>
          <p:nvPr/>
        </p:nvGraphicFramePr>
        <p:xfrm>
          <a:off x="3200400" y="5867400"/>
          <a:ext cx="26447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30040" imgH="241200" progId="Equation.3">
                  <p:embed/>
                </p:oleObj>
              </mc:Choice>
              <mc:Fallback>
                <p:oleObj name="Equation" r:id="rId12" imgW="1130040" imgH="24120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867400"/>
                        <a:ext cx="2644775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>
            <a:off x="2362200" y="2362200"/>
            <a:ext cx="762000" cy="6096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810000" y="3352800"/>
            <a:ext cx="838200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6477000" y="4038600"/>
            <a:ext cx="762000" cy="5334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495800" y="5334000"/>
            <a:ext cx="0" cy="5334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5048054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685800" y="1524000"/>
            <a:ext cx="7467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3.15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Find the ultimate transverse tensile strength for a unidirectional Glass/Epoxy lamina with a 70% fiber volume fraction.  Use properties of glass and epoxy from Table 3.1 and Table 3.2, respectively.  Assume the fibers are circular and are arranged in a square array.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27423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685800" y="1524000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3.15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6102815"/>
              </p:ext>
            </p:extLst>
          </p:nvPr>
        </p:nvGraphicFramePr>
        <p:xfrm>
          <a:off x="1316038" y="2282825"/>
          <a:ext cx="2919412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07880" imgH="241200" progId="Equation.3">
                  <p:embed/>
                </p:oleObj>
              </mc:Choice>
              <mc:Fallback>
                <p:oleObj name="Equation" r:id="rId4" imgW="1307880" imgH="241200" progId="Equation.3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6038" y="2282825"/>
                        <a:ext cx="2919412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477871"/>
              </p:ext>
            </p:extLst>
          </p:nvPr>
        </p:nvGraphicFramePr>
        <p:xfrm>
          <a:off x="4602163" y="2282825"/>
          <a:ext cx="227048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02960" imgH="203040" progId="Equation.3">
                  <p:embed/>
                </p:oleObj>
              </mc:Choice>
              <mc:Fallback>
                <p:oleObj name="Equation" r:id="rId6" imgW="1002960" imgH="203040" progId="Equation.3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2163" y="2282825"/>
                        <a:ext cx="2270485" cy="460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137006"/>
              </p:ext>
            </p:extLst>
          </p:nvPr>
        </p:nvGraphicFramePr>
        <p:xfrm>
          <a:off x="2116138" y="3530600"/>
          <a:ext cx="4922837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09680" imgH="685800" progId="Equation.3">
                  <p:embed/>
                </p:oleObj>
              </mc:Choice>
              <mc:Fallback>
                <p:oleObj name="Equation" r:id="rId8" imgW="2209680" imgH="685800" progId="Equation.3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6138" y="3530600"/>
                        <a:ext cx="4922837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46289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685800" y="1524000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3.15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2181908"/>
              </p:ext>
            </p:extLst>
          </p:nvPr>
        </p:nvGraphicFramePr>
        <p:xfrm>
          <a:off x="3254828" y="2362200"/>
          <a:ext cx="232954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18688" imgH="200447" progId="Equation.3">
                  <p:embed/>
                </p:oleObj>
              </mc:Choice>
              <mc:Fallback>
                <p:oleObj name="Equation" r:id="rId4" imgW="1018688" imgH="200447" progId="Equation.3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4828" y="2362200"/>
                        <a:ext cx="232954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2499727"/>
              </p:ext>
            </p:extLst>
          </p:nvPr>
        </p:nvGraphicFramePr>
        <p:xfrm>
          <a:off x="2633663" y="3073400"/>
          <a:ext cx="3570287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62040" imgH="241200" progId="Equation.3">
                  <p:embed/>
                </p:oleObj>
              </mc:Choice>
              <mc:Fallback>
                <p:oleObj name="Equation" r:id="rId6" imgW="1562040" imgH="241200" progId="Equation.3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3663" y="3073400"/>
                        <a:ext cx="3570287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4850865"/>
              </p:ext>
            </p:extLst>
          </p:nvPr>
        </p:nvGraphicFramePr>
        <p:xfrm>
          <a:off x="3051175" y="4038600"/>
          <a:ext cx="2595563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04840" imgH="241200" progId="Equation.3">
                  <p:embed/>
                </p:oleObj>
              </mc:Choice>
              <mc:Fallback>
                <p:oleObj name="Equation" r:id="rId8" imgW="1104840" imgH="241200" progId="Equation.3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1175" y="4038600"/>
                        <a:ext cx="2595563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561966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Transverse Tensile Strength</a:t>
            </a:r>
          </a:p>
        </p:txBody>
      </p:sp>
      <p:sp>
        <p:nvSpPr>
          <p:cNvPr id="2" name="Rectangle 1"/>
          <p:cNvSpPr/>
          <p:nvPr/>
        </p:nvSpPr>
        <p:spPr>
          <a:xfrm>
            <a:off x="685800" y="1524000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3.15</a:t>
            </a:r>
          </a:p>
        </p:txBody>
      </p:sp>
      <p:pic>
        <p:nvPicPr>
          <p:cNvPr id="25293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752600"/>
            <a:ext cx="4724400" cy="3676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0" y="5562600"/>
            <a:ext cx="8839200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3.34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Stress–strain curve for a [90]16 graphite/epoxy laminate under a transverse tensile load. (Data courtesy of Dr. R.Y. Kim, University of Dayton Research Institute, Dayton, OH.)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06223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000" dirty="0"/>
              <a:t>Transverse Compressive Strength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792776"/>
              </p:ext>
            </p:extLst>
          </p:nvPr>
        </p:nvGraphicFramePr>
        <p:xfrm>
          <a:off x="2409825" y="1981200"/>
          <a:ext cx="3713163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87240" imgH="241200" progId="Equation.3">
                  <p:embed/>
                </p:oleObj>
              </mc:Choice>
              <mc:Fallback>
                <p:oleObj name="Equation" r:id="rId4" imgW="1587240" imgH="24120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9825" y="1981200"/>
                        <a:ext cx="3713163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30396"/>
              </p:ext>
            </p:extLst>
          </p:nvPr>
        </p:nvGraphicFramePr>
        <p:xfrm>
          <a:off x="1903413" y="2971800"/>
          <a:ext cx="4764087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019240" imgH="507960" progId="Equation.3">
                  <p:embed/>
                </p:oleObj>
              </mc:Choice>
              <mc:Fallback>
                <p:oleObj name="Equation" r:id="rId6" imgW="2019240" imgH="50796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3413" y="2971800"/>
                        <a:ext cx="4764087" cy="1193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7018238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762000" y="1524000"/>
            <a:ext cx="7315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3.16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Find the ultimate transverse compressive strength of a Glass/Epoxy lamina with 70% fiber volume fraction.  Use the properties of glass and epoxy from Table 3.1 and Table 3.2, respectively.  Assume the fibers are circular and are packed in a square array.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34206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762000" y="1524000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3.16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0968232"/>
              </p:ext>
            </p:extLst>
          </p:nvPr>
        </p:nvGraphicFramePr>
        <p:xfrm>
          <a:off x="3321051" y="2133600"/>
          <a:ext cx="2089150" cy="5215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63280" imgH="215640" progId="Equation.3">
                  <p:embed/>
                </p:oleObj>
              </mc:Choice>
              <mc:Fallback>
                <p:oleObj name="Equation" r:id="rId4" imgW="863280" imgH="215640" progId="Equation.3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1051" y="2133600"/>
                        <a:ext cx="2089150" cy="5215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343621"/>
              </p:ext>
            </p:extLst>
          </p:nvPr>
        </p:nvGraphicFramePr>
        <p:xfrm>
          <a:off x="3290889" y="2819400"/>
          <a:ext cx="2195511" cy="494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01440" imgH="203040" progId="Equation.3">
                  <p:embed/>
                </p:oleObj>
              </mc:Choice>
              <mc:Fallback>
                <p:oleObj name="Equation" r:id="rId6" imgW="901440" imgH="203040" progId="Equation.3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0889" y="2819400"/>
                        <a:ext cx="2195511" cy="4943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6283038"/>
              </p:ext>
            </p:extLst>
          </p:nvPr>
        </p:nvGraphicFramePr>
        <p:xfrm>
          <a:off x="3063875" y="3429000"/>
          <a:ext cx="2697163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80800" imgH="241200" progId="Equation.3">
                  <p:embed/>
                </p:oleObj>
              </mc:Choice>
              <mc:Fallback>
                <p:oleObj name="Equation" r:id="rId8" imgW="1180800" imgH="241200" progId="Equation.3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75" y="3429000"/>
                        <a:ext cx="2697163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7035328"/>
              </p:ext>
            </p:extLst>
          </p:nvPr>
        </p:nvGraphicFramePr>
        <p:xfrm>
          <a:off x="3148013" y="4187825"/>
          <a:ext cx="2544762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41120" imgH="406080" progId="Equation.3">
                  <p:embed/>
                </p:oleObj>
              </mc:Choice>
              <mc:Fallback>
                <p:oleObj name="Equation" r:id="rId10" imgW="1041120" imgH="406080" progId="Equation.3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8013" y="4187825"/>
                        <a:ext cx="2544762" cy="993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5432863"/>
              </p:ext>
            </p:extLst>
          </p:nvPr>
        </p:nvGraphicFramePr>
        <p:xfrm>
          <a:off x="3554413" y="5216525"/>
          <a:ext cx="1728787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711000" imgH="393480" progId="Equation.3">
                  <p:embed/>
                </p:oleObj>
              </mc:Choice>
              <mc:Fallback>
                <p:oleObj name="Equation" r:id="rId12" imgW="711000" imgH="393480" progId="Equation.3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4413" y="5216525"/>
                        <a:ext cx="1728787" cy="955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186853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762000" y="1524000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3.16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8297645"/>
              </p:ext>
            </p:extLst>
          </p:nvPr>
        </p:nvGraphicFramePr>
        <p:xfrm>
          <a:off x="2851150" y="2222500"/>
          <a:ext cx="26670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30040" imgH="876240" progId="Equation.3">
                  <p:embed/>
                </p:oleObj>
              </mc:Choice>
              <mc:Fallback>
                <p:oleObj name="Equation" r:id="rId4" imgW="1130040" imgH="87624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1150" y="2222500"/>
                        <a:ext cx="2667000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96618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762000" y="1524000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3.16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2992530"/>
              </p:ext>
            </p:extLst>
          </p:nvPr>
        </p:nvGraphicFramePr>
        <p:xfrm>
          <a:off x="1839913" y="2235200"/>
          <a:ext cx="5221287" cy="168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69920" imgH="927000" progId="Equation.3">
                  <p:embed/>
                </p:oleObj>
              </mc:Choice>
              <mc:Fallback>
                <p:oleObj name="Equation" r:id="rId4" imgW="2869920" imgH="9270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9913" y="2235200"/>
                        <a:ext cx="5221287" cy="168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1430764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762000" y="1524000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3.16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5729713"/>
              </p:ext>
            </p:extLst>
          </p:nvPr>
        </p:nvGraphicFramePr>
        <p:xfrm>
          <a:off x="1554163" y="2501900"/>
          <a:ext cx="5424487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47760" imgH="241200" progId="Equation.3">
                  <p:embed/>
                </p:oleObj>
              </mc:Choice>
              <mc:Fallback>
                <p:oleObj name="Equation" r:id="rId4" imgW="3047760" imgH="2412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4163" y="2501900"/>
                        <a:ext cx="5424487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1361762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762000" y="1524000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3.16</a:t>
            </a:r>
          </a:p>
        </p:txBody>
      </p:sp>
      <p:pic>
        <p:nvPicPr>
          <p:cNvPr id="260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324" y="1828800"/>
            <a:ext cx="5427353" cy="398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85800" y="5867400"/>
            <a:ext cx="7848600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3.35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Stress–strain curve for a [90]40 graphite/epoxy laminate under a transverse compressive load perpendicular to the fibers.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46264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762000" y="1524000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3.16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3294407"/>
              </p:ext>
            </p:extLst>
          </p:nvPr>
        </p:nvGraphicFramePr>
        <p:xfrm>
          <a:off x="3200400" y="2209800"/>
          <a:ext cx="210935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28336" imgH="209820" progId="Equation.3">
                  <p:embed/>
                </p:oleObj>
              </mc:Choice>
              <mc:Fallback>
                <p:oleObj name="Equation" r:id="rId4" imgW="828336" imgH="209820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209800"/>
                        <a:ext cx="210935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611274"/>
              </p:ext>
            </p:extLst>
          </p:nvPr>
        </p:nvGraphicFramePr>
        <p:xfrm>
          <a:off x="2422525" y="2844800"/>
          <a:ext cx="36496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34960" imgH="241200" progId="Equation.3">
                  <p:embed/>
                </p:oleObj>
              </mc:Choice>
              <mc:Fallback>
                <p:oleObj name="Equation" r:id="rId6" imgW="1434960" imgH="241200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2525" y="2844800"/>
                        <a:ext cx="3649663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0657697"/>
              </p:ext>
            </p:extLst>
          </p:nvPr>
        </p:nvGraphicFramePr>
        <p:xfrm>
          <a:off x="3095625" y="3733800"/>
          <a:ext cx="21891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63280" imgH="241200" progId="Equation.3">
                  <p:embed/>
                </p:oleObj>
              </mc:Choice>
              <mc:Fallback>
                <p:oleObj name="Equation" r:id="rId8" imgW="863280" imgH="241200" progId="Equation.3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25" y="3733800"/>
                        <a:ext cx="2189163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162134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In-Plane Shear Strength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6816858"/>
              </p:ext>
            </p:extLst>
          </p:nvPr>
        </p:nvGraphicFramePr>
        <p:xfrm>
          <a:off x="3187700" y="1841500"/>
          <a:ext cx="22225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99920" imgH="406080" progId="Equation.3">
                  <p:embed/>
                </p:oleObj>
              </mc:Choice>
              <mc:Fallback>
                <p:oleObj name="Equation" r:id="rId4" imgW="799920" imgH="40608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7700" y="1841500"/>
                        <a:ext cx="2222500" cy="1117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154" name="Object 10"/>
          <p:cNvGraphicFramePr>
            <a:graphicFrameLocks noChangeAspect="1"/>
          </p:cNvGraphicFramePr>
          <p:nvPr/>
        </p:nvGraphicFramePr>
        <p:xfrm>
          <a:off x="3270250" y="3459163"/>
          <a:ext cx="2243137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87320" imgH="215640" progId="Equation.3">
                  <p:embed/>
                </p:oleObj>
              </mc:Choice>
              <mc:Fallback>
                <p:oleObj name="Equation" r:id="rId6" imgW="787320" imgH="2156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0250" y="3459163"/>
                        <a:ext cx="2243137" cy="614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155" name="Object 11"/>
          <p:cNvGraphicFramePr>
            <a:graphicFrameLocks noChangeAspect="1"/>
          </p:cNvGraphicFramePr>
          <p:nvPr/>
        </p:nvGraphicFramePr>
        <p:xfrm>
          <a:off x="2803525" y="4318000"/>
          <a:ext cx="321627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17440" imgH="228600" progId="Equation.3">
                  <p:embed/>
                </p:oleObj>
              </mc:Choice>
              <mc:Fallback>
                <p:oleObj name="Equation" r:id="rId8" imgW="1117440" imgH="2286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3525" y="4318000"/>
                        <a:ext cx="3216275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156" name="Object 12"/>
          <p:cNvGraphicFramePr>
            <a:graphicFrameLocks noChangeAspect="1"/>
          </p:cNvGraphicFramePr>
          <p:nvPr/>
        </p:nvGraphicFramePr>
        <p:xfrm>
          <a:off x="2924175" y="5283200"/>
          <a:ext cx="298767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91880" imgH="215640" progId="Equation.3">
                  <p:embed/>
                </p:oleObj>
              </mc:Choice>
              <mc:Fallback>
                <p:oleObj name="Equation" r:id="rId10" imgW="1091880" imgH="21564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4175" y="5283200"/>
                        <a:ext cx="2987675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1159648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In-Plane Shear Strength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6057687"/>
              </p:ext>
            </p:extLst>
          </p:nvPr>
        </p:nvGraphicFramePr>
        <p:xfrm>
          <a:off x="123825" y="1752600"/>
          <a:ext cx="4132263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81080" imgH="431640" progId="Equation.3">
                  <p:embed/>
                </p:oleObj>
              </mc:Choice>
              <mc:Fallback>
                <p:oleObj name="Equation" r:id="rId4" imgW="1981080" imgH="4316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825" y="1752600"/>
                        <a:ext cx="4132263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4202" name="Object 10"/>
          <p:cNvGraphicFramePr>
            <a:graphicFrameLocks noChangeAspect="1"/>
          </p:cNvGraphicFramePr>
          <p:nvPr/>
        </p:nvGraphicFramePr>
        <p:xfrm>
          <a:off x="152400" y="2997200"/>
          <a:ext cx="309562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71600" imgH="228600" progId="Equation.3">
                  <p:embed/>
                </p:oleObj>
              </mc:Choice>
              <mc:Fallback>
                <p:oleObj name="Equation" r:id="rId6" imgW="137160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997200"/>
                        <a:ext cx="3095625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4203" name="Object 11"/>
          <p:cNvGraphicFramePr>
            <a:graphicFrameLocks noChangeAspect="1"/>
          </p:cNvGraphicFramePr>
          <p:nvPr/>
        </p:nvGraphicFramePr>
        <p:xfrm>
          <a:off x="236537" y="3759200"/>
          <a:ext cx="3802063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81080" imgH="507960" progId="Equation.3">
                  <p:embed/>
                </p:oleObj>
              </mc:Choice>
              <mc:Fallback>
                <p:oleObj name="Equation" r:id="rId8" imgW="1981080" imgH="50796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537" y="3759200"/>
                        <a:ext cx="3802063" cy="96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4204" name="Object 12"/>
          <p:cNvGraphicFramePr>
            <a:graphicFrameLocks noChangeAspect="1"/>
          </p:cNvGraphicFramePr>
          <p:nvPr/>
        </p:nvGraphicFramePr>
        <p:xfrm>
          <a:off x="209550" y="5029200"/>
          <a:ext cx="4133850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158920" imgH="507960" progId="Equation.3">
                  <p:embed/>
                </p:oleObj>
              </mc:Choice>
              <mc:Fallback>
                <p:oleObj name="Equation" r:id="rId10" imgW="2158920" imgH="50796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" y="5029200"/>
                        <a:ext cx="4133850" cy="974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4205" name="Object 13"/>
          <p:cNvGraphicFramePr>
            <a:graphicFrameLocks noChangeAspect="1"/>
          </p:cNvGraphicFramePr>
          <p:nvPr/>
        </p:nvGraphicFramePr>
        <p:xfrm>
          <a:off x="2825750" y="3429000"/>
          <a:ext cx="624205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149280" imgH="736560" progId="Equation.3">
                  <p:embed/>
                </p:oleObj>
              </mc:Choice>
              <mc:Fallback>
                <p:oleObj name="Equation" r:id="rId12" imgW="3149280" imgH="73656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5750" y="3429000"/>
                        <a:ext cx="6242050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4495800" y="1905000"/>
            <a:ext cx="76200" cy="44196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2681923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838200" y="1524000"/>
            <a:ext cx="7086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3.17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Find the ultimate shear strength for a Glass/Epoxy lamina with 70% fiber volume fraction.  Use properties for glass and epoxy from Tables 3.1 and 3.2, respectively.  Assume the fibers are circular and are arranged in a square array.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69738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838200" y="1524000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3.17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5183923"/>
              </p:ext>
            </p:extLst>
          </p:nvPr>
        </p:nvGraphicFramePr>
        <p:xfrm>
          <a:off x="2160588" y="2201863"/>
          <a:ext cx="25082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15920" imgH="215640" progId="Equation.3">
                  <p:embed/>
                </p:oleObj>
              </mc:Choice>
              <mc:Fallback>
                <p:oleObj name="Equation" r:id="rId4" imgW="1015920" imgH="215640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0588" y="2201863"/>
                        <a:ext cx="250825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0700463"/>
              </p:ext>
            </p:extLst>
          </p:nvPr>
        </p:nvGraphicFramePr>
        <p:xfrm>
          <a:off x="2160588" y="2892425"/>
          <a:ext cx="244475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15920" imgH="203040" progId="Equation.3">
                  <p:embed/>
                </p:oleObj>
              </mc:Choice>
              <mc:Fallback>
                <p:oleObj name="Equation" r:id="rId6" imgW="1015920" imgH="20304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0588" y="2892425"/>
                        <a:ext cx="2444750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7499855"/>
              </p:ext>
            </p:extLst>
          </p:nvPr>
        </p:nvGraphicFramePr>
        <p:xfrm>
          <a:off x="2162175" y="3578225"/>
          <a:ext cx="2379663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41120" imgH="203040" progId="Equation.3">
                  <p:embed/>
                </p:oleObj>
              </mc:Choice>
              <mc:Fallback>
                <p:oleObj name="Equation" r:id="rId8" imgW="1041120" imgH="20304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2175" y="3578225"/>
                        <a:ext cx="2379663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0501554"/>
              </p:ext>
            </p:extLst>
          </p:nvPr>
        </p:nvGraphicFramePr>
        <p:xfrm>
          <a:off x="2330450" y="4187825"/>
          <a:ext cx="1525588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11000" imgH="393480" progId="Equation.3">
                  <p:embed/>
                </p:oleObj>
              </mc:Choice>
              <mc:Fallback>
                <p:oleObj name="Equation" r:id="rId10" imgW="711000" imgH="39348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0450" y="4187825"/>
                        <a:ext cx="1525588" cy="846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7522365"/>
              </p:ext>
            </p:extLst>
          </p:nvPr>
        </p:nvGraphicFramePr>
        <p:xfrm>
          <a:off x="2098675" y="5181600"/>
          <a:ext cx="248285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43000" imgH="215640" progId="Equation.3">
                  <p:embed/>
                </p:oleObj>
              </mc:Choice>
              <mc:Fallback>
                <p:oleObj name="Equation" r:id="rId12" imgW="1143000" imgH="21564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8675" y="5181600"/>
                        <a:ext cx="248285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088350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838200" y="1524000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3.17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314937"/>
              </p:ext>
            </p:extLst>
          </p:nvPr>
        </p:nvGraphicFramePr>
        <p:xfrm>
          <a:off x="2771775" y="2146300"/>
          <a:ext cx="3181350" cy="196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34960" imgH="888840" progId="Equation.3">
                  <p:embed/>
                </p:oleObj>
              </mc:Choice>
              <mc:Fallback>
                <p:oleObj name="Equation" r:id="rId4" imgW="1434960" imgH="8888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2146300"/>
                        <a:ext cx="3181350" cy="196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0073981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838200" y="1524000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3.17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8681585"/>
              </p:ext>
            </p:extLst>
          </p:nvPr>
        </p:nvGraphicFramePr>
        <p:xfrm>
          <a:off x="1981199" y="1524000"/>
          <a:ext cx="6279839" cy="5149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940848" imgH="4880667" progId="Word.Document.12">
                  <p:embed/>
                </p:oleObj>
              </mc:Choice>
              <mc:Fallback>
                <p:oleObj name="Document" r:id="rId4" imgW="5940848" imgH="4880667" progId="Word.Document.12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199" y="1524000"/>
                        <a:ext cx="6279839" cy="51493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191000" y="6172200"/>
            <a:ext cx="4916606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3.36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Schematic of a [±45]2S laminate shear test.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42386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838200" y="1524000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3.17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899983"/>
              </p:ext>
            </p:extLst>
          </p:nvPr>
        </p:nvGraphicFramePr>
        <p:xfrm>
          <a:off x="982663" y="2540000"/>
          <a:ext cx="7685087" cy="161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30440" imgH="914400" progId="Equation.3">
                  <p:embed/>
                </p:oleObj>
              </mc:Choice>
              <mc:Fallback>
                <p:oleObj name="Equation" r:id="rId4" imgW="4330440" imgH="9144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663" y="2540000"/>
                        <a:ext cx="7685087" cy="161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3566626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838200" y="1524000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3.17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7857247"/>
              </p:ext>
            </p:extLst>
          </p:nvPr>
        </p:nvGraphicFramePr>
        <p:xfrm>
          <a:off x="2935288" y="2279650"/>
          <a:ext cx="259397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82680" imgH="406080" progId="Equation.3">
                  <p:embed/>
                </p:oleObj>
              </mc:Choice>
              <mc:Fallback>
                <p:oleObj name="Equation" r:id="rId4" imgW="1282680" imgH="40608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5288" y="2279650"/>
                        <a:ext cx="2593975" cy="822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4207236"/>
              </p:ext>
            </p:extLst>
          </p:nvPr>
        </p:nvGraphicFramePr>
        <p:xfrm>
          <a:off x="2403475" y="3803650"/>
          <a:ext cx="3641725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63560" imgH="215640" progId="Equation.3">
                  <p:embed/>
                </p:oleObj>
              </mc:Choice>
              <mc:Fallback>
                <p:oleObj name="Equation" r:id="rId6" imgW="1663560" imgH="21564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3475" y="3803650"/>
                        <a:ext cx="3641725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5138803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838200" y="1524000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3.17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6225555"/>
              </p:ext>
            </p:extLst>
          </p:nvPr>
        </p:nvGraphicFramePr>
        <p:xfrm>
          <a:off x="2209799" y="2362200"/>
          <a:ext cx="2709863" cy="5036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75902" imgH="200447" progId="Equation.3">
                  <p:embed/>
                </p:oleObj>
              </mc:Choice>
              <mc:Fallback>
                <p:oleObj name="Equation" r:id="rId4" imgW="1075902" imgH="200447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799" y="2362200"/>
                        <a:ext cx="2709863" cy="5036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712174"/>
              </p:ext>
            </p:extLst>
          </p:nvPr>
        </p:nvGraphicFramePr>
        <p:xfrm>
          <a:off x="1552575" y="3111500"/>
          <a:ext cx="359886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36480" imgH="215640" progId="Equation.3">
                  <p:embed/>
                </p:oleObj>
              </mc:Choice>
              <mc:Fallback>
                <p:oleObj name="Equation" r:id="rId6" imgW="1536480" imgH="21564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2575" y="3111500"/>
                        <a:ext cx="3598863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382349"/>
              </p:ext>
            </p:extLst>
          </p:nvPr>
        </p:nvGraphicFramePr>
        <p:xfrm>
          <a:off x="1885950" y="3873500"/>
          <a:ext cx="2703513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66680" imgH="215640" progId="Equation.3">
                  <p:embed/>
                </p:oleObj>
              </mc:Choice>
              <mc:Fallback>
                <p:oleObj name="Equation" r:id="rId8" imgW="1066680" imgH="21564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5950" y="3873500"/>
                        <a:ext cx="2703513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5914796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838200" y="1524000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Example 3.17</a:t>
            </a:r>
          </a:p>
        </p:txBody>
      </p:sp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087" y="1828800"/>
            <a:ext cx="5157827" cy="3994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52600" y="5867400"/>
            <a:ext cx="5867400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3.37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Shear stress–shear strain curve obtained from a [±45]2S graphite/epoxy laminate under a tensile load.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45478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06436532-f9b8-4390-954c-2631ec99a5d9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1082</TotalTime>
  <Words>1070</Words>
  <Application>Microsoft Office PowerPoint</Application>
  <PresentationFormat>On-screen Show (4:3)</PresentationFormat>
  <Paragraphs>136</Paragraphs>
  <Slides>58</Slides>
  <Notes>54</Notes>
  <HiddenSlides>0</HiddenSlides>
  <MMClips>1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58</vt:i4>
      </vt:variant>
    </vt:vector>
  </HeadingPairs>
  <TitlesOfParts>
    <vt:vector size="70" baseType="lpstr">
      <vt:lpstr>Arial</vt:lpstr>
      <vt:lpstr>Calibri</vt:lpstr>
      <vt:lpstr>Corbel</vt:lpstr>
      <vt:lpstr>Times New Roman</vt:lpstr>
      <vt:lpstr>Trebuchet MS</vt:lpstr>
      <vt:lpstr>Wingdings</vt:lpstr>
      <vt:lpstr>Wingdings 2</vt:lpstr>
      <vt:lpstr>Wingdings 3</vt:lpstr>
      <vt:lpstr>Module</vt:lpstr>
      <vt:lpstr>Document</vt:lpstr>
      <vt:lpstr>Equation</vt:lpstr>
      <vt:lpstr>Microsoft Word Document</vt:lpstr>
      <vt:lpstr>EML 4230 Introduction to Composite Materials</vt:lpstr>
      <vt:lpstr>Longitudinal Tensile Strength of Unidirectional Lamina, </vt:lpstr>
      <vt:lpstr>Longitudinal Tensile Strength</vt:lpstr>
      <vt:lpstr>Longitudinal Tensile Strength</vt:lpstr>
      <vt:lpstr>Minimum Fiber Volume Fraction</vt:lpstr>
      <vt:lpstr>Critical Fiber Volume Fraction</vt:lpstr>
      <vt:lpstr>Example, Ultimate Longitudinal Tensile Strength </vt:lpstr>
      <vt:lpstr>Example, Minimum Fiber Volume Fraction</vt:lpstr>
      <vt:lpstr>Example, Critical Fiber Volume Fraction</vt:lpstr>
      <vt:lpstr>Experimental Longitudinal Tensile Strength Setup</vt:lpstr>
      <vt:lpstr>Coupon Used for Longitudinal Tensile Strength</vt:lpstr>
      <vt:lpstr>Experimental Results of  Longitudinal Tensile Strength</vt:lpstr>
      <vt:lpstr>Video of ASTM D3039 Test</vt:lpstr>
      <vt:lpstr>Modes of Failure under Longitudinal Tensile Stress</vt:lpstr>
      <vt:lpstr>Longitudinal Compressive Strength of Unidirectional Lamina, </vt:lpstr>
      <vt:lpstr>Longitudinal Compressive Strength</vt:lpstr>
      <vt:lpstr>Longitudinal Compressive Strength Transverse Matrix Failure Mode</vt:lpstr>
      <vt:lpstr>Longitudinal Compressive Strength Shear/Extensional Fiber Microbuckling Load</vt:lpstr>
      <vt:lpstr>Longitudinal Compressive Strength Shear Failure Mode</vt:lpstr>
      <vt:lpstr>Longitudinal Compressive Strength</vt:lpstr>
      <vt:lpstr>Why experimental numbers do not match theoretical results</vt:lpstr>
      <vt:lpstr>Example, Longitudinal Compressive Strength</vt:lpstr>
      <vt:lpstr>Using transverse matrix failure</vt:lpstr>
      <vt:lpstr>Using transverse matrix failure</vt:lpstr>
      <vt:lpstr>Using transverse matrix failure</vt:lpstr>
      <vt:lpstr>Example</vt:lpstr>
      <vt:lpstr>Using extensional microbuckling mode</vt:lpstr>
      <vt:lpstr>Using shear microbuckling mode</vt:lpstr>
      <vt:lpstr>From Shear Mode Failure</vt:lpstr>
      <vt:lpstr>Experimental Setup Longitudinal Compressive Strength</vt:lpstr>
      <vt:lpstr>Laminate Stacking Sequence</vt:lpstr>
      <vt:lpstr>Experimental Data for Longitudinal Compressive Strength</vt:lpstr>
      <vt:lpstr>Transverse Tensile Strength</vt:lpstr>
      <vt:lpstr>Transverse Tensile Strength</vt:lpstr>
      <vt:lpstr>Transverse Tensile Strength</vt:lpstr>
      <vt:lpstr>Example</vt:lpstr>
      <vt:lpstr>Example</vt:lpstr>
      <vt:lpstr>Example</vt:lpstr>
      <vt:lpstr>Transverse Tensile Strength</vt:lpstr>
      <vt:lpstr>Transverse Compressive Strength</vt:lpstr>
      <vt:lpstr>Example</vt:lpstr>
      <vt:lpstr>Example</vt:lpstr>
      <vt:lpstr>Example</vt:lpstr>
      <vt:lpstr>Example</vt:lpstr>
      <vt:lpstr>Example</vt:lpstr>
      <vt:lpstr>Example</vt:lpstr>
      <vt:lpstr>Example</vt:lpstr>
      <vt:lpstr>In-Plane Shear Strength</vt:lpstr>
      <vt:lpstr>In-Plane Shear Strength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END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Autar Kaw</cp:lastModifiedBy>
  <cp:revision>143</cp:revision>
  <dcterms:created xsi:type="dcterms:W3CDTF">2012-04-10T20:33:06Z</dcterms:created>
  <dcterms:modified xsi:type="dcterms:W3CDTF">2024-03-04T14:20:37Z</dcterms:modified>
</cp:coreProperties>
</file>