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1" r:id="rId2"/>
    <p:sldId id="314" r:id="rId3"/>
    <p:sldId id="315" r:id="rId4"/>
    <p:sldId id="316" r:id="rId5"/>
    <p:sldId id="323" r:id="rId6"/>
    <p:sldId id="324" r:id="rId7"/>
    <p:sldId id="317" r:id="rId8"/>
    <p:sldId id="325" r:id="rId9"/>
    <p:sldId id="318" r:id="rId10"/>
    <p:sldId id="326" r:id="rId11"/>
    <p:sldId id="319" r:id="rId12"/>
    <p:sldId id="320" r:id="rId13"/>
    <p:sldId id="321" r:id="rId14"/>
    <p:sldId id="322" r:id="rId15"/>
    <p:sldId id="312" r:id="rId16"/>
  </p:sldIdLst>
  <p:sldSz cx="9144000" cy="6858000" type="screen4x3"/>
  <p:notesSz cx="9601200" cy="73152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15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15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15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5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58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83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83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9188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539" y="3474963"/>
            <a:ext cx="7680127" cy="32911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93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5.emf"/><Relationship Id="rId1" Type="http://schemas.openxmlformats.org/officeDocument/2006/relationships/tags" Target="../tags/tag13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4 </a:t>
            </a:r>
            <a:r>
              <a:rPr lang="en-US" dirty="0" err="1"/>
              <a:t>Macromechanical</a:t>
            </a:r>
            <a:r>
              <a:rPr lang="en-US" dirty="0"/>
              <a:t> Analysis of a Laminate</a:t>
            </a:r>
          </a:p>
          <a:p>
            <a:pPr marL="118872" indent="0" algn="ctr">
              <a:buNone/>
            </a:pPr>
            <a:r>
              <a:rPr lang="en-US" b="1" dirty="0"/>
              <a:t>Objectives and Laminate Code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800" dirty="0"/>
              <a:t>Laminate Stacking Sequence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1524000" y="2209800"/>
          <a:ext cx="607695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3977640" imgH="2295144" progId="Word.Document.8">
                  <p:embed/>
                </p:oleObj>
              </mc:Choice>
              <mc:Fallback>
                <p:oleObj name="Document" r:id="rId4" imgW="3977640" imgH="2295144" progId="Word.Document.8">
                  <p:embed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6076950" cy="349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791200" y="5867400"/>
            <a:ext cx="24384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4.1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Schematic of a lamina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C000"/>
                </a:solidFill>
              </a:rPr>
              <a:t>Chapter Objectives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33400" y="1600200"/>
            <a:ext cx="8153400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-457200" algn="just" eaLnBrk="0" hangingPunct="0">
              <a:tabLst>
                <a:tab pos="-914400" algn="l"/>
              </a:tabLst>
            </a:pP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>
              <a:latin typeface="Times New Roman" pitchFamily="18" charset="0"/>
            </a:endParaRP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dirty="0">
                <a:latin typeface="Times New Roman" pitchFamily="18" charset="0"/>
              </a:rPr>
              <a:t>Understand the code for laminate stacking sequence</a:t>
            </a: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dirty="0">
                <a:latin typeface="Times New Roman" pitchFamily="18" charset="0"/>
              </a:rPr>
              <a:t>Develop relationships of mechanical and </a:t>
            </a:r>
            <a:r>
              <a:rPr lang="en-US" sz="2400" dirty="0" err="1">
                <a:latin typeface="Times New Roman" pitchFamily="18" charset="0"/>
              </a:rPr>
              <a:t>hygrothermal</a:t>
            </a:r>
            <a:r>
              <a:rPr lang="en-US" sz="2400" dirty="0">
                <a:latin typeface="Times New Roman" pitchFamily="18" charset="0"/>
              </a:rPr>
              <a:t> loads applied to a laminate to strains and stresses in each lamina</a:t>
            </a: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dirty="0">
                <a:latin typeface="Times New Roman" pitchFamily="18" charset="0"/>
              </a:rPr>
              <a:t>Find the elastic stiffnesses of laminate based on the elastic moduli of individual laminas and the stacking sequence</a:t>
            </a: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dirty="0">
                <a:latin typeface="Times New Roman" pitchFamily="18" charset="0"/>
              </a:rPr>
              <a:t>Find the coefficients of thermal and moisture expansion of a laminate based on elastic moduli, coefficients of thermal and moisture expansion of individual laminas, and stacking sequence</a:t>
            </a:r>
          </a:p>
          <a:p>
            <a:pPr marL="914400" lvl="1" indent="-457200" algn="just" eaLnBrk="0" hangingPunct="0">
              <a:buFont typeface="WP MathA" pitchFamily="2" charset="2"/>
              <a:buChar char="C"/>
              <a:tabLst>
                <a:tab pos="-914400" algn="l"/>
              </a:tabLst>
            </a:pPr>
            <a:endParaRPr lang="en-US" sz="2400" dirty="0"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8902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Laminate Code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96885"/>
              </p:ext>
            </p:extLst>
          </p:nvPr>
        </p:nvGraphicFramePr>
        <p:xfrm>
          <a:off x="1600200" y="2414700"/>
          <a:ext cx="1524000" cy="28956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4606471" y="3581400"/>
          <a:ext cx="3013529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203040" progId="Equation.3">
                  <p:embed/>
                </p:oleObj>
              </mc:Choice>
              <mc:Fallback>
                <p:oleObj name="Equation" r:id="rId4" imgW="1257120" imgH="203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471" y="3581400"/>
                        <a:ext cx="3013529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84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Laminate Code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059166"/>
              </p:ext>
            </p:extLst>
          </p:nvPr>
        </p:nvGraphicFramePr>
        <p:xfrm>
          <a:off x="1752600" y="2209800"/>
          <a:ext cx="1295400" cy="289560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 bwMode="auto">
          <a:xfrm>
            <a:off x="1752600" y="5181600"/>
            <a:ext cx="1295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aphicFrame>
        <p:nvGraphicFramePr>
          <p:cNvPr id="187393" name="Object 1"/>
          <p:cNvGraphicFramePr>
            <a:graphicFrameLocks noChangeAspect="1"/>
          </p:cNvGraphicFramePr>
          <p:nvPr/>
        </p:nvGraphicFramePr>
        <p:xfrm>
          <a:off x="4724400" y="3581400"/>
          <a:ext cx="3013075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215640" progId="Equation.3">
                  <p:embed/>
                </p:oleObj>
              </mc:Choice>
              <mc:Fallback>
                <p:oleObj name="Equation" r:id="rId4" imgW="1257120" imgH="215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581400"/>
                        <a:ext cx="3013075" cy="509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6553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Laminate Code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054199"/>
              </p:ext>
            </p:extLst>
          </p:nvPr>
        </p:nvGraphicFramePr>
        <p:xfrm>
          <a:off x="1066800" y="2225842"/>
          <a:ext cx="1219200" cy="28194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5345" name="Object 1"/>
          <p:cNvGraphicFramePr>
            <a:graphicFrameLocks noChangeAspect="1"/>
          </p:cNvGraphicFramePr>
          <p:nvPr/>
        </p:nvGraphicFramePr>
        <p:xfrm>
          <a:off x="5210175" y="3581400"/>
          <a:ext cx="20399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680" imgH="228600" progId="Equation.3">
                  <p:embed/>
                </p:oleObj>
              </mc:Choice>
              <mc:Fallback>
                <p:oleObj name="Equation" r:id="rId4" imgW="85068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0175" y="3581400"/>
                        <a:ext cx="2039938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65539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Laminate Code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606547"/>
              </p:ext>
            </p:extLst>
          </p:nvPr>
        </p:nvGraphicFramePr>
        <p:xfrm>
          <a:off x="782270" y="2209800"/>
          <a:ext cx="1981200" cy="2971801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645">
                <a:tc>
                  <a:txBody>
                    <a:bodyPr/>
                    <a:lstStyle/>
                    <a:p>
                      <a:pPr marL="0" marR="0">
                        <a:lnSpc>
                          <a:spcPts val="1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89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289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289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89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3297" name="Object 1"/>
          <p:cNvGraphicFramePr>
            <a:graphicFrameLocks noChangeAspect="1"/>
          </p:cNvGraphicFramePr>
          <p:nvPr/>
        </p:nvGraphicFramePr>
        <p:xfrm>
          <a:off x="5210175" y="3352800"/>
          <a:ext cx="20399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680" imgH="317160" progId="Equation.3">
                  <p:embed/>
                </p:oleObj>
              </mc:Choice>
              <mc:Fallback>
                <p:oleObj name="Equation" r:id="rId4" imgW="850680" imgH="31716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0175" y="3352800"/>
                        <a:ext cx="2039938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53176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Laminate Code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02900"/>
              </p:ext>
            </p:extLst>
          </p:nvPr>
        </p:nvGraphicFramePr>
        <p:xfrm>
          <a:off x="685800" y="1986632"/>
          <a:ext cx="3352800" cy="3505200"/>
        </p:xfrm>
        <a:graphic>
          <a:graphicData uri="http://schemas.openxmlformats.org/drawingml/2006/table">
            <a:tbl>
              <a:tblPr/>
              <a:tblGrid>
                <a:gridCol w="2044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Graphite/Epoxy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Boron/Epoxy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Boron/Epoxy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Boron/Epoxy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-45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Boron/Epoxy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45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Graphite/Epoxy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1249" name="Object 1"/>
          <p:cNvGraphicFramePr>
            <a:graphicFrameLocks noChangeAspect="1"/>
          </p:cNvGraphicFramePr>
          <p:nvPr/>
        </p:nvGraphicFramePr>
        <p:xfrm>
          <a:off x="5256213" y="3551238"/>
          <a:ext cx="1947862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241200" progId="Equation.3">
                  <p:embed/>
                </p:oleObj>
              </mc:Choice>
              <mc:Fallback>
                <p:oleObj name="Equation" r:id="rId4" imgW="812520" imgH="241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6213" y="3551238"/>
                        <a:ext cx="1947862" cy="56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785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Types of Laminates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52400" y="1818144"/>
            <a:ext cx="89916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Symmetric Laminate: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For every ply above the laminate midplane, there is an identical ply (material and orientation) an equal distance below the midplane.</a:t>
            </a: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Balanced Laminate: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For every ply at a +θ orientation, there is another ply at the – θ orientation somewhere in the laminate.</a:t>
            </a: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3198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Types of Laminates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228600" y="1882676"/>
            <a:ext cx="8991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Cross-ply Laminate: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Composted of plies of either 0° or 90° (no other ply orientation).</a:t>
            </a: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just" eaLnBrk="0" hangingPunct="0">
              <a:buFont typeface="Wingdings" pitchFamily="2" charset="2"/>
              <a:buChar char="§"/>
              <a:tabLst>
                <a:tab pos="-914400" algn="l"/>
              </a:tabLs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Quasi-isotropic Laminate: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Produced using at least three different ply orientations, all with equal angles between them. Exhibits isotropic extensional stiffness properties.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480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Laminate Behavior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371600" y="1600200"/>
            <a:ext cx="64770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latin typeface="Times New Roman" pitchFamily="18" charset="0"/>
              </a:rPr>
              <a:t>   </a:t>
            </a:r>
            <a:r>
              <a:rPr lang="en-US" sz="3200" dirty="0">
                <a:latin typeface="Times New Roman" pitchFamily="18" charset="0"/>
              </a:rPr>
              <a:t>Elastic </a:t>
            </a:r>
            <a:r>
              <a:rPr lang="en-US" sz="3200" dirty="0" err="1">
                <a:latin typeface="Times New Roman" pitchFamily="18" charset="0"/>
              </a:rPr>
              <a:t>Moduli</a:t>
            </a:r>
            <a:endParaRPr lang="en-US" sz="3200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3200" dirty="0">
                <a:latin typeface="Times New Roman" pitchFamily="18" charset="0"/>
              </a:rPr>
              <a:t>  Stacking Position</a:t>
            </a: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3200" dirty="0">
                <a:latin typeface="Times New Roman" pitchFamily="18" charset="0"/>
              </a:rPr>
              <a:t>  Thickness</a:t>
            </a: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3200" dirty="0">
                <a:latin typeface="Times New Roman" pitchFamily="18" charset="0"/>
              </a:rPr>
              <a:t>  Angles of Orientation</a:t>
            </a: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3200" dirty="0">
                <a:latin typeface="Times New Roman" pitchFamily="18" charset="0"/>
              </a:rPr>
              <a:t>  Coefficients of Thermal Expansion</a:t>
            </a:r>
          </a:p>
          <a:p>
            <a:pPr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3200" dirty="0">
                <a:latin typeface="Times New Roman" pitchFamily="18" charset="0"/>
              </a:rPr>
              <a:t>  Coefficients of Moisture Expansion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3559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326754"/>
              </p:ext>
            </p:extLst>
          </p:nvPr>
        </p:nvGraphicFramePr>
        <p:xfrm>
          <a:off x="228600" y="1600200"/>
          <a:ext cx="4094162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3755136" imgH="5129784" progId="Word.Document.8">
                  <p:embed/>
                </p:oleObj>
              </mc:Choice>
              <mc:Fallback>
                <p:oleObj name="Document" r:id="rId4" imgW="3755136" imgH="5129784" progId="Word.Document.8">
                  <p:embed/>
                  <p:pic>
                    <p:nvPicPr>
                      <p:cNvPr id="0" name="Picture 50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4094162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336710"/>
              </p:ext>
            </p:extLst>
          </p:nvPr>
        </p:nvGraphicFramePr>
        <p:xfrm>
          <a:off x="5334000" y="381000"/>
          <a:ext cx="8969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780" imgH="393529" progId="Equation.3">
                  <p:embed/>
                </p:oleObj>
              </mc:Choice>
              <mc:Fallback>
                <p:oleObj name="Equation" r:id="rId6" imgW="507780" imgH="393529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81000"/>
                        <a:ext cx="896938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159929"/>
              </p:ext>
            </p:extLst>
          </p:nvPr>
        </p:nvGraphicFramePr>
        <p:xfrm>
          <a:off x="5536967" y="1692389"/>
          <a:ext cx="1066800" cy="694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641" imgH="393529" progId="Equation.3">
                  <p:embed/>
                </p:oleObj>
              </mc:Choice>
              <mc:Fallback>
                <p:oleObj name="Equation" r:id="rId8" imgW="596641" imgH="393529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6967" y="1692389"/>
                        <a:ext cx="1066800" cy="6942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67600" y="609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(4.1)</a:t>
            </a: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4408080"/>
              </p:ext>
            </p:extLst>
          </p:nvPr>
        </p:nvGraphicFramePr>
        <p:xfrm>
          <a:off x="5536967" y="3112915"/>
          <a:ext cx="914400" cy="773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95085" imgH="418918" progId="Equation.3">
                  <p:embed/>
                </p:oleObj>
              </mc:Choice>
              <mc:Fallback>
                <p:oleObj name="Equation" r:id="rId10" imgW="495085" imgH="418918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6967" y="3112915"/>
                        <a:ext cx="914400" cy="7737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802689"/>
              </p:ext>
            </p:extLst>
          </p:nvPr>
        </p:nvGraphicFramePr>
        <p:xfrm>
          <a:off x="5926679" y="4728345"/>
          <a:ext cx="172085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25480" imgH="457200" progId="Equation.3">
                  <p:embed/>
                </p:oleObj>
              </mc:Choice>
              <mc:Fallback>
                <p:oleObj name="Equation" r:id="rId12" imgW="825480" imgH="45720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6679" y="4728345"/>
                        <a:ext cx="1720850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384180"/>
              </p:ext>
            </p:extLst>
          </p:nvPr>
        </p:nvGraphicFramePr>
        <p:xfrm>
          <a:off x="5964779" y="5630148"/>
          <a:ext cx="1295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47640" imgH="190440" progId="Equation.3">
                  <p:embed/>
                </p:oleObj>
              </mc:Choice>
              <mc:Fallback>
                <p:oleObj name="Equation" r:id="rId14" imgW="647640" imgH="190440" progId="Equation.3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4779" y="5630148"/>
                        <a:ext cx="1295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Strains in a beam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" y="5867400"/>
            <a:ext cx="52578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4.2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 beam under (a) axial load, (b) bending moment, and (c) combined axial and bending moment.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B80A1-445C-F319-4325-81AB048CC8EE}"/>
              </a:ext>
            </a:extLst>
          </p:cNvPr>
          <p:cNvSpPr txBox="1"/>
          <p:nvPr/>
        </p:nvSpPr>
        <p:spPr>
          <a:xfrm>
            <a:off x="5375470" y="2888489"/>
            <a:ext cx="2214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(due to bending load)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264C4-1F09-4029-241F-6C0EF20C8D30}"/>
              </a:ext>
            </a:extLst>
          </p:cNvPr>
          <p:cNvSpPr txBox="1"/>
          <p:nvPr/>
        </p:nvSpPr>
        <p:spPr>
          <a:xfrm>
            <a:off x="5378518" y="1455368"/>
            <a:ext cx="1872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(due to axial load)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963AC5-ED00-BB02-2D86-FF615230452F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56413"/>
          <a:stretch/>
        </p:blipFill>
        <p:spPr>
          <a:xfrm>
            <a:off x="5582856" y="4778515"/>
            <a:ext cx="399225" cy="77419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9CF54AF-F59B-3179-38B8-4A62F18B40EA}"/>
              </a:ext>
            </a:extLst>
          </p:cNvPr>
          <p:cNvSpPr txBox="1"/>
          <p:nvPr/>
        </p:nvSpPr>
        <p:spPr>
          <a:xfrm>
            <a:off x="5375470" y="4443279"/>
            <a:ext cx="3105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(due to axial and bending load)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3118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-38100" y="228600"/>
            <a:ext cx="94488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Types of loads allowed in </a:t>
            </a:r>
            <a:r>
              <a:rPr lang="en-US" sz="4400" dirty="0" err="1"/>
              <a:t>CLT</a:t>
            </a:r>
            <a:r>
              <a:rPr lang="en-US" sz="4400" dirty="0"/>
              <a:t> analysis</a:t>
            </a:r>
          </a:p>
        </p:txBody>
      </p:sp>
      <p:graphicFrame>
        <p:nvGraphicFramePr>
          <p:cNvPr id="307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983162"/>
              </p:ext>
            </p:extLst>
          </p:nvPr>
        </p:nvGraphicFramePr>
        <p:xfrm>
          <a:off x="76200" y="1549400"/>
          <a:ext cx="90678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647944" imgH="1737360" progId="Word.Document.8">
                  <p:embed/>
                </p:oleObj>
              </mc:Choice>
              <mc:Fallback>
                <p:oleObj name="Document" r:id="rId4" imgW="5647944" imgH="1737360" progId="Word.Document.8">
                  <p:embed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49400"/>
                        <a:ext cx="9067800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3292" y="4447163"/>
            <a:ext cx="8305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N</a:t>
            </a:r>
            <a:r>
              <a:rPr lang="en-US" sz="2000" baseline="-25000" dirty="0" err="1"/>
              <a:t>x</a:t>
            </a:r>
            <a:r>
              <a:rPr lang="en-US" sz="2000" dirty="0"/>
              <a:t> = normal force resultant in the x direction (per unit length)</a:t>
            </a:r>
          </a:p>
          <a:p>
            <a:endParaRPr lang="en-US" sz="2000" dirty="0"/>
          </a:p>
          <a:p>
            <a:r>
              <a:rPr lang="en-US" sz="2000" dirty="0" err="1"/>
              <a:t>N</a:t>
            </a:r>
            <a:r>
              <a:rPr lang="en-US" sz="2000" baseline="-25000" dirty="0" err="1"/>
              <a:t>y</a:t>
            </a:r>
            <a:r>
              <a:rPr lang="en-US" sz="2000" dirty="0"/>
              <a:t> = normal force resultant in the y direction (per unit length)</a:t>
            </a:r>
          </a:p>
          <a:p>
            <a:endParaRPr lang="en-US" sz="2000" dirty="0"/>
          </a:p>
          <a:p>
            <a:r>
              <a:rPr lang="en-US" sz="2000" dirty="0" err="1"/>
              <a:t>N</a:t>
            </a:r>
            <a:r>
              <a:rPr lang="en-US" sz="2000" baseline="-25000" dirty="0" err="1"/>
              <a:t>xy</a:t>
            </a:r>
            <a:r>
              <a:rPr lang="en-US" sz="2000" dirty="0"/>
              <a:t> = shear force resultant (per unit length)</a:t>
            </a:r>
          </a:p>
          <a:p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83292" y="6425315"/>
            <a:ext cx="877741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Resultant forces and moments on a laminate.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1332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188101"/>
              </p:ext>
            </p:extLst>
          </p:nvPr>
        </p:nvGraphicFramePr>
        <p:xfrm>
          <a:off x="76200" y="1524000"/>
          <a:ext cx="90678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647944" imgH="1737360" progId="Word.Document.8">
                  <p:embed/>
                </p:oleObj>
              </mc:Choice>
              <mc:Fallback>
                <p:oleObj name="Document" r:id="rId4" imgW="5647944" imgH="1737360" progId="Word.Document.8">
                  <p:embed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24000"/>
                        <a:ext cx="9067800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3292" y="4495800"/>
            <a:ext cx="8305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</a:t>
            </a:r>
            <a:r>
              <a:rPr lang="en-US" sz="2000" baseline="-25000" dirty="0" err="1"/>
              <a:t>x</a:t>
            </a:r>
            <a:r>
              <a:rPr lang="en-US" sz="2000" dirty="0"/>
              <a:t> = bending moment resultant in the </a:t>
            </a:r>
            <a:r>
              <a:rPr lang="en-US" sz="2000" dirty="0" err="1"/>
              <a:t>yz</a:t>
            </a:r>
            <a:r>
              <a:rPr lang="en-US" sz="2000" dirty="0"/>
              <a:t> plane (per unit length)</a:t>
            </a:r>
          </a:p>
          <a:p>
            <a:endParaRPr lang="en-US" sz="2000" dirty="0"/>
          </a:p>
          <a:p>
            <a:r>
              <a:rPr lang="en-US" sz="2000" dirty="0"/>
              <a:t>M</a:t>
            </a:r>
            <a:r>
              <a:rPr lang="en-US" sz="2000" baseline="-25000" dirty="0"/>
              <a:t>y</a:t>
            </a:r>
            <a:r>
              <a:rPr lang="en-US" sz="2000" dirty="0"/>
              <a:t> = bending moment resultant in the </a:t>
            </a:r>
            <a:r>
              <a:rPr lang="en-US" sz="2000" dirty="0" err="1"/>
              <a:t>xz</a:t>
            </a:r>
            <a:r>
              <a:rPr lang="en-US" sz="2000" dirty="0"/>
              <a:t> plane (per unit length)</a:t>
            </a:r>
          </a:p>
          <a:p>
            <a:endParaRPr lang="en-US" sz="2000" dirty="0"/>
          </a:p>
          <a:p>
            <a:r>
              <a:rPr lang="en-US" sz="2000" dirty="0" err="1"/>
              <a:t>M</a:t>
            </a:r>
            <a:r>
              <a:rPr lang="en-US" sz="2000" baseline="-25000" dirty="0" err="1"/>
              <a:t>xy</a:t>
            </a:r>
            <a:r>
              <a:rPr lang="en-US" sz="2000" dirty="0"/>
              <a:t> = twisting moment resultant (per unit length)</a:t>
            </a:r>
          </a:p>
          <a:p>
            <a:endParaRPr lang="en-US" sz="16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19050" y="381000"/>
            <a:ext cx="9448800" cy="609600"/>
          </a:xfrm>
          <a:prstGeom prst="rect">
            <a:avLst/>
          </a:prstGeom>
          <a:noFill/>
        </p:spPr>
        <p:txBody>
          <a:bodyPr vert="horz" lIns="92075" tIns="46038" rIns="92075" bIns="46038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400" dirty="0"/>
              <a:t>Types of loads allowed in </a:t>
            </a:r>
            <a:r>
              <a:rPr lang="en-US" sz="4400" dirty="0" err="1"/>
              <a:t>CLT</a:t>
            </a:r>
            <a:r>
              <a:rPr lang="en-US" sz="4400" dirty="0"/>
              <a:t> analysis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8205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560bf465-d2c8-4597-b2cd-85f55da87ac4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779</TotalTime>
  <Words>511</Words>
  <Application>Microsoft Office PowerPoint</Application>
  <PresentationFormat>On-screen Show (4:3)</PresentationFormat>
  <Paragraphs>130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Corbel</vt:lpstr>
      <vt:lpstr>Times New Roman</vt:lpstr>
      <vt:lpstr>Trebuchet MS</vt:lpstr>
      <vt:lpstr>Wingdings</vt:lpstr>
      <vt:lpstr>Wingdings 2</vt:lpstr>
      <vt:lpstr>Wingdings 3</vt:lpstr>
      <vt:lpstr>WP MathA</vt:lpstr>
      <vt:lpstr>Module</vt:lpstr>
      <vt:lpstr>Document</vt:lpstr>
      <vt:lpstr>Equation</vt:lpstr>
      <vt:lpstr>EML 4230 Introduction to Composite Materials</vt:lpstr>
      <vt:lpstr>Laminate Stacking Sequence</vt:lpstr>
      <vt:lpstr>Chapter Objectives</vt:lpstr>
      <vt:lpstr>Laminate Code</vt:lpstr>
      <vt:lpstr>Laminate Code</vt:lpstr>
      <vt:lpstr>Laminate Code</vt:lpstr>
      <vt:lpstr>Laminate Code</vt:lpstr>
      <vt:lpstr>Laminate Code</vt:lpstr>
      <vt:lpstr>Special Types of Laminates</vt:lpstr>
      <vt:lpstr>Special Types of Laminates</vt:lpstr>
      <vt:lpstr>Laminate Behavior</vt:lpstr>
      <vt:lpstr>Strains in a beam</vt:lpstr>
      <vt:lpstr>Types of loads allowed in CLT analysis</vt:lpstr>
      <vt:lpstr>PowerPoint Presentation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98</cp:revision>
  <cp:lastPrinted>2024-03-18T16:06:02Z</cp:lastPrinted>
  <dcterms:created xsi:type="dcterms:W3CDTF">2012-04-10T20:33:06Z</dcterms:created>
  <dcterms:modified xsi:type="dcterms:W3CDTF">2024-03-18T16:06:12Z</dcterms:modified>
</cp:coreProperties>
</file>