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311" r:id="rId2"/>
    <p:sldId id="314" r:id="rId3"/>
    <p:sldId id="321" r:id="rId4"/>
    <p:sldId id="322" r:id="rId5"/>
    <p:sldId id="327" r:id="rId6"/>
    <p:sldId id="328" r:id="rId7"/>
    <p:sldId id="329" r:id="rId8"/>
    <p:sldId id="330" r:id="rId9"/>
    <p:sldId id="331" r:id="rId10"/>
    <p:sldId id="332" r:id="rId11"/>
    <p:sldId id="334" r:id="rId12"/>
    <p:sldId id="333" r:id="rId13"/>
    <p:sldId id="337" r:id="rId14"/>
    <p:sldId id="338" r:id="rId15"/>
    <p:sldId id="339" r:id="rId16"/>
    <p:sldId id="340" r:id="rId17"/>
    <p:sldId id="335" r:id="rId18"/>
    <p:sldId id="342" r:id="rId19"/>
    <p:sldId id="336" r:id="rId20"/>
    <p:sldId id="312" r:id="rId21"/>
  </p:sldIdLst>
  <p:sldSz cx="9144000" cy="6858000" type="screen4x3"/>
  <p:notesSz cx="9601200" cy="73152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72" autoAdjust="0"/>
    <p:restoredTop sz="94660"/>
  </p:normalViewPr>
  <p:slideViewPr>
    <p:cSldViewPr>
      <p:cViewPr varScale="1">
        <p:scale>
          <a:sx n="94" d="100"/>
          <a:sy n="94" d="100"/>
        </p:scale>
        <p:origin x="90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937" cy="3652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438180" y="0"/>
            <a:ext cx="4160937" cy="3652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044D82-867A-46FF-9D31-0660CBA99F7C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948715"/>
            <a:ext cx="4160937" cy="36527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438180" y="6948715"/>
            <a:ext cx="4160937" cy="36527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0A1858-9E72-47A1-87CD-710C4BEB14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7470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438458" y="0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04CF0051-B4E6-4949-87F8-A613A27E21FF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49275"/>
            <a:ext cx="3657600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60120" y="3474720"/>
            <a:ext cx="7680960" cy="32918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948171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38458" y="6948171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1768D457-24FD-4B25-94B6-8316F9AFF3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20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85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539" y="3474963"/>
            <a:ext cx="7680127" cy="32911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3932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539" y="3474963"/>
            <a:ext cx="7680127" cy="32911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7064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7600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539" y="3474963"/>
            <a:ext cx="7680127" cy="32911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7064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219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322888-B6F1-4327-8AD3-66E49E2731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019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.gif"/><Relationship Id="rId4" Type="http://schemas.openxmlformats.org/officeDocument/2006/relationships/hyperlink" Target="http://autarkaw.com/books/composite/index.htm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7.wmf"/><Relationship Id="rId4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9.wmf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1.wmf"/><Relationship Id="rId4" Type="http://schemas.openxmlformats.org/officeDocument/2006/relationships/oleObject" Target="../embeddings/oleObject9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3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8.w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17.wmf"/><Relationship Id="rId4" Type="http://schemas.openxmlformats.org/officeDocument/2006/relationships/oleObject" Target="../embeddings/oleObject15.bin"/><Relationship Id="rId9" Type="http://schemas.openxmlformats.org/officeDocument/2006/relationships/image" Target="../media/image19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21.w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4.x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8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23.w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5.x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22.wmf"/><Relationship Id="rId4" Type="http://schemas.openxmlformats.org/officeDocument/2006/relationships/oleObject" Target="../embeddings/oleObject20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25.w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6.x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24.wmf"/><Relationship Id="rId4" Type="http://schemas.openxmlformats.org/officeDocument/2006/relationships/oleObject" Target="../embeddings/oleObject22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7.x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26.wmf"/><Relationship Id="rId4" Type="http://schemas.openxmlformats.org/officeDocument/2006/relationships/oleObject" Target="../embeddings/oleObject24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29.w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8.xml"/><Relationship Id="rId6" Type="http://schemas.openxmlformats.org/officeDocument/2006/relationships/oleObject" Target="../embeddings/oleObject27.bin"/><Relationship Id="rId5" Type="http://schemas.openxmlformats.org/officeDocument/2006/relationships/image" Target="../media/image28.wmf"/><Relationship Id="rId4" Type="http://schemas.openxmlformats.org/officeDocument/2006/relationships/oleObject" Target="../embeddings/oleObject26.bin"/><Relationship Id="rId9" Type="http://schemas.openxmlformats.org/officeDocument/2006/relationships/image" Target="../media/image30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0.xml"/><Relationship Id="rId5" Type="http://schemas.openxmlformats.org/officeDocument/2006/relationships/image" Target="../media/image31.wmf"/><Relationship Id="rId4" Type="http://schemas.openxmlformats.org/officeDocument/2006/relationships/oleObject" Target="../embeddings/oleObject29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5448"/>
            <a:ext cx="9067800" cy="1252728"/>
          </a:xfrm>
        </p:spPr>
        <p:txBody>
          <a:bodyPr>
            <a:normAutofit/>
          </a:bodyPr>
          <a:lstStyle/>
          <a:p>
            <a:pPr algn="ctr"/>
            <a:r>
              <a:rPr lang="en-US" sz="3600" b="0" dirty="0"/>
              <a:t>EML 4230 Introduction to Composite Materials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775191"/>
            <a:ext cx="8991600" cy="4625609"/>
          </a:xfrm>
        </p:spPr>
        <p:txBody>
          <a:bodyPr>
            <a:normAutofit/>
          </a:bodyPr>
          <a:lstStyle/>
          <a:p>
            <a:pPr marL="118872" indent="0" algn="ctr">
              <a:buNone/>
            </a:pPr>
            <a:r>
              <a:rPr lang="en-US" dirty="0"/>
              <a:t>Chapter 4 </a:t>
            </a:r>
            <a:r>
              <a:rPr lang="en-US" dirty="0" err="1"/>
              <a:t>Macromechanical</a:t>
            </a:r>
            <a:r>
              <a:rPr lang="en-US" dirty="0"/>
              <a:t> Analysis of a Laminate</a:t>
            </a:r>
          </a:p>
          <a:p>
            <a:pPr marL="118872" indent="0" algn="ctr">
              <a:buNone/>
            </a:pPr>
            <a:r>
              <a:rPr lang="en-US" b="1" dirty="0"/>
              <a:t>Relating Loads to </a:t>
            </a:r>
            <a:r>
              <a:rPr lang="en-US" b="1" dirty="0" err="1"/>
              <a:t>Midplane</a:t>
            </a:r>
            <a:r>
              <a:rPr lang="en-US" b="1" dirty="0"/>
              <a:t> Strains/Curvatures</a:t>
            </a:r>
          </a:p>
          <a:p>
            <a:pPr marL="118872" indent="0" algn="ctr">
              <a:buNone/>
            </a:pPr>
            <a:endParaRPr lang="en-US" dirty="0"/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Dr. </a:t>
            </a:r>
            <a:r>
              <a:rPr lang="en-US" sz="2000" dirty="0" err="1"/>
              <a:t>Autar</a:t>
            </a:r>
            <a:r>
              <a:rPr lang="en-US" sz="2000" dirty="0"/>
              <a:t> Kaw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Department of Mechanical Engineering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University of South Florida, Tampa, FL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33620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Courtesy of the Textbook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b="1" dirty="0">
                <a:solidFill>
                  <a:srgbClr val="000000"/>
                </a:solidFill>
                <a:latin typeface="Trebuchet MS"/>
                <a:hlinkClick r:id="rId4"/>
              </a:rPr>
              <a:t>Mechanics of Composite Materials by Kaw</a:t>
            </a:r>
            <a:r>
              <a:rPr lang="en-US" sz="2400" dirty="0">
                <a:latin typeface="Arial" pitchFamily="34" charset="0"/>
                <a:cs typeface="Arial" pitchFamily="34" charset="0"/>
                <a:hlinkClick r:id="rId4"/>
              </a:rPr>
              <a:t> 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118872" indent="0" algn="ctr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6028592"/>
            <a:ext cx="3162300" cy="7143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0696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400" dirty="0"/>
              <a:t>Laminate Stacking Sequence</a:t>
            </a:r>
          </a:p>
        </p:txBody>
      </p:sp>
      <p:graphicFrame>
        <p:nvGraphicFramePr>
          <p:cNvPr id="1026" name="Object 4"/>
          <p:cNvGraphicFramePr>
            <a:graphicFrameLocks/>
          </p:cNvGraphicFramePr>
          <p:nvPr/>
        </p:nvGraphicFramePr>
        <p:xfrm>
          <a:off x="1524000" y="2209800"/>
          <a:ext cx="6076950" cy="349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685" name="Document" r:id="rId4" imgW="3977640" imgH="2295144" progId="Word.Document.8">
                  <p:embed/>
                </p:oleObj>
              </mc:Choice>
              <mc:Fallback>
                <p:oleObj name="Document" r:id="rId4" imgW="3977640" imgH="2295144" progId="Word.Document.8">
                  <p:embed/>
                  <p:pic>
                    <p:nvPicPr>
                      <p:cNvPr id="0" name="Picture 13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209800"/>
                        <a:ext cx="6076950" cy="3498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5791200" y="5867400"/>
            <a:ext cx="2438400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FIGURE 4.1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Schematic of a lamina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7076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2964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400" dirty="0"/>
              <a:t>Types of loads allowed in </a:t>
            </a:r>
            <a:r>
              <a:rPr lang="en-US" sz="4400" dirty="0" err="1"/>
              <a:t>CLT</a:t>
            </a:r>
            <a:r>
              <a:rPr lang="en-US" sz="4400" dirty="0"/>
              <a:t> analysis</a:t>
            </a:r>
          </a:p>
        </p:txBody>
      </p:sp>
      <p:graphicFrame>
        <p:nvGraphicFramePr>
          <p:cNvPr id="3074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5983162"/>
              </p:ext>
            </p:extLst>
          </p:nvPr>
        </p:nvGraphicFramePr>
        <p:xfrm>
          <a:off x="76200" y="1549400"/>
          <a:ext cx="9067800" cy="279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33" name="Document" r:id="rId4" imgW="5647944" imgH="1737360" progId="Word.Document.8">
                  <p:embed/>
                </p:oleObj>
              </mc:Choice>
              <mc:Fallback>
                <p:oleObj name="Document" r:id="rId4" imgW="5647944" imgH="1737360" progId="Word.Document.8">
                  <p:embed/>
                  <p:pic>
                    <p:nvPicPr>
                      <p:cNvPr id="0" name="Picture 13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1549400"/>
                        <a:ext cx="9067800" cy="279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83292" y="4267200"/>
            <a:ext cx="83058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N</a:t>
            </a:r>
            <a:r>
              <a:rPr lang="en-US" sz="2000" baseline="-25000" dirty="0" err="1"/>
              <a:t>x</a:t>
            </a:r>
            <a:r>
              <a:rPr lang="en-US" sz="2000" dirty="0"/>
              <a:t> = normal force resultant in the x direction (per unit length)</a:t>
            </a:r>
          </a:p>
          <a:p>
            <a:r>
              <a:rPr lang="en-US" sz="2000" dirty="0"/>
              <a:t>	</a:t>
            </a:r>
          </a:p>
          <a:p>
            <a:r>
              <a:rPr lang="en-US" sz="2000" dirty="0" err="1"/>
              <a:t>N</a:t>
            </a:r>
            <a:r>
              <a:rPr lang="en-US" sz="2000" baseline="-25000" dirty="0" err="1"/>
              <a:t>y</a:t>
            </a:r>
            <a:r>
              <a:rPr lang="en-US" sz="2000" dirty="0"/>
              <a:t> = normal force resultant in the y direction (per unit length)</a:t>
            </a:r>
          </a:p>
          <a:p>
            <a:endParaRPr lang="en-US" sz="2000" dirty="0"/>
          </a:p>
          <a:p>
            <a:r>
              <a:rPr lang="en-US" sz="2000" dirty="0" err="1"/>
              <a:t>N</a:t>
            </a:r>
            <a:r>
              <a:rPr lang="en-US" sz="2000" baseline="-25000" dirty="0" err="1"/>
              <a:t>xy</a:t>
            </a:r>
            <a:r>
              <a:rPr lang="en-US" sz="2000" dirty="0"/>
              <a:t> = shear force resultant (per unit length)</a:t>
            </a:r>
          </a:p>
          <a:p>
            <a:endParaRPr lang="en-US" sz="1600" dirty="0"/>
          </a:p>
        </p:txBody>
      </p:sp>
      <p:sp>
        <p:nvSpPr>
          <p:cNvPr id="5" name="Rectangle 4"/>
          <p:cNvSpPr/>
          <p:nvPr/>
        </p:nvSpPr>
        <p:spPr>
          <a:xfrm>
            <a:off x="5029200" y="5715000"/>
            <a:ext cx="3886200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FIGURE 4.3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Resultant forces and moments on a laminate.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11332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2188101"/>
              </p:ext>
            </p:extLst>
          </p:nvPr>
        </p:nvGraphicFramePr>
        <p:xfrm>
          <a:off x="76200" y="1524000"/>
          <a:ext cx="9067800" cy="279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757" name="Document" r:id="rId4" imgW="5647944" imgH="1737360" progId="Word.Document.8">
                  <p:embed/>
                </p:oleObj>
              </mc:Choice>
              <mc:Fallback>
                <p:oleObj name="Document" r:id="rId4" imgW="5647944" imgH="1737360" progId="Word.Document.8">
                  <p:embed/>
                  <p:pic>
                    <p:nvPicPr>
                      <p:cNvPr id="0" name="Picture 13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1524000"/>
                        <a:ext cx="9067800" cy="279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83292" y="4495800"/>
            <a:ext cx="83058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M</a:t>
            </a:r>
            <a:r>
              <a:rPr lang="en-US" sz="2000" baseline="-25000" dirty="0" err="1"/>
              <a:t>x</a:t>
            </a:r>
            <a:r>
              <a:rPr lang="en-US" sz="2000" dirty="0"/>
              <a:t> = bending moment resultant in the </a:t>
            </a:r>
            <a:r>
              <a:rPr lang="en-US" sz="2000" dirty="0" err="1"/>
              <a:t>yz</a:t>
            </a:r>
            <a:r>
              <a:rPr lang="en-US" sz="2000" dirty="0"/>
              <a:t> plane (per unit length)</a:t>
            </a:r>
          </a:p>
          <a:p>
            <a:endParaRPr lang="en-US" sz="2000" dirty="0"/>
          </a:p>
          <a:p>
            <a:r>
              <a:rPr lang="en-US" sz="2000" dirty="0"/>
              <a:t>M</a:t>
            </a:r>
            <a:r>
              <a:rPr lang="en-US" sz="2000" baseline="-25000" dirty="0"/>
              <a:t>y</a:t>
            </a:r>
            <a:r>
              <a:rPr lang="en-US" sz="2000" dirty="0"/>
              <a:t> = bending moment resultant in the </a:t>
            </a:r>
            <a:r>
              <a:rPr lang="en-US" sz="2000" dirty="0" err="1"/>
              <a:t>xz</a:t>
            </a:r>
            <a:r>
              <a:rPr lang="en-US" sz="2000" dirty="0"/>
              <a:t> plane (per unit length)</a:t>
            </a:r>
          </a:p>
          <a:p>
            <a:endParaRPr lang="en-US" sz="2000" dirty="0"/>
          </a:p>
          <a:p>
            <a:r>
              <a:rPr lang="en-US" sz="2000" dirty="0" err="1"/>
              <a:t>M</a:t>
            </a:r>
            <a:r>
              <a:rPr lang="en-US" sz="2000" baseline="-25000" dirty="0" err="1"/>
              <a:t>xy</a:t>
            </a:r>
            <a:r>
              <a:rPr lang="en-US" sz="2000" dirty="0"/>
              <a:t> = twisting moment resultant (per unit length)</a:t>
            </a:r>
          </a:p>
          <a:p>
            <a:endParaRPr lang="en-US" sz="1600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400" dirty="0"/>
              <a:t>Types of loads allowed in </a:t>
            </a:r>
            <a:r>
              <a:rPr lang="en-US" sz="4400" dirty="0" err="1"/>
              <a:t>CLT</a:t>
            </a:r>
            <a:r>
              <a:rPr lang="en-US" sz="4400" dirty="0"/>
              <a:t> analysis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78205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400" dirty="0"/>
              <a:t>Stacking Sequence</a:t>
            </a:r>
          </a:p>
        </p:txBody>
      </p:sp>
      <p:graphicFrame>
        <p:nvGraphicFramePr>
          <p:cNvPr id="8194" name="Object 4"/>
          <p:cNvGraphicFramePr>
            <a:graphicFrameLocks/>
          </p:cNvGraphicFramePr>
          <p:nvPr/>
        </p:nvGraphicFramePr>
        <p:xfrm>
          <a:off x="476250" y="2209800"/>
          <a:ext cx="8667750" cy="3786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877" name="Document" r:id="rId4" imgW="5033795" imgH="2110029" progId="">
                  <p:embed/>
                </p:oleObj>
              </mc:Choice>
              <mc:Fallback>
                <p:oleObj name="Document" r:id="rId4" imgW="5033795" imgH="2110029" progId="">
                  <p:embed/>
                  <p:pic>
                    <p:nvPicPr>
                      <p:cNvPr id="0" name="Picture 13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250" y="2209800"/>
                        <a:ext cx="8667750" cy="3786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3886200" y="6096000"/>
            <a:ext cx="4724400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FIGURE 4.6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Coordinate locations of plies in the laminate.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45682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1143000"/>
          </a:xfrm>
        </p:spPr>
        <p:txBody>
          <a:bodyPr>
            <a:normAutofit/>
          </a:bodyPr>
          <a:lstStyle/>
          <a:p>
            <a:r>
              <a:rPr lang="en-US" sz="4400" dirty="0"/>
              <a:t>Stresses in a Lamina in a Laminate</a:t>
            </a:r>
          </a:p>
        </p:txBody>
      </p:sp>
      <p:sp>
        <p:nvSpPr>
          <p:cNvPr id="922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9218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0449923"/>
              </p:ext>
            </p:extLst>
          </p:nvPr>
        </p:nvGraphicFramePr>
        <p:xfrm>
          <a:off x="1371600" y="1524000"/>
          <a:ext cx="4619625" cy="216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912" name="Equation" r:id="rId4" imgW="2044700" imgH="952500" progId="Equation.3">
                  <p:embed/>
                </p:oleObj>
              </mc:Choice>
              <mc:Fallback>
                <p:oleObj name="Equation" r:id="rId4" imgW="2044700" imgH="952500" progId="Equation.3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524000"/>
                        <a:ext cx="4619625" cy="2162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92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4661017"/>
              </p:ext>
            </p:extLst>
          </p:nvPr>
        </p:nvGraphicFramePr>
        <p:xfrm>
          <a:off x="2057400" y="4191000"/>
          <a:ext cx="6200775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913" name="Equation" r:id="rId6" imgW="3492500" imgH="990600" progId="Equation.3">
                  <p:embed/>
                </p:oleObj>
              </mc:Choice>
              <mc:Fallback>
                <p:oleObj name="Equation" r:id="rId6" imgW="3492500" imgH="990600" progId="Equation.3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4191000"/>
                        <a:ext cx="6200775" cy="175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41631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Forces and Stresses</a:t>
            </a:r>
          </a:p>
        </p:txBody>
      </p:sp>
      <p:sp>
        <p:nvSpPr>
          <p:cNvPr id="1024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0242" name="Object 1"/>
          <p:cNvGraphicFramePr>
            <a:graphicFrameLocks noChangeAspect="1"/>
          </p:cNvGraphicFramePr>
          <p:nvPr/>
        </p:nvGraphicFramePr>
        <p:xfrm>
          <a:off x="2740025" y="1447800"/>
          <a:ext cx="3282950" cy="2125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936" name="Equation" r:id="rId4" imgW="1333500" imgH="863600" progId="Equation.3">
                  <p:embed/>
                </p:oleObj>
              </mc:Choice>
              <mc:Fallback>
                <p:oleObj name="Equation" r:id="rId4" imgW="1333500" imgH="863600" progId="Equation.3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0025" y="1447800"/>
                        <a:ext cx="3282950" cy="2125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024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4530621"/>
              </p:ext>
            </p:extLst>
          </p:nvPr>
        </p:nvGraphicFramePr>
        <p:xfrm>
          <a:off x="3581400" y="3810000"/>
          <a:ext cx="3562350" cy="243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937" name="Equation" r:id="rId6" imgW="1282680" imgH="876240" progId="Equation.3">
                  <p:embed/>
                </p:oleObj>
              </mc:Choice>
              <mc:Fallback>
                <p:oleObj name="Equation" r:id="rId6" imgW="1282680" imgH="876240" progId="Equation.3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3810000"/>
                        <a:ext cx="3562350" cy="2438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055032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8991600" cy="1251062"/>
          </a:xfrm>
        </p:spPr>
        <p:txBody>
          <a:bodyPr>
            <a:normAutofit fontScale="90000"/>
          </a:bodyPr>
          <a:lstStyle/>
          <a:p>
            <a:r>
              <a:rPr lang="en-US" dirty="0"/>
              <a:t>Forces &amp; </a:t>
            </a:r>
            <a:r>
              <a:rPr lang="en-US" dirty="0" err="1"/>
              <a:t>Midplane</a:t>
            </a:r>
            <a:r>
              <a:rPr lang="en-US" dirty="0"/>
              <a:t> Strains/Curvatures</a:t>
            </a:r>
          </a:p>
        </p:txBody>
      </p:sp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1609725" y="1600200"/>
          <a:ext cx="6003925" cy="218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960" name="Equation" r:id="rId4" imgW="2717800" imgH="990600" progId="Equation.3">
                  <p:embed/>
                </p:oleObj>
              </mc:Choice>
              <mc:Fallback>
                <p:oleObj name="Equation" r:id="rId4" imgW="2717800" imgH="990600" progId="Equation.3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9725" y="1600200"/>
                        <a:ext cx="6003925" cy="218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1"/>
          <p:cNvGraphicFramePr>
            <a:graphicFrameLocks noChangeAspect="1"/>
          </p:cNvGraphicFramePr>
          <p:nvPr/>
        </p:nvGraphicFramePr>
        <p:xfrm>
          <a:off x="2819400" y="4038600"/>
          <a:ext cx="5403850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961" name="Equation" r:id="rId6" imgW="2438400" imgH="952500" progId="Equation.3">
                  <p:embed/>
                </p:oleObj>
              </mc:Choice>
              <mc:Fallback>
                <p:oleObj name="Equation" r:id="rId6" imgW="2438400" imgH="952500" progId="Equation.3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4038600"/>
                        <a:ext cx="5403850" cy="2209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1270" name="Rectangle 4"/>
          <p:cNvSpPr>
            <a:spLocks noChangeArrowheads="1"/>
          </p:cNvSpPr>
          <p:nvPr/>
        </p:nvSpPr>
        <p:spPr bwMode="auto">
          <a:xfrm>
            <a:off x="0" y="1470025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>
              <a:tabLst>
                <a:tab pos="-914400" algn="l"/>
                <a:tab pos="-457200" algn="l"/>
                <a:tab pos="0" algn="l"/>
                <a:tab pos="457200" algn="l"/>
                <a:tab pos="950913" algn="l"/>
                <a:tab pos="1009650" algn="l"/>
                <a:tab pos="1189038" algn="l"/>
                <a:tab pos="1247775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US" sz="1100">
                <a:cs typeface="Times New Roman" pitchFamily="18" charset="0"/>
              </a:rPr>
              <a:t>	</a:t>
            </a:r>
            <a:endParaRPr lang="en-US"/>
          </a:p>
        </p:txBody>
      </p:sp>
      <p:sp>
        <p:nvSpPr>
          <p:cNvPr id="11271" name="Rectangle 5"/>
          <p:cNvSpPr>
            <a:spLocks noChangeArrowheads="1"/>
          </p:cNvSpPr>
          <p:nvPr/>
        </p:nvSpPr>
        <p:spPr bwMode="auto">
          <a:xfrm>
            <a:off x="0" y="28956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600"/>
              <a:t> 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187914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686800" cy="1251062"/>
          </a:xfrm>
        </p:spPr>
        <p:txBody>
          <a:bodyPr>
            <a:normAutofit fontScale="90000"/>
          </a:bodyPr>
          <a:lstStyle/>
          <a:p>
            <a:r>
              <a:rPr lang="en-US" dirty="0"/>
              <a:t>Forces &amp; </a:t>
            </a:r>
            <a:r>
              <a:rPr lang="en-US" dirty="0" err="1"/>
              <a:t>Midplane</a:t>
            </a:r>
            <a:r>
              <a:rPr lang="en-US" dirty="0"/>
              <a:t> Strains/Curvatures</a:t>
            </a:r>
          </a:p>
        </p:txBody>
      </p:sp>
      <p:graphicFrame>
        <p:nvGraphicFramePr>
          <p:cNvPr id="12290" name="Object 2"/>
          <p:cNvGraphicFramePr>
            <a:graphicFrameLocks noChangeAspect="1"/>
          </p:cNvGraphicFramePr>
          <p:nvPr/>
        </p:nvGraphicFramePr>
        <p:xfrm>
          <a:off x="2743200" y="1524000"/>
          <a:ext cx="5305425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984" name="Equation" r:id="rId4" imgW="2755900" imgH="990600" progId="Equation.3">
                  <p:embed/>
                </p:oleObj>
              </mc:Choice>
              <mc:Fallback>
                <p:oleObj name="Equation" r:id="rId4" imgW="2755900" imgH="990600" progId="Equation.3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1524000"/>
                        <a:ext cx="5305425" cy="190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1" name="Object 1"/>
          <p:cNvGraphicFramePr>
            <a:graphicFrameLocks noChangeAspect="1"/>
          </p:cNvGraphicFramePr>
          <p:nvPr/>
        </p:nvGraphicFramePr>
        <p:xfrm>
          <a:off x="2895600" y="3962400"/>
          <a:ext cx="5299075" cy="213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985" name="Equation" r:id="rId6" imgW="2463800" imgH="990600" progId="Equation.3">
                  <p:embed/>
                </p:oleObj>
              </mc:Choice>
              <mc:Fallback>
                <p:oleObj name="Equation" r:id="rId6" imgW="2463800" imgH="990600" progId="Equation.3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3962400"/>
                        <a:ext cx="5299075" cy="2133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4112" tIns="914112" rIns="914112" bIns="914112" anchor="ctr">
            <a:spAutoFit/>
          </a:bodyPr>
          <a:lstStyle/>
          <a:p>
            <a:endParaRPr lang="en-US"/>
          </a:p>
        </p:txBody>
      </p:sp>
      <p:sp>
        <p:nvSpPr>
          <p:cNvPr id="12294" name="Rectangle 4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br>
              <a:rPr lang="en-US" sz="1100">
                <a:cs typeface="Times New Roman" pitchFamily="18" charset="0"/>
              </a:rPr>
            </a:br>
            <a:r>
              <a:rPr lang="en-US" sz="1100">
                <a:cs typeface="Times New Roman" pitchFamily="18" charset="0"/>
              </a:rPr>
              <a:t>	</a:t>
            </a:r>
            <a:endParaRPr lang="en-US"/>
          </a:p>
        </p:txBody>
      </p:sp>
      <p:sp>
        <p:nvSpPr>
          <p:cNvPr id="12295" name="Rectangle 5"/>
          <p:cNvSpPr>
            <a:spLocks noChangeArrowheads="1"/>
          </p:cNvSpPr>
          <p:nvPr/>
        </p:nvSpPr>
        <p:spPr bwMode="auto">
          <a:xfrm>
            <a:off x="0" y="2438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600"/>
              <a:t> 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48909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Integrating terms</a:t>
            </a:r>
          </a:p>
        </p:txBody>
      </p:sp>
      <p:sp>
        <p:nvSpPr>
          <p:cNvPr id="1331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3314" name="Object 1"/>
          <p:cNvGraphicFramePr>
            <a:graphicFrameLocks noChangeAspect="1"/>
          </p:cNvGraphicFramePr>
          <p:nvPr/>
        </p:nvGraphicFramePr>
        <p:xfrm>
          <a:off x="2757488" y="1676400"/>
          <a:ext cx="3398837" cy="1335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008" name="Equation" r:id="rId4" imgW="1256755" imgH="495085" progId="Equation.3">
                  <p:embed/>
                </p:oleObj>
              </mc:Choice>
              <mc:Fallback>
                <p:oleObj name="Equation" r:id="rId4" imgW="1256755" imgH="495085" progId="Equation.3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7488" y="1676400"/>
                        <a:ext cx="3398837" cy="1335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2692400" y="3352800"/>
          <a:ext cx="3883025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009" name="Equation" r:id="rId6" imgW="1574117" imgH="495085" progId="Equation.3">
                  <p:embed/>
                </p:oleObj>
              </mc:Choice>
              <mc:Fallback>
                <p:oleObj name="Equation" r:id="rId6" imgW="1574117" imgH="495085" progId="Equation.3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2400" y="3352800"/>
                        <a:ext cx="3883025" cy="1219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195451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8610600" cy="1251062"/>
          </a:xfrm>
        </p:spPr>
        <p:txBody>
          <a:bodyPr>
            <a:normAutofit fontScale="90000"/>
          </a:bodyPr>
          <a:lstStyle/>
          <a:p>
            <a:r>
              <a:rPr lang="en-US" dirty="0"/>
              <a:t>Forces &amp; </a:t>
            </a:r>
            <a:r>
              <a:rPr lang="en-US" dirty="0" err="1"/>
              <a:t>Midplane</a:t>
            </a:r>
            <a:r>
              <a:rPr lang="en-US" dirty="0"/>
              <a:t> Strains/Curvatures</a:t>
            </a:r>
          </a:p>
        </p:txBody>
      </p:sp>
      <p:sp>
        <p:nvSpPr>
          <p:cNvPr id="143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4338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346560"/>
              </p:ext>
            </p:extLst>
          </p:nvPr>
        </p:nvGraphicFramePr>
        <p:xfrm>
          <a:off x="1011238" y="1447800"/>
          <a:ext cx="7542212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44" name="Equation" r:id="rId4" imgW="3454200" imgH="1015920" progId="Equation.3">
                  <p:embed/>
                </p:oleObj>
              </mc:Choice>
              <mc:Fallback>
                <p:oleObj name="Equation" r:id="rId4" imgW="3454200" imgH="1015920" progId="Equation.3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1238" y="1447800"/>
                        <a:ext cx="7542212" cy="2209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5507055"/>
              </p:ext>
            </p:extLst>
          </p:nvPr>
        </p:nvGraphicFramePr>
        <p:xfrm>
          <a:off x="1425575" y="3886200"/>
          <a:ext cx="6746875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45" name="Equation" r:id="rId6" imgW="3009600" imgH="431640" progId="Equation.3">
                  <p:embed/>
                </p:oleObj>
              </mc:Choice>
              <mc:Fallback>
                <p:oleObj name="Equation" r:id="rId6" imgW="3009600" imgH="431640" progId="Equation.3">
                  <p:embed/>
                  <p:pic>
                    <p:nvPicPr>
                      <p:cNvPr id="0" name="Picture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5575" y="3886200"/>
                        <a:ext cx="6746875" cy="962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4520129"/>
              </p:ext>
            </p:extLst>
          </p:nvPr>
        </p:nvGraphicFramePr>
        <p:xfrm>
          <a:off x="1087438" y="5105400"/>
          <a:ext cx="7089775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46" name="Equation" r:id="rId8" imgW="3162240" imgH="431640" progId="Equation.3">
                  <p:embed/>
                </p:oleObj>
              </mc:Choice>
              <mc:Fallback>
                <p:oleObj name="Equation" r:id="rId8" imgW="3162240" imgH="431640" progId="Equation.3">
                  <p:embed/>
                  <p:pic>
                    <p:nvPicPr>
                      <p:cNvPr id="0" name="Picture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7438" y="5105400"/>
                        <a:ext cx="7089775" cy="963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344" name="Rectangle 7"/>
          <p:cNvSpPr>
            <a:spLocks noChangeArrowheads="1"/>
          </p:cNvSpPr>
          <p:nvPr/>
        </p:nvSpPr>
        <p:spPr bwMode="auto">
          <a:xfrm>
            <a:off x="0" y="13398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600"/>
              <a:t> 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114717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Stiffness Matrices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600200"/>
            <a:ext cx="8001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[A] – Extensional stiffness matrix relating the resultant in-plane forces to the in-plane strains.</a:t>
            </a:r>
          </a:p>
          <a:p>
            <a:endParaRPr lang="en-US" sz="2400" dirty="0"/>
          </a:p>
          <a:p>
            <a:r>
              <a:rPr lang="en-US" sz="2400" dirty="0"/>
              <a:t>[B] – Coupling stiffness matrix coupling the force and moment terms to the </a:t>
            </a:r>
            <a:r>
              <a:rPr lang="en-US" sz="2400" dirty="0" err="1"/>
              <a:t>midplane</a:t>
            </a:r>
            <a:r>
              <a:rPr lang="en-US" sz="2400" dirty="0"/>
              <a:t> strains and </a:t>
            </a:r>
            <a:r>
              <a:rPr lang="en-US" sz="2400" dirty="0" err="1"/>
              <a:t>midplane</a:t>
            </a:r>
            <a:r>
              <a:rPr lang="en-US" sz="2400" dirty="0"/>
              <a:t> curvatures.</a:t>
            </a:r>
          </a:p>
          <a:p>
            <a:endParaRPr 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19588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1143000"/>
          </a:xfrm>
        </p:spPr>
        <p:txBody>
          <a:bodyPr/>
          <a:lstStyle/>
          <a:p>
            <a:r>
              <a:rPr lang="en-US" sz="4000"/>
              <a:t>Stresses in a Lamina in a Laminate</a:t>
            </a:r>
          </a:p>
        </p:txBody>
      </p:sp>
      <p:sp>
        <p:nvSpPr>
          <p:cNvPr id="922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9218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2026072"/>
              </p:ext>
            </p:extLst>
          </p:nvPr>
        </p:nvGraphicFramePr>
        <p:xfrm>
          <a:off x="1371600" y="1524000"/>
          <a:ext cx="4619625" cy="216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298" name="Equation" r:id="rId4" imgW="2044700" imgH="952500" progId="Equation.3">
                  <p:embed/>
                </p:oleObj>
              </mc:Choice>
              <mc:Fallback>
                <p:oleObj name="Equation" r:id="rId4" imgW="2044700" imgH="952500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524000"/>
                        <a:ext cx="4619625" cy="2162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92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8625265"/>
              </p:ext>
            </p:extLst>
          </p:nvPr>
        </p:nvGraphicFramePr>
        <p:xfrm>
          <a:off x="2057400" y="4191000"/>
          <a:ext cx="6200775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299" name="Equation" r:id="rId6" imgW="3492500" imgH="990600" progId="Equation.3">
                  <p:embed/>
                </p:oleObj>
              </mc:Choice>
              <mc:Fallback>
                <p:oleObj name="Equation" r:id="rId6" imgW="3492500" imgH="990600" progId="Equation.3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4191000"/>
                        <a:ext cx="6200775" cy="175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2544187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Moments and Stresses</a:t>
            </a:r>
          </a:p>
        </p:txBody>
      </p:sp>
      <p:sp>
        <p:nvSpPr>
          <p:cNvPr id="1024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024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2227554"/>
              </p:ext>
            </p:extLst>
          </p:nvPr>
        </p:nvGraphicFramePr>
        <p:xfrm>
          <a:off x="2630488" y="1600200"/>
          <a:ext cx="3502025" cy="2125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22" name="Equation" r:id="rId4" imgW="1422360" imgH="863280" progId="Equation.3">
                  <p:embed/>
                </p:oleObj>
              </mc:Choice>
              <mc:Fallback>
                <p:oleObj name="Equation" r:id="rId4" imgW="1422360" imgH="863280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0488" y="1600200"/>
                        <a:ext cx="3502025" cy="2125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024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3864104"/>
              </p:ext>
            </p:extLst>
          </p:nvPr>
        </p:nvGraphicFramePr>
        <p:xfrm>
          <a:off x="3492500" y="3886200"/>
          <a:ext cx="3316288" cy="243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23" name="Equation" r:id="rId6" imgW="1193760" imgH="876240" progId="Equation.3">
                  <p:embed/>
                </p:oleObj>
              </mc:Choice>
              <mc:Fallback>
                <p:oleObj name="Equation" r:id="rId6" imgW="1193760" imgH="876240" progId="Equation.3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00" y="3886200"/>
                        <a:ext cx="3316288" cy="2438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2293539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220200" cy="1251062"/>
          </a:xfrm>
        </p:spPr>
        <p:txBody>
          <a:bodyPr>
            <a:normAutofit/>
          </a:bodyPr>
          <a:lstStyle/>
          <a:p>
            <a:r>
              <a:rPr lang="en-US" sz="4000" dirty="0"/>
              <a:t>Moments &amp; </a:t>
            </a:r>
            <a:r>
              <a:rPr lang="en-US" sz="4000" dirty="0" err="1"/>
              <a:t>Midplane</a:t>
            </a:r>
            <a:r>
              <a:rPr lang="en-US" sz="4000" dirty="0"/>
              <a:t> Strains/Curvatures </a:t>
            </a:r>
          </a:p>
        </p:txBody>
      </p:sp>
      <p:graphicFrame>
        <p:nvGraphicFramePr>
          <p:cNvPr id="1126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945039"/>
              </p:ext>
            </p:extLst>
          </p:nvPr>
        </p:nvGraphicFramePr>
        <p:xfrm>
          <a:off x="1539875" y="1573213"/>
          <a:ext cx="6143625" cy="2239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346" name="Equation" r:id="rId4" imgW="2781000" imgH="1015920" progId="Equation.3">
                  <p:embed/>
                </p:oleObj>
              </mc:Choice>
              <mc:Fallback>
                <p:oleObj name="Equation" r:id="rId4" imgW="2781000" imgH="1015920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9875" y="1573213"/>
                        <a:ext cx="6143625" cy="2239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7676741"/>
              </p:ext>
            </p:extLst>
          </p:nvPr>
        </p:nvGraphicFramePr>
        <p:xfrm>
          <a:off x="2749550" y="4024313"/>
          <a:ext cx="5545138" cy="223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347" name="Equation" r:id="rId6" imgW="2501640" imgH="965160" progId="Equation.3">
                  <p:embed/>
                </p:oleObj>
              </mc:Choice>
              <mc:Fallback>
                <p:oleObj name="Equation" r:id="rId6" imgW="2501640" imgH="965160" progId="Equation.3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9550" y="4024313"/>
                        <a:ext cx="5545138" cy="2238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1270" name="Rectangle 4"/>
          <p:cNvSpPr>
            <a:spLocks noChangeArrowheads="1"/>
          </p:cNvSpPr>
          <p:nvPr/>
        </p:nvSpPr>
        <p:spPr bwMode="auto">
          <a:xfrm>
            <a:off x="0" y="1470025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>
              <a:tabLst>
                <a:tab pos="-914400" algn="l"/>
                <a:tab pos="-457200" algn="l"/>
                <a:tab pos="0" algn="l"/>
                <a:tab pos="457200" algn="l"/>
                <a:tab pos="950913" algn="l"/>
                <a:tab pos="1009650" algn="l"/>
                <a:tab pos="1189038" algn="l"/>
                <a:tab pos="1247775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US" sz="1100">
                <a:cs typeface="Times New Roman" pitchFamily="18" charset="0"/>
              </a:rPr>
              <a:t>	</a:t>
            </a:r>
            <a:endParaRPr lang="en-US"/>
          </a:p>
        </p:txBody>
      </p:sp>
      <p:sp>
        <p:nvSpPr>
          <p:cNvPr id="11271" name="Rectangle 5"/>
          <p:cNvSpPr>
            <a:spLocks noChangeArrowheads="1"/>
          </p:cNvSpPr>
          <p:nvPr/>
        </p:nvSpPr>
        <p:spPr bwMode="auto">
          <a:xfrm>
            <a:off x="0" y="28956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600"/>
              <a:t> 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424805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4408392"/>
              </p:ext>
            </p:extLst>
          </p:nvPr>
        </p:nvGraphicFramePr>
        <p:xfrm>
          <a:off x="2657475" y="1524000"/>
          <a:ext cx="5476875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370" name="Equation" r:id="rId4" imgW="2844720" imgH="990360" progId="Equation.3">
                  <p:embed/>
                </p:oleObj>
              </mc:Choice>
              <mc:Fallback>
                <p:oleObj name="Equation" r:id="rId4" imgW="2844720" imgH="990360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7475" y="1524000"/>
                        <a:ext cx="5476875" cy="190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1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3745667"/>
              </p:ext>
            </p:extLst>
          </p:nvPr>
        </p:nvGraphicFramePr>
        <p:xfrm>
          <a:off x="2800350" y="3962400"/>
          <a:ext cx="5491163" cy="213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371" name="Equation" r:id="rId6" imgW="2552400" imgH="990360" progId="Equation.3">
                  <p:embed/>
                </p:oleObj>
              </mc:Choice>
              <mc:Fallback>
                <p:oleObj name="Equation" r:id="rId6" imgW="2552400" imgH="990360" progId="Equation.3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0350" y="3962400"/>
                        <a:ext cx="5491163" cy="2133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4112" tIns="914112" rIns="914112" bIns="914112" anchor="ctr">
            <a:spAutoFit/>
          </a:bodyPr>
          <a:lstStyle/>
          <a:p>
            <a:endParaRPr lang="en-US"/>
          </a:p>
        </p:txBody>
      </p:sp>
      <p:sp>
        <p:nvSpPr>
          <p:cNvPr id="12294" name="Rectangle 4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br>
              <a:rPr lang="en-US" sz="1100">
                <a:cs typeface="Times New Roman" pitchFamily="18" charset="0"/>
              </a:rPr>
            </a:br>
            <a:r>
              <a:rPr lang="en-US" sz="1100">
                <a:cs typeface="Times New Roman" pitchFamily="18" charset="0"/>
              </a:rPr>
              <a:t>	</a:t>
            </a:r>
            <a:endParaRPr lang="en-US"/>
          </a:p>
        </p:txBody>
      </p:sp>
      <p:sp>
        <p:nvSpPr>
          <p:cNvPr id="12295" name="Rectangle 5"/>
          <p:cNvSpPr>
            <a:spLocks noChangeArrowheads="1"/>
          </p:cNvSpPr>
          <p:nvPr/>
        </p:nvSpPr>
        <p:spPr bwMode="auto">
          <a:xfrm>
            <a:off x="0" y="2438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600"/>
              <a:t> </a:t>
            </a:r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152400"/>
            <a:ext cx="92202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500" b="1" kern="1200">
                <a:solidFill>
                  <a:schemeClr val="accent1">
                    <a:satMod val="150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4000" dirty="0"/>
              <a:t>Moments &amp; </a:t>
            </a:r>
            <a:r>
              <a:rPr lang="en-US" sz="4000" dirty="0" err="1"/>
              <a:t>Midplane</a:t>
            </a:r>
            <a:r>
              <a:rPr lang="en-US" sz="4000" dirty="0"/>
              <a:t> Strains/Curvatures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44400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536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5784536"/>
              </p:ext>
            </p:extLst>
          </p:nvPr>
        </p:nvGraphicFramePr>
        <p:xfrm>
          <a:off x="1306513" y="1676400"/>
          <a:ext cx="7204075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59" name="Equation" r:id="rId4" imgW="3543120" imgH="1015920" progId="Equation.3">
                  <p:embed/>
                </p:oleObj>
              </mc:Choice>
              <mc:Fallback>
                <p:oleObj name="Equation" r:id="rId4" imgW="3543120" imgH="1015920" progId="Equation.3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6513" y="1676400"/>
                        <a:ext cx="7204075" cy="205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536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5754717"/>
              </p:ext>
            </p:extLst>
          </p:nvPr>
        </p:nvGraphicFramePr>
        <p:xfrm>
          <a:off x="685800" y="4038600"/>
          <a:ext cx="8175625" cy="1036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60" name="Equation" r:id="rId6" imgW="3377880" imgH="431640" progId="Equation.3">
                  <p:embed/>
                </p:oleObj>
              </mc:Choice>
              <mc:Fallback>
                <p:oleObj name="Equation" r:id="rId6" imgW="3377880" imgH="431640" progId="Equation.3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4038600"/>
                        <a:ext cx="8175625" cy="1036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1"/>
          <p:cNvSpPr txBox="1">
            <a:spLocks/>
          </p:cNvSpPr>
          <p:nvPr/>
        </p:nvSpPr>
        <p:spPr>
          <a:xfrm>
            <a:off x="0" y="152400"/>
            <a:ext cx="92202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500" b="1" kern="1200">
                <a:solidFill>
                  <a:schemeClr val="accent1">
                    <a:satMod val="150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4000" dirty="0"/>
              <a:t>Moments &amp; </a:t>
            </a:r>
            <a:r>
              <a:rPr lang="en-US" sz="4000" dirty="0" err="1"/>
              <a:t>Midplane</a:t>
            </a:r>
            <a:r>
              <a:rPr lang="en-US" sz="4000" dirty="0"/>
              <a:t> Strains/Curvatures 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5197519"/>
              </p:ext>
            </p:extLst>
          </p:nvPr>
        </p:nvGraphicFramePr>
        <p:xfrm>
          <a:off x="638175" y="5105400"/>
          <a:ext cx="7972425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61" name="Equation" r:id="rId8" imgW="3555720" imgH="431640" progId="Equation.3">
                  <p:embed/>
                </p:oleObj>
              </mc:Choice>
              <mc:Fallback>
                <p:oleObj name="Equation" r:id="rId8" imgW="3555720" imgH="431640" progId="Equation.3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175" y="5105400"/>
                        <a:ext cx="7972425" cy="963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6971585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Stiffness Matrices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600200"/>
            <a:ext cx="8001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[A] – Extensional stiffness matrix relating the resultant in-plane forces to the in-plane strains.</a:t>
            </a:r>
          </a:p>
          <a:p>
            <a:endParaRPr lang="en-US" sz="2400" dirty="0"/>
          </a:p>
          <a:p>
            <a:r>
              <a:rPr lang="en-US" sz="2400" dirty="0"/>
              <a:t>[B] – Coupling stiffness matrix coupling the force and moment terms to the </a:t>
            </a:r>
            <a:r>
              <a:rPr lang="en-US" sz="2400" dirty="0" err="1"/>
              <a:t>midplane</a:t>
            </a:r>
            <a:r>
              <a:rPr lang="en-US" sz="2400" dirty="0"/>
              <a:t> strains and </a:t>
            </a:r>
            <a:r>
              <a:rPr lang="en-US" sz="2400" dirty="0" err="1"/>
              <a:t>midplane</a:t>
            </a:r>
            <a:r>
              <a:rPr lang="en-US" sz="2400" dirty="0"/>
              <a:t> curvatures.</a:t>
            </a:r>
          </a:p>
          <a:p>
            <a:endParaRPr lang="en-US" sz="2400" dirty="0"/>
          </a:p>
          <a:p>
            <a:r>
              <a:rPr lang="en-US" sz="2400" dirty="0"/>
              <a:t>[D] – Bending stiffness matrix relating the resultant bending moments to the plate curvatures.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835550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Forces, Moments, </a:t>
            </a:r>
            <a:r>
              <a:rPr lang="en-US" dirty="0" err="1"/>
              <a:t>Midplane</a:t>
            </a:r>
            <a:r>
              <a:rPr lang="en-US" dirty="0"/>
              <a:t> Strains, </a:t>
            </a:r>
            <a:r>
              <a:rPr lang="en-US" dirty="0" err="1"/>
              <a:t>Midplane</a:t>
            </a:r>
            <a:r>
              <a:rPr lang="en-US" dirty="0"/>
              <a:t> Curvatures</a:t>
            </a:r>
          </a:p>
        </p:txBody>
      </p:sp>
      <p:sp>
        <p:nvSpPr>
          <p:cNvPr id="1638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6386" name="Object 1"/>
          <p:cNvGraphicFramePr>
            <a:graphicFrameLocks noChangeAspect="1"/>
          </p:cNvGraphicFramePr>
          <p:nvPr/>
        </p:nvGraphicFramePr>
        <p:xfrm>
          <a:off x="1060450" y="1689100"/>
          <a:ext cx="7404100" cy="449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069" name="Equation" r:id="rId4" imgW="3009900" imgH="1828800" progId="Equation.3">
                  <p:embed/>
                </p:oleObj>
              </mc:Choice>
              <mc:Fallback>
                <p:oleObj name="Equation" r:id="rId4" imgW="3009900" imgH="182880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0450" y="1689100"/>
                        <a:ext cx="7404100" cy="4497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8157458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END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79445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BARVISIBLE" val="True"/>
  <p:tag name="CSVFORMAT" val="0"/>
  <p:tag name="COUNTDOWNSTYLE" val="-1"/>
  <p:tag name="COUNTDOWNSECONDS" val="10"/>
  <p:tag name="BACKUPSESSIONS" val="True"/>
  <p:tag name="REVIEWONLY" val="False"/>
  <p:tag name="RACEENDPOINTS" val="100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POLLINGCYCLE" val="2"/>
  <p:tag name="INCLUDENONRESPONDERS" val="False"/>
  <p:tag name="CORRECTPOINTVALUE" val="100"/>
  <p:tag name="ZEROBASED" val="False"/>
  <p:tag name="FIBDISPLAYRESULTS" val="True"/>
  <p:tag name="PRRESPONSE1" val="10"/>
  <p:tag name="PRRESPONSE5" val="6"/>
  <p:tag name="PRRESPONSE9" val="2"/>
  <p:tag name="USESECONDARYMONITOR" val="True"/>
  <p:tag name="ANSWERNOWTEXT" val="Answer Now"/>
  <p:tag name="INPUTSOURCE" val="1"/>
  <p:tag name="CHARTVALUEFORMAT" val="0%"/>
  <p:tag name="STDCHART" val="1"/>
  <p:tag name="TEAMSINLEADERBOARD" val="5"/>
  <p:tag name="BUBBLEGROUPING" val="3"/>
  <p:tag name="CUSTOMCELLBACKCOLOR2" val="-13395457"/>
  <p:tag name="DISPLAYDEVICEID" val="True"/>
  <p:tag name="GRIDPOSITION" val="1"/>
  <p:tag name="RESETCHARTS" val="True"/>
  <p:tag name="INCORRECTPOINTVALUE" val="0"/>
  <p:tag name="CHARTSCALE" val="True"/>
  <p:tag name="FIBDISPLAYKEYWORDS" val="True"/>
  <p:tag name="PRRESPONSE6" val="5"/>
  <p:tag name="SHOWFLASHWARNING" val="True"/>
  <p:tag name="EXPANDSHOWBAR" val="True"/>
  <p:tag name="RESPCOUNTERSTYLE" val="-1"/>
  <p:tag name="ALLOWDUPLICATES" val="False"/>
  <p:tag name="AUTOUPDATEALIASES" val="True"/>
  <p:tag name="MAXRESPONDERS" val="5"/>
  <p:tag name="CUSTOMCELLFORECOLOR" val="-16777216"/>
  <p:tag name="DISPLAYNAME" val="True"/>
  <p:tag name="GRIDFONTSIZE" val="12"/>
  <p:tag name="INCLUDEPPT" val="True"/>
  <p:tag name="AUTOADJUSTPARTRANGE" val="True"/>
  <p:tag name="PRRESPONSE2" val="9"/>
  <p:tag name="PRRESPONSE8" val="3"/>
  <p:tag name="POWERPOINTVERSION" val="14.0"/>
  <p:tag name="RESPCOUNTERFORMAT" val="0"/>
  <p:tag name="AUTOADVANCE" val="False"/>
  <p:tag name="SKIPREMAININGRACESLIDES" val="True"/>
  <p:tag name="CUSTOMCELLBACKCOLOR1" val="-657956"/>
  <p:tag name="GRIDROTATIONINTERVAL" val="2"/>
  <p:tag name="MULTIRESPDIVISOR" val="1"/>
  <p:tag name="ADVANCEDSETTINGSVIEW" val="False"/>
  <p:tag name="PRRESPONSE4" val="7"/>
  <p:tag name="TPVERSION" val="2008"/>
  <p:tag name="RESPTABLESTYLE" val="-1"/>
  <p:tag name="RACERSMAXDISPLAYED" val="5"/>
  <p:tag name="DEFAULTNUMTEAMS" val="5"/>
  <p:tag name="GRIDSIZE" val="{Width=800, Height=600}"/>
  <p:tag name="REALTIMEBACKUP" val="False"/>
  <p:tag name="PRRESPONSE3" val="8"/>
  <p:tag name="SAVECSVWITHSESSION" val="True"/>
  <p:tag name="BACKUPMAINTENANCE" val="7"/>
  <p:tag name="BUBBLEVALUEFORMAT" val="0.0"/>
  <p:tag name="CHARTCOLORS" val="0"/>
  <p:tag name="FIBNUMRESULTS" val="5"/>
  <p:tag name="ALWAYSOPENPOLL" val="False"/>
  <p:tag name="ROTATIONINTERVAL" val="2"/>
  <p:tag name="USESCHEMECOLORS" val="True"/>
  <p:tag name="REALTIMEBACKUPPATH" val="(None)"/>
  <p:tag name="BULLETTYPE" val="3"/>
  <p:tag name="BUBBLENAMEVISIBLE" val="True"/>
  <p:tag name="ALLOWUSERFEEDBACK" val="True"/>
  <p:tag name="ANSWERNOWSTYLE" val="-1"/>
  <p:tag name="GRIDOPACITY" val="90"/>
  <p:tag name="PRRESPONSE10" val="1"/>
  <p:tag name="CHARTLABELS" val="0"/>
  <p:tag name="RACEANIMATIONSPEED" val="3"/>
  <p:tag name="NUMRESPONSES" val="1"/>
  <p:tag name="CUSTOMCELLBACKCOLOR4" val="-8355712"/>
  <p:tag name="PRRESPONSE7" val="4"/>
  <p:tag name="FIBINCLUDEOTHER" val="True"/>
  <p:tag name="DELIMITERS" val="3.1"/>
  <p:tag name="TASKPANEKEY" val="755e3ea8-33ba-4181-a1af-25476b6ab5e6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780</TotalTime>
  <Words>347</Words>
  <Application>Microsoft Office PowerPoint</Application>
  <PresentationFormat>On-screen Show (4:3)</PresentationFormat>
  <Paragraphs>64</Paragraphs>
  <Slides>20</Slides>
  <Notes>20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31" baseType="lpstr">
      <vt:lpstr>Arial</vt:lpstr>
      <vt:lpstr>Calibri</vt:lpstr>
      <vt:lpstr>Corbel</vt:lpstr>
      <vt:lpstr>Times New Roman</vt:lpstr>
      <vt:lpstr>Trebuchet MS</vt:lpstr>
      <vt:lpstr>Wingdings</vt:lpstr>
      <vt:lpstr>Wingdings 2</vt:lpstr>
      <vt:lpstr>Wingdings 3</vt:lpstr>
      <vt:lpstr>Module</vt:lpstr>
      <vt:lpstr>Document</vt:lpstr>
      <vt:lpstr>Equation</vt:lpstr>
      <vt:lpstr>EML 4230 Introduction to Composite Materials</vt:lpstr>
      <vt:lpstr>Laminate Stacking Sequence</vt:lpstr>
      <vt:lpstr>Types of loads allowed in CLT analysis</vt:lpstr>
      <vt:lpstr>Types of loads allowed in CLT analysis</vt:lpstr>
      <vt:lpstr>Stacking Sequence</vt:lpstr>
      <vt:lpstr>Stresses in a Lamina in a Laminate</vt:lpstr>
      <vt:lpstr>Forces and Stresses</vt:lpstr>
      <vt:lpstr>Forces &amp; Midplane Strains/Curvatures</vt:lpstr>
      <vt:lpstr>Forces &amp; Midplane Strains/Curvatures</vt:lpstr>
      <vt:lpstr>Integrating terms</vt:lpstr>
      <vt:lpstr>Forces &amp; Midplane Strains/Curvatures</vt:lpstr>
      <vt:lpstr>Stiffness Matrices</vt:lpstr>
      <vt:lpstr>Stresses in a Lamina in a Laminate</vt:lpstr>
      <vt:lpstr>Moments and Stresses</vt:lpstr>
      <vt:lpstr>Moments &amp; Midplane Strains/Curvatures </vt:lpstr>
      <vt:lpstr>PowerPoint Presentation</vt:lpstr>
      <vt:lpstr>PowerPoint Presentation</vt:lpstr>
      <vt:lpstr>Stiffness Matrices</vt:lpstr>
      <vt:lpstr>Forces, Moments, Midplane Strains, Midplane Curvatures</vt:lpstr>
      <vt:lpstr>END</vt:lpstr>
    </vt:vector>
  </TitlesOfParts>
  <Company>University of South Florida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EML 4230 Introduction to Composite Materials</dc:title>
  <dc:creator>Boston, Daniel</dc:creator>
  <cp:lastModifiedBy>Autar Kaw</cp:lastModifiedBy>
  <cp:revision>101</cp:revision>
  <cp:lastPrinted>2024-03-18T16:11:40Z</cp:lastPrinted>
  <dcterms:created xsi:type="dcterms:W3CDTF">2012-04-10T20:33:06Z</dcterms:created>
  <dcterms:modified xsi:type="dcterms:W3CDTF">2024-03-18T16:12:00Z</dcterms:modified>
</cp:coreProperties>
</file>