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311" r:id="rId2"/>
    <p:sldId id="314" r:id="rId3"/>
    <p:sldId id="336" r:id="rId4"/>
    <p:sldId id="337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48" r:id="rId16"/>
    <p:sldId id="312" r:id="rId17"/>
  </p:sldIdLst>
  <p:sldSz cx="9144000" cy="6858000" type="screen4x3"/>
  <p:notesSz cx="9601200" cy="73152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2" autoAdjust="0"/>
    <p:restoredTop sz="94660"/>
  </p:normalViewPr>
  <p:slideViewPr>
    <p:cSldViewPr>
      <p:cViewPr varScale="1">
        <p:scale>
          <a:sx n="94" d="100"/>
          <a:sy n="94" d="100"/>
        </p:scale>
        <p:origin x="90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031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68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542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13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92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764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94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64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918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60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2888-B6F1-4327-8AD3-66E49E27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1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1.docx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5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7.png"/><Relationship Id="rId1" Type="http://schemas.openxmlformats.org/officeDocument/2006/relationships/tags" Target="../tags/tag8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1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29.emf"/><Relationship Id="rId5" Type="http://schemas.openxmlformats.org/officeDocument/2006/relationships/image" Target="../media/image25.wmf"/><Relationship Id="rId10" Type="http://schemas.openxmlformats.org/officeDocument/2006/relationships/image" Target="../media/image28.png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7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30.wmf"/><Relationship Id="rId10" Type="http://schemas.openxmlformats.org/officeDocument/2006/relationships/image" Target="../media/image34.png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4 </a:t>
            </a:r>
            <a:r>
              <a:rPr lang="en-US" dirty="0" err="1"/>
              <a:t>Macromechanical</a:t>
            </a:r>
            <a:r>
              <a:rPr lang="en-US" dirty="0"/>
              <a:t> Analysis of a Laminate</a:t>
            </a:r>
          </a:p>
          <a:p>
            <a:pPr marL="118872" indent="0" algn="ctr">
              <a:buNone/>
            </a:pPr>
            <a:r>
              <a:rPr lang="en-US" b="1" dirty="0"/>
              <a:t>Laminate Analysis Steps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 sz="2800" dirty="0"/>
              <a:t>Laminate Stacking Sequence</a:t>
            </a:r>
          </a:p>
        </p:txBody>
      </p:sp>
      <p:graphicFrame>
        <p:nvGraphicFramePr>
          <p:cNvPr id="1026" name="Object 4"/>
          <p:cNvGraphicFramePr>
            <a:graphicFrameLocks/>
          </p:cNvGraphicFramePr>
          <p:nvPr/>
        </p:nvGraphicFramePr>
        <p:xfrm>
          <a:off x="1524000" y="2209800"/>
          <a:ext cx="6076950" cy="349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3977640" imgH="2295144" progId="Word.Document.8">
                  <p:embed/>
                </p:oleObj>
              </mc:Choice>
              <mc:Fallback>
                <p:oleObj name="Document" r:id="rId4" imgW="3977640" imgH="2295144" progId="Word.Document.8">
                  <p:embed/>
                  <p:pic>
                    <p:nvPicPr>
                      <p:cNvPr id="0" name="Picture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09800"/>
                        <a:ext cx="6076950" cy="349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5791200" y="5867400"/>
            <a:ext cx="24384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4.1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Schematic of a lamina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7076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Forces, Moments, Strains, Curvatures</a:t>
            </a:r>
          </a:p>
        </p:txBody>
      </p:sp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386" name="Object 1"/>
          <p:cNvGraphicFramePr>
            <a:graphicFrameLocks noChangeAspect="1"/>
          </p:cNvGraphicFramePr>
          <p:nvPr/>
        </p:nvGraphicFramePr>
        <p:xfrm>
          <a:off x="1060450" y="1689100"/>
          <a:ext cx="7404100" cy="449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09900" imgH="1828800" progId="Equation.3">
                  <p:embed/>
                </p:oleObj>
              </mc:Choice>
              <mc:Fallback>
                <p:oleObj name="Equation" r:id="rId4" imgW="3009900" imgH="1828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0450" y="1689100"/>
                        <a:ext cx="7404100" cy="449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815745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Steps</a:t>
            </a:r>
          </a:p>
        </p:txBody>
      </p:sp>
      <p:graphicFrame>
        <p:nvGraphicFramePr>
          <p:cNvPr id="174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095740"/>
              </p:ext>
            </p:extLst>
          </p:nvPr>
        </p:nvGraphicFramePr>
        <p:xfrm>
          <a:off x="769938" y="1597025"/>
          <a:ext cx="7604125" cy="445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940026" imgH="3488981" progId="Word.Document.12">
                  <p:embed/>
                </p:oleObj>
              </mc:Choice>
              <mc:Fallback>
                <p:oleObj name="Document" r:id="rId4" imgW="5940026" imgH="3488981" progId="Word.Document.12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8" y="1597025"/>
                        <a:ext cx="7604125" cy="4456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71214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/>
              <a:t>Steps</a:t>
            </a:r>
          </a:p>
        </p:txBody>
      </p:sp>
      <p:graphicFrame>
        <p:nvGraphicFramePr>
          <p:cNvPr id="189441" name="Object 1"/>
          <p:cNvGraphicFramePr>
            <a:graphicFrameLocks noChangeAspect="1"/>
          </p:cNvGraphicFramePr>
          <p:nvPr/>
        </p:nvGraphicFramePr>
        <p:xfrm>
          <a:off x="769938" y="1611313"/>
          <a:ext cx="7329487" cy="429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940026" imgH="3488981" progId="Word.Document.12">
                  <p:embed/>
                </p:oleObj>
              </mc:Choice>
              <mc:Fallback>
                <p:oleObj name="Document" r:id="rId4" imgW="5940026" imgH="3488981" progId="Word.Document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8" y="1611313"/>
                        <a:ext cx="7329487" cy="429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09836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r>
              <a:rPr lang="en-US" sz="3200" dirty="0"/>
              <a:t>Step 1: Find reduced stiffness matrix for each ply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611" y="16764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1: </a:t>
            </a:r>
            <a:r>
              <a:rPr lang="en-US" sz="2400" dirty="0"/>
              <a:t>Find the reduced stiffness matrix [Q] for each ply</a:t>
            </a:r>
            <a:endParaRPr lang="en-US" sz="24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8289409"/>
              </p:ext>
            </p:extLst>
          </p:nvPr>
        </p:nvGraphicFramePr>
        <p:xfrm>
          <a:off x="519113" y="2133600"/>
          <a:ext cx="2849562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79280" imgH="419040" progId="Equation.3">
                  <p:embed/>
                </p:oleObj>
              </mc:Choice>
              <mc:Fallback>
                <p:oleObj name="Equation" r:id="rId4" imgW="1079280" imgH="41904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13" y="2133600"/>
                        <a:ext cx="2849562" cy="1109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542486"/>
              </p:ext>
            </p:extLst>
          </p:nvPr>
        </p:nvGraphicFramePr>
        <p:xfrm>
          <a:off x="4041775" y="2209800"/>
          <a:ext cx="30384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93760" imgH="419040" progId="Equation.3">
                  <p:embed/>
                </p:oleObj>
              </mc:Choice>
              <mc:Fallback>
                <p:oleObj name="Equation" r:id="rId6" imgW="1193760" imgH="41904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775" y="2209800"/>
                        <a:ext cx="3038475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1564664"/>
              </p:ext>
            </p:extLst>
          </p:nvPr>
        </p:nvGraphicFramePr>
        <p:xfrm>
          <a:off x="344488" y="3886200"/>
          <a:ext cx="31781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68200" imgH="419040" progId="Equation.3">
                  <p:embed/>
                </p:oleObj>
              </mc:Choice>
              <mc:Fallback>
                <p:oleObj name="Equation" r:id="rId8" imgW="1168200" imgH="41904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8" y="3886200"/>
                        <a:ext cx="3178175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597854"/>
              </p:ext>
            </p:extLst>
          </p:nvPr>
        </p:nvGraphicFramePr>
        <p:xfrm>
          <a:off x="4246563" y="4267200"/>
          <a:ext cx="1719262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72840" imgH="215640" progId="Equation.3">
                  <p:embed/>
                </p:oleObj>
              </mc:Choice>
              <mc:Fallback>
                <p:oleObj name="Equation" r:id="rId10" imgW="672840" imgH="21564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6563" y="4267200"/>
                        <a:ext cx="1719262" cy="560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2159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r>
              <a:rPr lang="en-US" sz="3200" dirty="0"/>
              <a:t>Step 2: Find transformed reduced stiffness for each ply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8460795"/>
              </p:ext>
            </p:extLst>
          </p:nvPr>
        </p:nvGraphicFramePr>
        <p:xfrm>
          <a:off x="2860675" y="2743200"/>
          <a:ext cx="3422650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00300" imgH="254000" progId="Equation.3">
                  <p:embed/>
                </p:oleObj>
              </mc:Choice>
              <mc:Fallback>
                <p:oleObj name="Equation" r:id="rId4" imgW="2400300" imgH="254000" progId="Equation.3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0675" y="2743200"/>
                        <a:ext cx="3422650" cy="366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8641767"/>
              </p:ext>
            </p:extLst>
          </p:nvPr>
        </p:nvGraphicFramePr>
        <p:xfrm>
          <a:off x="2792413" y="3182937"/>
          <a:ext cx="39941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78100" imgH="254000" progId="Equation.3">
                  <p:embed/>
                </p:oleObj>
              </mc:Choice>
              <mc:Fallback>
                <p:oleObj name="Equation" r:id="rId6" imgW="2578100" imgH="254000" progId="Equation.3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2413" y="3182937"/>
                        <a:ext cx="3994150" cy="398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76306"/>
              </p:ext>
            </p:extLst>
          </p:nvPr>
        </p:nvGraphicFramePr>
        <p:xfrm>
          <a:off x="1949450" y="3667125"/>
          <a:ext cx="507523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75000" imgH="254000" progId="Equation.3">
                  <p:embed/>
                </p:oleObj>
              </mc:Choice>
              <mc:Fallback>
                <p:oleObj name="Equation" r:id="rId8" imgW="3175000" imgH="254000" progId="Equation.3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9450" y="3667125"/>
                        <a:ext cx="5075238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0406915"/>
              </p:ext>
            </p:extLst>
          </p:nvPr>
        </p:nvGraphicFramePr>
        <p:xfrm>
          <a:off x="2649538" y="4171950"/>
          <a:ext cx="38290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463800" imgH="254000" progId="Equation.3">
                  <p:embed/>
                </p:oleObj>
              </mc:Choice>
              <mc:Fallback>
                <p:oleObj name="Equation" r:id="rId10" imgW="2463800" imgH="254000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9538" y="4171950"/>
                        <a:ext cx="382905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1761165"/>
              </p:ext>
            </p:extLst>
          </p:nvPr>
        </p:nvGraphicFramePr>
        <p:xfrm>
          <a:off x="1808163" y="4648200"/>
          <a:ext cx="50450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149600" imgH="254000" progId="Equation.3">
                  <p:embed/>
                </p:oleObj>
              </mc:Choice>
              <mc:Fallback>
                <p:oleObj name="Equation" r:id="rId12" imgW="3149600" imgH="254000" progId="Equation.3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4648200"/>
                        <a:ext cx="504507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1736203"/>
              </p:ext>
            </p:extLst>
          </p:nvPr>
        </p:nvGraphicFramePr>
        <p:xfrm>
          <a:off x="2000250" y="5105400"/>
          <a:ext cx="499745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124200" imgH="254000" progId="Equation.3">
                  <p:embed/>
                </p:oleObj>
              </mc:Choice>
              <mc:Fallback>
                <p:oleObj name="Equation" r:id="rId14" imgW="3124200" imgH="254000" progId="Equation.3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0" y="5105400"/>
                        <a:ext cx="4997450" cy="401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63611" y="16002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2: </a:t>
            </a:r>
            <a:r>
              <a:rPr lang="en-US" sz="2400" dirty="0"/>
              <a:t>Find the transformed stiffness matrix [Q] using the reduced stiffness matrix [Q] and the angle of the ply.</a:t>
            </a:r>
            <a:endParaRPr lang="en-US" sz="2400" b="1" dirty="0"/>
          </a:p>
        </p:txBody>
      </p:sp>
      <p:sp>
        <p:nvSpPr>
          <p:cNvPr id="176173" name="Rectangle 4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6172" name="Picture 44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361950"/>
          </a:xfrm>
          <a:prstGeom prst="rect">
            <a:avLst/>
          </a:prstGeom>
          <a:noFill/>
        </p:spPr>
      </p:pic>
      <p:sp>
        <p:nvSpPr>
          <p:cNvPr id="176175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6174" name="Picture 46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361950"/>
          </a:xfrm>
          <a:prstGeom prst="rect">
            <a:avLst/>
          </a:prstGeom>
          <a:noFill/>
        </p:spPr>
      </p:pic>
      <p:cxnSp>
        <p:nvCxnSpPr>
          <p:cNvPr id="24" name="Straight Connector 23"/>
          <p:cNvCxnSpPr/>
          <p:nvPr/>
        </p:nvCxnSpPr>
        <p:spPr>
          <a:xfrm>
            <a:off x="6096000" y="1676400"/>
            <a:ext cx="228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0480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r>
              <a:rPr lang="en-US" sz="3200" dirty="0"/>
              <a:t>Step 3: Find co-ordinates of top and bottom surface of each ply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1600200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3: </a:t>
            </a:r>
            <a:r>
              <a:rPr lang="en-US" sz="2400" dirty="0"/>
              <a:t>Find the coordinate of the top and bottom surface of each ply.</a:t>
            </a:r>
            <a:endParaRPr lang="en-US" sz="2400" b="1" dirty="0"/>
          </a:p>
        </p:txBody>
      </p:sp>
      <p:graphicFrame>
        <p:nvGraphicFramePr>
          <p:cNvPr id="4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3436803"/>
              </p:ext>
            </p:extLst>
          </p:nvPr>
        </p:nvGraphicFramePr>
        <p:xfrm>
          <a:off x="76200" y="2438400"/>
          <a:ext cx="8667750" cy="370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033795" imgH="2110029" progId="">
                  <p:embed/>
                </p:oleObj>
              </mc:Choice>
              <mc:Fallback>
                <p:oleObj name="Document" r:id="rId4" imgW="5033795" imgH="2110029" progId="">
                  <p:embed/>
                  <p:pic>
                    <p:nvPicPr>
                      <p:cNvPr id="0" name="Picture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2438400"/>
                        <a:ext cx="8667750" cy="3709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886200" y="6096000"/>
            <a:ext cx="47244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4.6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Coordinate locations of plies in the laminate.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1387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r>
              <a:rPr lang="en-US" sz="3200" dirty="0"/>
              <a:t>Step 4: Find the three stiffness matrices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" y="16002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4: </a:t>
            </a:r>
            <a:r>
              <a:rPr lang="en-US" sz="2400" dirty="0"/>
              <a:t>Find three stiffness matrices [A], [B], and [D]</a:t>
            </a:r>
            <a:endParaRPr lang="en-US" sz="24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4360021"/>
              </p:ext>
            </p:extLst>
          </p:nvPr>
        </p:nvGraphicFramePr>
        <p:xfrm>
          <a:off x="441325" y="2590800"/>
          <a:ext cx="6662738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71800" imgH="431640" progId="Equation.3">
                  <p:embed/>
                </p:oleObj>
              </mc:Choice>
              <mc:Fallback>
                <p:oleObj name="Equation" r:id="rId4" imgW="2971800" imgH="43164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2590800"/>
                        <a:ext cx="6662738" cy="962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9541072"/>
              </p:ext>
            </p:extLst>
          </p:nvPr>
        </p:nvGraphicFramePr>
        <p:xfrm>
          <a:off x="541338" y="3733800"/>
          <a:ext cx="6977062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111480" imgH="431640" progId="Equation.3">
                  <p:embed/>
                </p:oleObj>
              </mc:Choice>
              <mc:Fallback>
                <p:oleObj name="Equation" r:id="rId6" imgW="3111480" imgH="43164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3733800"/>
                        <a:ext cx="6977062" cy="963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660586"/>
              </p:ext>
            </p:extLst>
          </p:nvPr>
        </p:nvGraphicFramePr>
        <p:xfrm>
          <a:off x="385763" y="4938713"/>
          <a:ext cx="7954962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390840" imgH="431640" progId="Equation.3">
                  <p:embed/>
                </p:oleObj>
              </mc:Choice>
              <mc:Fallback>
                <p:oleObj name="Equation" r:id="rId8" imgW="3390840" imgH="43164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3" y="4938713"/>
                        <a:ext cx="7954962" cy="1004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54555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r>
              <a:rPr lang="en-US" sz="3200" dirty="0"/>
              <a:t>Step 5: Set up the six equations – six unknowns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1447800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5: </a:t>
            </a:r>
            <a:r>
              <a:rPr lang="en-US" sz="2400" dirty="0"/>
              <a:t>Substitute the three stiffness matrices [A], [B], and [D] and the applied forces and moments.</a:t>
            </a:r>
            <a:endParaRPr lang="en-US" sz="2400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6862238"/>
              </p:ext>
            </p:extLst>
          </p:nvPr>
        </p:nvGraphicFramePr>
        <p:xfrm>
          <a:off x="381000" y="2133600"/>
          <a:ext cx="7404100" cy="449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09900" imgH="1828800" progId="Equation.3">
                  <p:embed/>
                </p:oleObj>
              </mc:Choice>
              <mc:Fallback>
                <p:oleObj name="Equation" r:id="rId4" imgW="3009900" imgH="1828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133600"/>
                        <a:ext cx="7404100" cy="449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68133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r>
              <a:rPr lang="en-US" sz="3200" dirty="0"/>
              <a:t>Step 6: Solve the equations for midplane strains and curvatures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1524000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6: </a:t>
            </a:r>
            <a:r>
              <a:rPr lang="en-US" sz="2400" dirty="0"/>
              <a:t>Solve the six simultaneous equations to find the </a:t>
            </a:r>
            <a:r>
              <a:rPr lang="en-US" sz="2400" dirty="0" err="1"/>
              <a:t>midplane</a:t>
            </a:r>
            <a:r>
              <a:rPr lang="en-US" sz="2400" dirty="0"/>
              <a:t> strains and curvatures.</a:t>
            </a:r>
            <a:endParaRPr lang="en-US" sz="2400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9442268"/>
              </p:ext>
            </p:extLst>
          </p:nvPr>
        </p:nvGraphicFramePr>
        <p:xfrm>
          <a:off x="381000" y="2209800"/>
          <a:ext cx="7404100" cy="449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09900" imgH="1828800" progId="Equation.3">
                  <p:embed/>
                </p:oleObj>
              </mc:Choice>
              <mc:Fallback>
                <p:oleObj name="Equation" r:id="rId4" imgW="3009900" imgH="1828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209800"/>
                        <a:ext cx="7404100" cy="449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52975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r>
              <a:rPr lang="en-US" sz="3200" dirty="0"/>
              <a:t>Step 7: Find the global strains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1671935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7: </a:t>
            </a:r>
            <a:r>
              <a:rPr lang="en-US" sz="2400" dirty="0"/>
              <a:t>Find the global strains in each ply.</a:t>
            </a:r>
            <a:endParaRPr lang="en-US" sz="24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211611"/>
              </p:ext>
            </p:extLst>
          </p:nvPr>
        </p:nvGraphicFramePr>
        <p:xfrm>
          <a:off x="1371600" y="2286000"/>
          <a:ext cx="4041775" cy="282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22400" imgH="990600" progId="Equation.3">
                  <p:embed/>
                </p:oleObj>
              </mc:Choice>
              <mc:Fallback>
                <p:oleObj name="Equation" r:id="rId4" imgW="1422400" imgH="990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286000"/>
                        <a:ext cx="4041775" cy="282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62746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r>
              <a:rPr lang="en-US" sz="3200" dirty="0"/>
              <a:t>Step 8: Find the global stresses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1683603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8: </a:t>
            </a:r>
            <a:r>
              <a:rPr lang="en-US" sz="2400" dirty="0"/>
              <a:t>Find the global stresses using the stress-strain equation.</a:t>
            </a:r>
            <a:endParaRPr lang="en-US" sz="24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7891463"/>
              </p:ext>
            </p:extLst>
          </p:nvPr>
        </p:nvGraphicFramePr>
        <p:xfrm>
          <a:off x="838200" y="2365432"/>
          <a:ext cx="5629275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66900" imgH="965200" progId="Equation.3">
                  <p:embed/>
                </p:oleObj>
              </mc:Choice>
              <mc:Fallback>
                <p:oleObj name="Equation" r:id="rId4" imgW="1866900" imgH="965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365432"/>
                        <a:ext cx="5629275" cy="289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50258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r>
              <a:rPr lang="en-US" sz="3200" dirty="0"/>
              <a:t>Step 9: Find the local strains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1524000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9: </a:t>
            </a:r>
            <a:r>
              <a:rPr lang="en-US" sz="2400" dirty="0"/>
              <a:t>Find the local strains using the transformation equation.</a:t>
            </a:r>
            <a:endParaRPr lang="en-US" sz="24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968474"/>
              </p:ext>
            </p:extLst>
          </p:nvPr>
        </p:nvGraphicFramePr>
        <p:xfrm>
          <a:off x="1134361" y="4198708"/>
          <a:ext cx="3108325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73120" imgH="863280" progId="Equation.3">
                  <p:embed/>
                </p:oleObj>
              </mc:Choice>
              <mc:Fallback>
                <p:oleObj name="Equation" r:id="rId4" imgW="1473120" imgH="86328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4361" y="4198708"/>
                        <a:ext cx="3108325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9592451"/>
              </p:ext>
            </p:extLst>
          </p:nvPr>
        </p:nvGraphicFramePr>
        <p:xfrm>
          <a:off x="4724400" y="4643736"/>
          <a:ext cx="15017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60240" imgH="203040" progId="Equation.3">
                  <p:embed/>
                </p:oleObj>
              </mc:Choice>
              <mc:Fallback>
                <p:oleObj name="Equation" r:id="rId6" imgW="660240" imgH="20304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4643736"/>
                        <a:ext cx="15017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128796"/>
              </p:ext>
            </p:extLst>
          </p:nvPr>
        </p:nvGraphicFramePr>
        <p:xfrm>
          <a:off x="4724400" y="5177136"/>
          <a:ext cx="14287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22080" imgH="203040" progId="Equation.3">
                  <p:embed/>
                </p:oleObj>
              </mc:Choice>
              <mc:Fallback>
                <p:oleObj name="Equation" r:id="rId8" imgW="622080" imgH="203040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5177136"/>
                        <a:ext cx="142875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7553A74C-59C3-AD0A-912F-36C59B40F84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47137" b="55760"/>
          <a:stretch/>
        </p:blipFill>
        <p:spPr>
          <a:xfrm>
            <a:off x="271648" y="1946954"/>
            <a:ext cx="4833752" cy="1828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226A67-C3DF-177B-C303-25C20B31AA8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50270"/>
          <a:stretch/>
        </p:blipFill>
        <p:spPr>
          <a:xfrm>
            <a:off x="6093328" y="1939247"/>
            <a:ext cx="3093720" cy="18287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3405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r>
              <a:rPr lang="en-US" sz="3200" dirty="0"/>
              <a:t>Step 10: Find the local stresses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" y="1538445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10: </a:t>
            </a:r>
            <a:r>
              <a:rPr lang="en-US" sz="2400" dirty="0"/>
              <a:t>Find the local stresses using the transformation equation.</a:t>
            </a:r>
            <a:endParaRPr lang="en-US" sz="24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2676943"/>
              </p:ext>
            </p:extLst>
          </p:nvPr>
        </p:nvGraphicFramePr>
        <p:xfrm>
          <a:off x="5257800" y="4800600"/>
          <a:ext cx="14652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60240" imgH="203040" progId="Equation.3">
                  <p:embed/>
                </p:oleObj>
              </mc:Choice>
              <mc:Fallback>
                <p:oleObj name="Equation" r:id="rId4" imgW="660240" imgH="20304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4800600"/>
                        <a:ext cx="14652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254938"/>
              </p:ext>
            </p:extLst>
          </p:nvPr>
        </p:nvGraphicFramePr>
        <p:xfrm>
          <a:off x="5235575" y="5334000"/>
          <a:ext cx="14874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7640" imgH="203040" progId="Equation.3">
                  <p:embed/>
                </p:oleObj>
              </mc:Choice>
              <mc:Fallback>
                <p:oleObj name="Equation" r:id="rId6" imgW="647640" imgH="20304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5575" y="5334000"/>
                        <a:ext cx="148748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05D1CC9C-920F-8E20-C69B-178A82D9DB6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52690"/>
          <a:stretch/>
        </p:blipFill>
        <p:spPr>
          <a:xfrm>
            <a:off x="445874" y="2065317"/>
            <a:ext cx="8504657" cy="19122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D463038-A19B-F4DF-4482-5B3F976A02B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2371" r="21700" b="54139"/>
          <a:stretch/>
        </p:blipFill>
        <p:spPr>
          <a:xfrm>
            <a:off x="1371600" y="4267200"/>
            <a:ext cx="2667000" cy="19122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34C5E21-CDA8-62ED-4105-57CA2FC2B318}"/>
                  </a:ext>
                </a:extLst>
              </p:cNvPr>
              <p:cNvSpPr txBox="1"/>
              <p:nvPr/>
            </p:nvSpPr>
            <p:spPr>
              <a:xfrm>
                <a:off x="838201" y="4953000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34C5E21-CDA8-62ED-4105-57CA2FC2B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1" y="4953000"/>
                <a:ext cx="533400" cy="369332"/>
              </a:xfrm>
              <a:prstGeom prst="rect">
                <a:avLst/>
              </a:prstGeom>
              <a:blipFill>
                <a:blip r:embed="rId10"/>
                <a:stretch>
                  <a:fillRect l="-14943" r="-1494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022504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1909e82d-00c2-43e1-b156-87d0faf0fa3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793</TotalTime>
  <Words>329</Words>
  <Application>Microsoft Office PowerPoint</Application>
  <PresentationFormat>On-screen Show (4:3)</PresentationFormat>
  <Paragraphs>42</Paragraphs>
  <Slides>16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Calibri</vt:lpstr>
      <vt:lpstr>Cambria Math</vt:lpstr>
      <vt:lpstr>Corbel</vt:lpstr>
      <vt:lpstr>Trebuchet MS</vt:lpstr>
      <vt:lpstr>Wingdings</vt:lpstr>
      <vt:lpstr>Wingdings 2</vt:lpstr>
      <vt:lpstr>Wingdings 3</vt:lpstr>
      <vt:lpstr>Module</vt:lpstr>
      <vt:lpstr>Document</vt:lpstr>
      <vt:lpstr>Equation</vt:lpstr>
      <vt:lpstr>EML 4230 Introduction to Composite Materials</vt:lpstr>
      <vt:lpstr>Laminate Stacking Sequence</vt:lpstr>
      <vt:lpstr>Forces, Moments, Strains, Curvatures</vt:lpstr>
      <vt:lpstr>Steps</vt:lpstr>
      <vt:lpstr>Steps</vt:lpstr>
      <vt:lpstr>Step 1: Find reduced stiffness matrix for each ply</vt:lpstr>
      <vt:lpstr>Step 2: Find transformed reduced stiffness for each ply</vt:lpstr>
      <vt:lpstr>Step 3: Find co-ordinates of top and bottom surface of each ply</vt:lpstr>
      <vt:lpstr>Step 4: Find the three stiffness matrices</vt:lpstr>
      <vt:lpstr>Step 5: Set up the six equations – six unknowns</vt:lpstr>
      <vt:lpstr>Step 6: Solve the equations for midplane strains and curvatures</vt:lpstr>
      <vt:lpstr>Step 7: Find the global strains</vt:lpstr>
      <vt:lpstr>Step 8: Find the global stresses</vt:lpstr>
      <vt:lpstr>Step 9: Find the local strains</vt:lpstr>
      <vt:lpstr>Step 10: Find the local stresses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98</cp:revision>
  <cp:lastPrinted>2024-03-18T16:07:35Z</cp:lastPrinted>
  <dcterms:created xsi:type="dcterms:W3CDTF">2012-04-10T20:33:06Z</dcterms:created>
  <dcterms:modified xsi:type="dcterms:W3CDTF">2024-03-18T16:07:45Z</dcterms:modified>
</cp:coreProperties>
</file>