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11" r:id="rId2"/>
    <p:sldId id="373" r:id="rId3"/>
    <p:sldId id="374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12" r:id="rId16"/>
  </p:sldIdLst>
  <p:sldSz cx="9144000" cy="6858000" type="screen4x3"/>
  <p:notesSz cx="9601200" cy="73152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16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03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15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082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50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21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97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75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63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11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06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90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73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15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5" Type="http://schemas.openxmlformats.org/officeDocument/2006/relationships/image" Target="../media/image8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6.wmf"/><Relationship Id="rId18" Type="http://schemas.openxmlformats.org/officeDocument/2006/relationships/image" Target="../media/image20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8.emf"/><Relationship Id="rId1" Type="http://schemas.openxmlformats.org/officeDocument/2006/relationships/tags" Target="../tags/tag5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21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1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23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21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wmf"/><Relationship Id="rId4" Type="http://schemas.openxmlformats.org/officeDocument/2006/relationships/image" Target="../media/image24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2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26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3.wmf"/><Relationship Id="rId4" Type="http://schemas.openxmlformats.org/officeDocument/2006/relationships/image" Target="../media/image30.png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3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31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9.wmf"/><Relationship Id="rId4" Type="http://schemas.openxmlformats.org/officeDocument/2006/relationships/image" Target="../media/image36.png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4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oleObject" Target="../embeddings/oleObject36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48.wmf"/><Relationship Id="rId1" Type="http://schemas.openxmlformats.org/officeDocument/2006/relationships/tags" Target="../tags/tag10.x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32.bin"/><Relationship Id="rId15" Type="http://schemas.openxmlformats.org/officeDocument/2006/relationships/oleObject" Target="../embeddings/oleObject37.bin"/><Relationship Id="rId10" Type="http://schemas.openxmlformats.org/officeDocument/2006/relationships/image" Target="../media/image45.wmf"/><Relationship Id="rId4" Type="http://schemas.openxmlformats.org/officeDocument/2006/relationships/image" Target="../media/image42.png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4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13" Type="http://schemas.openxmlformats.org/officeDocument/2006/relationships/oleObject" Target="../embeddings/oleObject42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53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5.wmf"/><Relationship Id="rId1" Type="http://schemas.openxmlformats.org/officeDocument/2006/relationships/tags" Target="../tags/tag11.x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52.wmf"/><Relationship Id="rId4" Type="http://schemas.openxmlformats.org/officeDocument/2006/relationships/image" Target="../media/image49.png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5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4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4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oleObject" Target="../embeddings/oleObject51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64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63.wmf"/><Relationship Id="rId4" Type="http://schemas.openxmlformats.org/officeDocument/2006/relationships/image" Target="../media/image60.png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6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70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7.wmf"/><Relationship Id="rId12" Type="http://schemas.openxmlformats.org/officeDocument/2006/relationships/oleObject" Target="../embeddings/oleObject56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69.wmf"/><Relationship Id="rId5" Type="http://schemas.openxmlformats.org/officeDocument/2006/relationships/image" Target="../media/image66.wmf"/><Relationship Id="rId15" Type="http://schemas.openxmlformats.org/officeDocument/2006/relationships/image" Target="../media/image71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68.wmf"/><Relationship Id="rId14" Type="http://schemas.openxmlformats.org/officeDocument/2006/relationships/oleObject" Target="../embeddings/oleObject5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4 </a:t>
            </a:r>
            <a:r>
              <a:rPr lang="en-US" dirty="0" err="1"/>
              <a:t>Macromechanical</a:t>
            </a:r>
            <a:r>
              <a:rPr lang="en-US" dirty="0"/>
              <a:t> Analysis of a Laminate</a:t>
            </a:r>
          </a:p>
          <a:p>
            <a:pPr marL="118872" indent="0" algn="ctr">
              <a:buNone/>
            </a:pPr>
            <a:r>
              <a:rPr lang="en-US" b="1" dirty="0"/>
              <a:t>Laminate Modulus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200" dirty="0"/>
              <a:t>In-Plane and Flexural Modulus of a Laminate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377491"/>
              </p:ext>
            </p:extLst>
          </p:nvPr>
        </p:nvGraphicFramePr>
        <p:xfrm>
          <a:off x="419100" y="1600200"/>
          <a:ext cx="5257800" cy="3197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8" name="Equation" r:id="rId4" imgW="2819400" imgH="1714500" progId="Equation.3">
                  <p:embed/>
                </p:oleObj>
              </mc:Choice>
              <mc:Fallback>
                <p:oleObj name="Equation" r:id="rId4" imgW="2819400" imgH="171450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1600200"/>
                        <a:ext cx="5257800" cy="31973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52936"/>
              </p:ext>
            </p:extLst>
          </p:nvPr>
        </p:nvGraphicFramePr>
        <p:xfrm>
          <a:off x="685800" y="5017532"/>
          <a:ext cx="2362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9" name="Equation" r:id="rId6" imgW="1181100" imgH="457200" progId="Equation.3">
                  <p:embed/>
                </p:oleObj>
              </mc:Choice>
              <mc:Fallback>
                <p:oleObj name="Equation" r:id="rId6" imgW="1181100" imgH="45720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017532"/>
                        <a:ext cx="23622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005129"/>
              </p:ext>
            </p:extLst>
          </p:nvPr>
        </p:nvGraphicFramePr>
        <p:xfrm>
          <a:off x="6216650" y="3200400"/>
          <a:ext cx="1435100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0" name="Equation" r:id="rId8" imgW="850680" imgH="863280" progId="Equation.3">
                  <p:embed/>
                </p:oleObj>
              </mc:Choice>
              <mc:Fallback>
                <p:oleObj name="Equation" r:id="rId8" imgW="850680" imgH="86328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6650" y="3200400"/>
                        <a:ext cx="1435100" cy="1457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361109"/>
              </p:ext>
            </p:extLst>
          </p:nvPr>
        </p:nvGraphicFramePr>
        <p:xfrm>
          <a:off x="6257925" y="4970463"/>
          <a:ext cx="1350963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1" name="Equation" r:id="rId10" imgW="850680" imgH="863280" progId="Equation.3">
                  <p:embed/>
                </p:oleObj>
              </mc:Choice>
              <mc:Fallback>
                <p:oleObj name="Equation" r:id="rId10" imgW="850680" imgH="86328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7925" y="4970463"/>
                        <a:ext cx="1350963" cy="137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169475"/>
              </p:ext>
            </p:extLst>
          </p:nvPr>
        </p:nvGraphicFramePr>
        <p:xfrm>
          <a:off x="7942263" y="3181350"/>
          <a:ext cx="11144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2" name="Equation" r:id="rId12" imgW="723600" imgH="1015920" progId="Equation.3">
                  <p:embed/>
                </p:oleObj>
              </mc:Choice>
              <mc:Fallback>
                <p:oleObj name="Equation" r:id="rId12" imgW="723600" imgH="1015920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2263" y="3181350"/>
                        <a:ext cx="1114425" cy="1571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486920"/>
              </p:ext>
            </p:extLst>
          </p:nvPr>
        </p:nvGraphicFramePr>
        <p:xfrm>
          <a:off x="7772400" y="5010752"/>
          <a:ext cx="1221259" cy="1297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3" name="Equation" r:id="rId14" imgW="812447" imgH="863225" progId="Equation.3">
                  <p:embed/>
                </p:oleObj>
              </mc:Choice>
              <mc:Fallback>
                <p:oleObj name="Equation" r:id="rId14" imgW="812447" imgH="863225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010752"/>
                        <a:ext cx="1221259" cy="12972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48372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200" dirty="0"/>
              <a:t>Extensional and Compliance Matrices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346255"/>
              </p:ext>
            </p:extLst>
          </p:nvPr>
        </p:nvGraphicFramePr>
        <p:xfrm>
          <a:off x="2634762" y="1676400"/>
          <a:ext cx="3613638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44" name="Equation" r:id="rId4" imgW="1307532" imgH="495085" progId="Equation.3">
                  <p:embed/>
                </p:oleObj>
              </mc:Choice>
              <mc:Fallback>
                <p:oleObj name="Equation" r:id="rId4" imgW="1307532" imgH="495085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762" y="1676400"/>
                        <a:ext cx="3613638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607740"/>
              </p:ext>
            </p:extLst>
          </p:nvPr>
        </p:nvGraphicFramePr>
        <p:xfrm>
          <a:off x="2650881" y="3145679"/>
          <a:ext cx="3581400" cy="1273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45" name="Equation" r:id="rId6" imgW="1422400" imgH="508000" progId="Equation.3">
                  <p:embed/>
                </p:oleObj>
              </mc:Choice>
              <mc:Fallback>
                <p:oleObj name="Equation" r:id="rId6" imgW="1422400" imgH="5080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0881" y="3145679"/>
                        <a:ext cx="3581400" cy="12739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730739"/>
              </p:ext>
            </p:extLst>
          </p:nvPr>
        </p:nvGraphicFramePr>
        <p:xfrm>
          <a:off x="3538538" y="4572000"/>
          <a:ext cx="1804987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46" name="Equation" r:id="rId8" imgW="736560" imgH="241200" progId="Equation.3">
                  <p:embed/>
                </p:oleObj>
              </mc:Choice>
              <mc:Fallback>
                <p:oleObj name="Equation" r:id="rId8" imgW="736560" imgH="2412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8538" y="4572000"/>
                        <a:ext cx="1804987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57200" y="54102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[A*], [B*], and [D*] matrices are called the extensional compliance matrix, coupling compliance matrix, and bending compliance matrix respectively.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6083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200" dirty="0"/>
              <a:t>Symmetrix matrices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15957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a symmetric laminate: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553742"/>
              </p:ext>
            </p:extLst>
          </p:nvPr>
        </p:nvGraphicFramePr>
        <p:xfrm>
          <a:off x="2598103" y="3352800"/>
          <a:ext cx="615632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68" name="Equation" r:id="rId4" imgW="3213000" imgH="431640" progId="Equation.3">
                  <p:embed/>
                </p:oleObj>
              </mc:Choice>
              <mc:Fallback>
                <p:oleObj name="Equation" r:id="rId4" imgW="3213000" imgH="43164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8103" y="3352800"/>
                        <a:ext cx="6156325" cy="831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252391"/>
              </p:ext>
            </p:extLst>
          </p:nvPr>
        </p:nvGraphicFramePr>
        <p:xfrm>
          <a:off x="2572703" y="4467225"/>
          <a:ext cx="6135687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69" name="Equation" r:id="rId6" imgW="3377880" imgH="431640" progId="Equation.3">
                  <p:embed/>
                </p:oleObj>
              </mc:Choice>
              <mc:Fallback>
                <p:oleObj name="Equation" r:id="rId6" imgW="3377880" imgH="43164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2703" y="4467225"/>
                        <a:ext cx="6135687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96210"/>
              </p:ext>
            </p:extLst>
          </p:nvPr>
        </p:nvGraphicFramePr>
        <p:xfrm>
          <a:off x="2580640" y="5586413"/>
          <a:ext cx="5416550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70" name="Equation" r:id="rId8" imgW="2895480" imgH="431640" progId="Equation.3">
                  <p:embed/>
                </p:oleObj>
              </mc:Choice>
              <mc:Fallback>
                <p:oleObj name="Equation" r:id="rId8" imgW="2895480" imgH="43164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0640" y="5586413"/>
                        <a:ext cx="5416550" cy="81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7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045119"/>
              </p:ext>
            </p:extLst>
          </p:nvPr>
        </p:nvGraphicFramePr>
        <p:xfrm>
          <a:off x="580390" y="3656013"/>
          <a:ext cx="925512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71" name="Equation" r:id="rId10" imgW="495000" imgH="203040" progId="Equation.3">
                  <p:embed/>
                </p:oleObj>
              </mc:Choice>
              <mc:Fallback>
                <p:oleObj name="Equation" r:id="rId10" imgW="495000" imgH="20304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390" y="3656013"/>
                        <a:ext cx="925512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72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267080"/>
              </p:ext>
            </p:extLst>
          </p:nvPr>
        </p:nvGraphicFramePr>
        <p:xfrm>
          <a:off x="447040" y="4625975"/>
          <a:ext cx="147478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72" name="Equation" r:id="rId12" imgW="787320" imgH="228600" progId="Equation.3">
                  <p:embed/>
                </p:oleObj>
              </mc:Choice>
              <mc:Fallback>
                <p:oleObj name="Equation" r:id="rId12" imgW="787320" imgH="22860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40" y="4625975"/>
                        <a:ext cx="1474787" cy="43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73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251024"/>
              </p:ext>
            </p:extLst>
          </p:nvPr>
        </p:nvGraphicFramePr>
        <p:xfrm>
          <a:off x="480377" y="5818188"/>
          <a:ext cx="145097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73" name="Equation" r:id="rId14" imgW="774360" imgH="228600" progId="Equation.3">
                  <p:embed/>
                </p:oleObj>
              </mc:Choice>
              <mc:Fallback>
                <p:oleObj name="Equation" r:id="rId14" imgW="774360" imgH="2286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377" y="5818188"/>
                        <a:ext cx="1450975" cy="43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2199640" y="3429000"/>
            <a:ext cx="0" cy="32004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683124D-7766-4AF8-2632-C803ED0FF8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38433" y="1976120"/>
            <a:ext cx="3614928" cy="13731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73E6F3-E4CF-63CC-F5D6-705E3A5892F0}"/>
              </a:ext>
            </a:extLst>
          </p:cNvPr>
          <p:cNvSpPr txBox="1"/>
          <p:nvPr/>
        </p:nvSpPr>
        <p:spPr>
          <a:xfrm>
            <a:off x="6781800" y="2133298"/>
            <a:ext cx="457200" cy="46166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5F8DB3-FA97-3231-EDED-37477D819F7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67400" y="2662682"/>
            <a:ext cx="554784" cy="6401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915DBE-0BAB-8283-52BA-BCE43E1056A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8940" y="2035627"/>
            <a:ext cx="3010021" cy="11663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9264A0-2E64-8B3A-2DAD-F002202887D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28384" y="2066806"/>
            <a:ext cx="554784" cy="6462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B7378D2-B618-DDF4-76D8-A7F5938A38F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05610" y="2533590"/>
            <a:ext cx="554784" cy="6462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5339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200" dirty="0"/>
              <a:t>In-Plane Engineering Constants of a Laminate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924470"/>
              </p:ext>
            </p:extLst>
          </p:nvPr>
        </p:nvGraphicFramePr>
        <p:xfrm>
          <a:off x="2316162" y="3638550"/>
          <a:ext cx="4237038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87" name="Equation" r:id="rId4" imgW="1892300" imgH="990600" progId="Equation.3">
                  <p:embed/>
                </p:oleObj>
              </mc:Choice>
              <mc:Fallback>
                <p:oleObj name="Equation" r:id="rId4" imgW="1892300" imgH="9906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6162" y="3638550"/>
                        <a:ext cx="4237038" cy="222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103DAE7-3486-7BE6-86B4-F7D64262C1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1877794"/>
            <a:ext cx="3615241" cy="13717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302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</p:spPr>
            <p:txBody>
              <a:bodyPr/>
              <a:lstStyle/>
              <a:p>
                <a:r>
                  <a:rPr lang="en-US" sz="3200" dirty="0"/>
                  <a:t>In-Plane Engineering Constants of a Laminate,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477047"/>
              </p:ext>
            </p:extLst>
          </p:nvPr>
        </p:nvGraphicFramePr>
        <p:xfrm>
          <a:off x="2900845" y="2087792"/>
          <a:ext cx="32369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22" name="Equation" r:id="rId5" imgW="1384300" imgH="228600" progId="Equation.3">
                  <p:embed/>
                </p:oleObj>
              </mc:Choice>
              <mc:Fallback>
                <p:oleObj name="Equation" r:id="rId5" imgW="1384300" imgH="2286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0845" y="2087792"/>
                        <a:ext cx="32369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751690"/>
              </p:ext>
            </p:extLst>
          </p:nvPr>
        </p:nvGraphicFramePr>
        <p:xfrm>
          <a:off x="2714002" y="2697392"/>
          <a:ext cx="3610598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23" name="Equation" r:id="rId7" imgW="1854200" imgH="1016000" progId="Equation.3">
                  <p:embed/>
                </p:oleObj>
              </mc:Choice>
              <mc:Fallback>
                <p:oleObj name="Equation" r:id="rId7" imgW="1854200" imgH="10160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002" y="2697392"/>
                        <a:ext cx="3610598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032214"/>
              </p:ext>
            </p:extLst>
          </p:nvPr>
        </p:nvGraphicFramePr>
        <p:xfrm>
          <a:off x="3662051" y="4891952"/>
          <a:ext cx="1714500" cy="54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24" name="Equation" r:id="rId9" imgW="711200" imgH="228600" progId="Equation.3">
                  <p:embed/>
                </p:oleObj>
              </mc:Choice>
              <mc:Fallback>
                <p:oleObj name="Equation" r:id="rId9" imgW="711200" imgH="22860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2051" y="4891952"/>
                        <a:ext cx="1714500" cy="5486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291769"/>
              </p:ext>
            </p:extLst>
          </p:nvPr>
        </p:nvGraphicFramePr>
        <p:xfrm>
          <a:off x="2788926" y="5592992"/>
          <a:ext cx="3460750" cy="960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25" name="Equation" r:id="rId11" imgW="1511300" imgH="419100" progId="Equation.3">
                  <p:embed/>
                </p:oleObj>
              </mc:Choice>
              <mc:Fallback>
                <p:oleObj name="Equation" r:id="rId11" imgW="1511300" imgH="4191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8926" y="5592992"/>
                        <a:ext cx="3460750" cy="9602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26" name="Object 30"/>
          <p:cNvGraphicFramePr>
            <a:graphicFrameLocks noChangeAspect="1"/>
          </p:cNvGraphicFramePr>
          <p:nvPr/>
        </p:nvGraphicFramePr>
        <p:xfrm>
          <a:off x="1281113" y="1465263"/>
          <a:ext cx="6551612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26" name="Equation" r:id="rId13" imgW="2717640" imgH="215640" progId="Equation.3">
                  <p:embed/>
                </p:oleObj>
              </mc:Choice>
              <mc:Fallback>
                <p:oleObj name="Equation" r:id="rId13" imgW="2717640" imgH="21564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113" y="1465263"/>
                        <a:ext cx="6551612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05269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</p:spPr>
            <p:txBody>
              <a:bodyPr/>
              <a:lstStyle/>
              <a:p>
                <a:r>
                  <a:rPr lang="en-US" sz="3200" dirty="0"/>
                  <a:t>In-Plane Engineering Constants of a Laminate,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685978"/>
              </p:ext>
            </p:extLst>
          </p:nvPr>
        </p:nvGraphicFramePr>
        <p:xfrm>
          <a:off x="2693453" y="1981200"/>
          <a:ext cx="32226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46" name="Equation" r:id="rId5" imgW="1384300" imgH="228600" progId="Equation.3">
                  <p:embed/>
                </p:oleObj>
              </mc:Choice>
              <mc:Fallback>
                <p:oleObj name="Equation" r:id="rId5" imgW="1384300" imgH="2286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453" y="1981200"/>
                        <a:ext cx="32226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266293"/>
              </p:ext>
            </p:extLst>
          </p:nvPr>
        </p:nvGraphicFramePr>
        <p:xfrm>
          <a:off x="2437331" y="2598810"/>
          <a:ext cx="3734869" cy="2049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47" name="Equation" r:id="rId7" imgW="1854200" imgH="1016000" progId="Equation.3">
                  <p:embed/>
                </p:oleObj>
              </mc:Choice>
              <mc:Fallback>
                <p:oleObj name="Equation" r:id="rId7" imgW="1854200" imgH="10160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7331" y="2598810"/>
                        <a:ext cx="3734869" cy="20493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257884"/>
              </p:ext>
            </p:extLst>
          </p:nvPr>
        </p:nvGraphicFramePr>
        <p:xfrm>
          <a:off x="3428465" y="4800600"/>
          <a:ext cx="1752600" cy="568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48" name="Equation" r:id="rId9" imgW="736600" imgH="241300" progId="Equation.3">
                  <p:embed/>
                </p:oleObj>
              </mc:Choice>
              <mc:Fallback>
                <p:oleObj name="Equation" r:id="rId9" imgW="736600" imgH="24130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465" y="4800600"/>
                        <a:ext cx="1752600" cy="5689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549584"/>
              </p:ext>
            </p:extLst>
          </p:nvPr>
        </p:nvGraphicFramePr>
        <p:xfrm>
          <a:off x="2519133" y="5518150"/>
          <a:ext cx="3571265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49" name="Equation" r:id="rId11" imgW="1574800" imgH="457200" progId="Equation.3">
                  <p:embed/>
                </p:oleObj>
              </mc:Choice>
              <mc:Fallback>
                <p:oleObj name="Equation" r:id="rId11" imgW="1574800" imgH="4572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133" y="5518150"/>
                        <a:ext cx="3571265" cy="103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50" name="Object 30"/>
          <p:cNvGraphicFramePr>
            <a:graphicFrameLocks noChangeAspect="1"/>
          </p:cNvGraphicFramePr>
          <p:nvPr/>
        </p:nvGraphicFramePr>
        <p:xfrm>
          <a:off x="1435100" y="1435100"/>
          <a:ext cx="62452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50" name="Equation" r:id="rId13" imgW="2590560" imgH="241200" progId="Equation.3">
                  <p:embed/>
                </p:oleObj>
              </mc:Choice>
              <mc:Fallback>
                <p:oleObj name="Equation" r:id="rId13" imgW="2590560" imgH="24120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5100" y="1435100"/>
                        <a:ext cx="6245225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77141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</p:spPr>
            <p:txBody>
              <a:bodyPr/>
              <a:lstStyle/>
              <a:p>
                <a:r>
                  <a:rPr lang="en-US" sz="3200" dirty="0"/>
                  <a:t>In-Plane Engineering Constants of a Laminate,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1774710"/>
              </p:ext>
            </p:extLst>
          </p:nvPr>
        </p:nvGraphicFramePr>
        <p:xfrm>
          <a:off x="2883617" y="2036207"/>
          <a:ext cx="3124200" cy="517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70" name="Equation" r:id="rId5" imgW="1384300" imgH="228600" progId="Equation.3">
                  <p:embed/>
                </p:oleObj>
              </mc:Choice>
              <mc:Fallback>
                <p:oleObj name="Equation" r:id="rId5" imgW="1384300" imgH="2286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3617" y="2036207"/>
                        <a:ext cx="3124200" cy="5171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559552"/>
              </p:ext>
            </p:extLst>
          </p:nvPr>
        </p:nvGraphicFramePr>
        <p:xfrm>
          <a:off x="2490635" y="2600756"/>
          <a:ext cx="3910165" cy="2102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71" name="Equation" r:id="rId7" imgW="1892300" imgH="1016000" progId="Equation.3">
                  <p:embed/>
                </p:oleObj>
              </mc:Choice>
              <mc:Fallback>
                <p:oleObj name="Equation" r:id="rId7" imgW="1892300" imgH="10160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0635" y="2600756"/>
                        <a:ext cx="3910165" cy="21024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825260"/>
              </p:ext>
            </p:extLst>
          </p:nvPr>
        </p:nvGraphicFramePr>
        <p:xfrm>
          <a:off x="3493217" y="4855607"/>
          <a:ext cx="1905000" cy="627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72" name="Equation" r:id="rId9" imgW="812447" imgH="266584" progId="Equation.3">
                  <p:embed/>
                </p:oleObj>
              </mc:Choice>
              <mc:Fallback>
                <p:oleObj name="Equation" r:id="rId9" imgW="812447" imgH="266584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3217" y="4855607"/>
                        <a:ext cx="1905000" cy="6275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632080"/>
              </p:ext>
            </p:extLst>
          </p:nvPr>
        </p:nvGraphicFramePr>
        <p:xfrm>
          <a:off x="2491771" y="5617607"/>
          <a:ext cx="3907893" cy="1087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73" name="Equation" r:id="rId11" imgW="1676400" imgH="469900" progId="Equation.3">
                  <p:embed/>
                </p:oleObj>
              </mc:Choice>
              <mc:Fallback>
                <p:oleObj name="Equation" r:id="rId11" imgW="1676400" imgH="4699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1771" y="5617607"/>
                        <a:ext cx="3907893" cy="10879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74" name="Object 30"/>
          <p:cNvGraphicFramePr>
            <a:graphicFrameLocks noChangeAspect="1"/>
          </p:cNvGraphicFramePr>
          <p:nvPr/>
        </p:nvGraphicFramePr>
        <p:xfrm>
          <a:off x="1773238" y="1435100"/>
          <a:ext cx="569436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74" name="Equation" r:id="rId13" imgW="2361960" imgH="241200" progId="Equation.3">
                  <p:embed/>
                </p:oleObj>
              </mc:Choice>
              <mc:Fallback>
                <p:oleObj name="Equation" r:id="rId13" imgW="2361960" imgH="24120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8" y="1435100"/>
                        <a:ext cx="5694362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57838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</p:spPr>
            <p:txBody>
              <a:bodyPr/>
              <a:lstStyle/>
              <a:p>
                <a:r>
                  <a:rPr lang="en-US" sz="3200" dirty="0"/>
                  <a:t>In-Plane Engineering Constants of a Laminate,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72367"/>
              </p:ext>
            </p:extLst>
          </p:nvPr>
        </p:nvGraphicFramePr>
        <p:xfrm>
          <a:off x="3148012" y="2055812"/>
          <a:ext cx="27733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00" name="Equation" r:id="rId5" imgW="1384300" imgH="228600" progId="Equation.3">
                  <p:embed/>
                </p:oleObj>
              </mc:Choice>
              <mc:Fallback>
                <p:oleObj name="Equation" r:id="rId5" imgW="1384300" imgH="22860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8012" y="2055812"/>
                        <a:ext cx="27733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876036"/>
              </p:ext>
            </p:extLst>
          </p:nvPr>
        </p:nvGraphicFramePr>
        <p:xfrm>
          <a:off x="2934493" y="2665412"/>
          <a:ext cx="3200400" cy="1756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01" name="Equation" r:id="rId7" imgW="1854200" imgH="1016000" progId="Equation.3">
                  <p:embed/>
                </p:oleObj>
              </mc:Choice>
              <mc:Fallback>
                <p:oleObj name="Equation" r:id="rId7" imgW="1854200" imgH="101600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4493" y="2665412"/>
                        <a:ext cx="3200400" cy="17561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159334"/>
              </p:ext>
            </p:extLst>
          </p:nvPr>
        </p:nvGraphicFramePr>
        <p:xfrm>
          <a:off x="3723925" y="4646612"/>
          <a:ext cx="1621536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02" name="Equation" r:id="rId9" imgW="723586" imgH="241195" progId="Equation.3">
                  <p:embed/>
                </p:oleObj>
              </mc:Choice>
              <mc:Fallback>
                <p:oleObj name="Equation" r:id="rId9" imgW="723586" imgH="241195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3925" y="4646612"/>
                        <a:ext cx="1621536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1108012"/>
              </p:ext>
            </p:extLst>
          </p:nvPr>
        </p:nvGraphicFramePr>
        <p:xfrm>
          <a:off x="3739356" y="5180012"/>
          <a:ext cx="1590675" cy="509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03" name="Equation" r:id="rId11" imgW="711200" imgH="228600" progId="Equation.3">
                  <p:embed/>
                </p:oleObj>
              </mc:Choice>
              <mc:Fallback>
                <p:oleObj name="Equation" r:id="rId11" imgW="711200" imgH="22860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9356" y="5180012"/>
                        <a:ext cx="1590675" cy="5090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861437"/>
              </p:ext>
            </p:extLst>
          </p:nvPr>
        </p:nvGraphicFramePr>
        <p:xfrm>
          <a:off x="2820987" y="5789612"/>
          <a:ext cx="3427413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04" name="Equation" r:id="rId13" imgW="1675673" imgH="444307" progId="Equation.3">
                  <p:embed/>
                </p:oleObj>
              </mc:Choice>
              <mc:Fallback>
                <p:oleObj name="Equation" r:id="rId13" imgW="1675673" imgH="444307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0987" y="5789612"/>
                        <a:ext cx="3427413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005" name="Object 37"/>
          <p:cNvGraphicFramePr>
            <a:graphicFrameLocks noChangeAspect="1"/>
          </p:cNvGraphicFramePr>
          <p:nvPr/>
        </p:nvGraphicFramePr>
        <p:xfrm>
          <a:off x="1905000" y="1447800"/>
          <a:ext cx="56007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05" name="Equation" r:id="rId15" imgW="2323800" imgH="241200" progId="Equation.3">
                  <p:embed/>
                </p:oleObj>
              </mc:Choice>
              <mc:Fallback>
                <p:oleObj name="Equation" r:id="rId15" imgW="2323800" imgH="24120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447800"/>
                        <a:ext cx="560070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18586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In-Plane Engineering Constants of a Laminate,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sz="32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274638"/>
                <a:ext cx="9144000" cy="11430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3127" name="Object 7"/>
          <p:cNvGraphicFramePr>
            <a:graphicFrameLocks noChangeAspect="1"/>
          </p:cNvGraphicFramePr>
          <p:nvPr/>
        </p:nvGraphicFramePr>
        <p:xfrm>
          <a:off x="444500" y="2044535"/>
          <a:ext cx="3213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24" name="Equation" r:id="rId5" imgW="1384300" imgH="228600" progId="Equation.3">
                  <p:embed/>
                </p:oleObj>
              </mc:Choice>
              <mc:Fallback>
                <p:oleObj name="Equation" r:id="rId5" imgW="1384300" imgH="22860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2044535"/>
                        <a:ext cx="32131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8" name="Object 8"/>
          <p:cNvGraphicFramePr>
            <a:graphicFrameLocks noChangeAspect="1"/>
          </p:cNvGraphicFramePr>
          <p:nvPr/>
        </p:nvGraphicFramePr>
        <p:xfrm>
          <a:off x="457199" y="2654135"/>
          <a:ext cx="417443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25" name="Equation" r:id="rId7" imgW="1854200" imgH="1016000" progId="Equation.3">
                  <p:embed/>
                </p:oleObj>
              </mc:Choice>
              <mc:Fallback>
                <p:oleObj name="Equation" r:id="rId7" imgW="1854200" imgH="101600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99" y="2654135"/>
                        <a:ext cx="4174435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3129" name="Object 9"/>
          <p:cNvGraphicFramePr>
            <a:graphicFrameLocks noChangeAspect="1"/>
          </p:cNvGraphicFramePr>
          <p:nvPr/>
        </p:nvGraphicFramePr>
        <p:xfrm>
          <a:off x="762000" y="5353219"/>
          <a:ext cx="1524000" cy="501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26" name="Equation" r:id="rId9" imgW="723586" imgH="241195" progId="Equation.3">
                  <p:embed/>
                </p:oleObj>
              </mc:Choice>
              <mc:Fallback>
                <p:oleObj name="Equation" r:id="rId9" imgW="723586" imgH="241195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353219"/>
                        <a:ext cx="1524000" cy="5013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3131" name="Object 11"/>
          <p:cNvGraphicFramePr>
            <a:graphicFrameLocks noChangeAspect="1"/>
          </p:cNvGraphicFramePr>
          <p:nvPr/>
        </p:nvGraphicFramePr>
        <p:xfrm>
          <a:off x="762000" y="6083135"/>
          <a:ext cx="1447800" cy="470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27" name="Equation" r:id="rId11" imgW="736600" imgH="241300" progId="Equation.3">
                  <p:embed/>
                </p:oleObj>
              </mc:Choice>
              <mc:Fallback>
                <p:oleObj name="Equation" r:id="rId11" imgW="736600" imgH="24130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6083135"/>
                        <a:ext cx="1447800" cy="4700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3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31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069269"/>
              </p:ext>
            </p:extLst>
          </p:nvPr>
        </p:nvGraphicFramePr>
        <p:xfrm>
          <a:off x="6465888" y="3657600"/>
          <a:ext cx="2144712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28" name="Equation" r:id="rId13" imgW="1002960" imgH="1371600" progId="Equation.3">
                  <p:embed/>
                </p:oleObj>
              </mc:Choice>
              <mc:Fallback>
                <p:oleObj name="Equation" r:id="rId13" imgW="1002960" imgH="137160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5888" y="3657600"/>
                        <a:ext cx="2144712" cy="294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29" name="Object 37"/>
          <p:cNvGraphicFramePr>
            <a:graphicFrameLocks noChangeAspect="1"/>
          </p:cNvGraphicFramePr>
          <p:nvPr/>
        </p:nvGraphicFramePr>
        <p:xfrm>
          <a:off x="1941512" y="1481137"/>
          <a:ext cx="560228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29" name="Equation" r:id="rId15" imgW="2323800" imgH="241200" progId="Equation.3">
                  <p:embed/>
                </p:oleObj>
              </mc:Choice>
              <mc:Fallback>
                <p:oleObj name="Equation" r:id="rId15" imgW="2323800" imgH="24120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1512" y="1481137"/>
                        <a:ext cx="5602288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3440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r>
              <a:rPr lang="en-US" sz="3200" dirty="0"/>
              <a:t>In-Plane Engineering Constants of a Laminate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68870"/>
              </p:ext>
            </p:extLst>
          </p:nvPr>
        </p:nvGraphicFramePr>
        <p:xfrm>
          <a:off x="3429000" y="2362200"/>
          <a:ext cx="1589087" cy="1236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38" name="Equation" r:id="rId4" imgW="583920" imgH="457200" progId="Equation.3">
                  <p:embed/>
                </p:oleObj>
              </mc:Choice>
              <mc:Fallback>
                <p:oleObj name="Equation" r:id="rId4" imgW="583920" imgH="4572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362200"/>
                        <a:ext cx="1589087" cy="12367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52895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r>
              <a:rPr lang="en-US" sz="3200" dirty="0"/>
              <a:t>Flexural Engineering Constants of a Laminate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9500" y="1966601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[B] = 0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069554"/>
              </p:ext>
            </p:extLst>
          </p:nvPr>
        </p:nvGraphicFramePr>
        <p:xfrm>
          <a:off x="2438400" y="4873869"/>
          <a:ext cx="4267200" cy="1907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0" name="Equation" r:id="rId4" imgW="1981200" imgH="889000" progId="Equation.3">
                  <p:embed/>
                </p:oleObj>
              </mc:Choice>
              <mc:Fallback>
                <p:oleObj name="Equation" r:id="rId4" imgW="1981200" imgH="8890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73869"/>
                        <a:ext cx="4267200" cy="19079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5063" name="Object 23"/>
          <p:cNvGraphicFramePr>
            <a:graphicFrameLocks noChangeAspect="1"/>
          </p:cNvGraphicFramePr>
          <p:nvPr/>
        </p:nvGraphicFramePr>
        <p:xfrm>
          <a:off x="2605088" y="1524000"/>
          <a:ext cx="39052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3" name="Equation" r:id="rId6" imgW="1625400" imgH="203040" progId="Equation.3">
                  <p:embed/>
                </p:oleObj>
              </mc:Choice>
              <mc:Fallback>
                <p:oleObj name="Equation" r:id="rId6" imgW="1625400" imgH="20304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088" y="1524000"/>
                        <a:ext cx="390525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AF10897-D9F4-272B-97A3-B03B14D1CF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4379" y="2743140"/>
            <a:ext cx="3615241" cy="13717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1704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839200" cy="1143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3200" dirty="0"/>
                  <a:t>Flexural Engineering Constants of a Laminate,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p>
                    </m:sSubSup>
                  </m:oMath>
                </a14:m>
                <a:r>
                  <a:rPr lang="en-US" sz="3200" dirty="0"/>
                  <a:t>   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839200" cy="11430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411517"/>
              </p:ext>
            </p:extLst>
          </p:nvPr>
        </p:nvGraphicFramePr>
        <p:xfrm>
          <a:off x="3019358" y="2209800"/>
          <a:ext cx="304137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90" name="Equation" r:id="rId5" imgW="1459866" imgH="215806" progId="Equation.3">
                  <p:embed/>
                </p:oleObj>
              </mc:Choice>
              <mc:Fallback>
                <p:oleObj name="Equation" r:id="rId5" imgW="1459866" imgH="215806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358" y="2209800"/>
                        <a:ext cx="3041374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634715"/>
              </p:ext>
            </p:extLst>
          </p:nvPr>
        </p:nvGraphicFramePr>
        <p:xfrm>
          <a:off x="2450690" y="2895600"/>
          <a:ext cx="417871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91" name="Equation" r:id="rId7" imgW="1943100" imgH="889000" progId="Equation.3">
                  <p:embed/>
                </p:oleObj>
              </mc:Choice>
              <mc:Fallback>
                <p:oleObj name="Equation" r:id="rId7" imgW="1943100" imgH="8890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0690" y="2895600"/>
                        <a:ext cx="4178710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178092"/>
              </p:ext>
            </p:extLst>
          </p:nvPr>
        </p:nvGraphicFramePr>
        <p:xfrm>
          <a:off x="3663745" y="5064948"/>
          <a:ext cx="1752600" cy="497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92" name="Equation" r:id="rId9" imgW="774364" imgH="215806" progId="Equation.3">
                  <p:embed/>
                </p:oleObj>
              </mc:Choice>
              <mc:Fallback>
                <p:oleObj name="Equation" r:id="rId9" imgW="774364" imgH="215806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745" y="5064948"/>
                        <a:ext cx="1752600" cy="4976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42374"/>
              </p:ext>
            </p:extLst>
          </p:nvPr>
        </p:nvGraphicFramePr>
        <p:xfrm>
          <a:off x="2919208" y="5791200"/>
          <a:ext cx="32416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93" name="Equation" r:id="rId11" imgW="1485720" imgH="419040" progId="Equation.3">
                  <p:embed/>
                </p:oleObj>
              </mc:Choice>
              <mc:Fallback>
                <p:oleObj name="Equation" r:id="rId11" imgW="1485720" imgH="41904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9208" y="5791200"/>
                        <a:ext cx="324167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6094" name="Object 30"/>
          <p:cNvGraphicFramePr>
            <a:graphicFrameLocks noChangeAspect="1"/>
          </p:cNvGraphicFramePr>
          <p:nvPr/>
        </p:nvGraphicFramePr>
        <p:xfrm>
          <a:off x="1435100" y="1449388"/>
          <a:ext cx="624522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94" name="Equation" r:id="rId13" imgW="2590560" imgH="228600" progId="Equation.3">
                  <p:embed/>
                </p:oleObj>
              </mc:Choice>
              <mc:Fallback>
                <p:oleObj name="Equation" r:id="rId13" imgW="2590560" imgH="22860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5100" y="1449388"/>
                        <a:ext cx="6245225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74587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r>
              <a:rPr lang="en-US" sz="3200" dirty="0"/>
              <a:t>Other Flexural Engineering Constants of a Laminate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3555306"/>
              </p:ext>
            </p:extLst>
          </p:nvPr>
        </p:nvGraphicFramePr>
        <p:xfrm>
          <a:off x="2387600" y="3090620"/>
          <a:ext cx="1422400" cy="795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20" name="Equation" r:id="rId4" imgW="749160" imgH="419040" progId="Equation.3">
                  <p:embed/>
                </p:oleObj>
              </mc:Choice>
              <mc:Fallback>
                <p:oleObj name="Equation" r:id="rId4" imgW="749160" imgH="41904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3090620"/>
                        <a:ext cx="1422400" cy="7955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70053"/>
              </p:ext>
            </p:extLst>
          </p:nvPr>
        </p:nvGraphicFramePr>
        <p:xfrm>
          <a:off x="2322367" y="4114800"/>
          <a:ext cx="141143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21" name="Equation" r:id="rId6" imgW="774360" imgH="419040" progId="Equation.3">
                  <p:embed/>
                </p:oleObj>
              </mc:Choice>
              <mc:Fallback>
                <p:oleObj name="Equation" r:id="rId6" imgW="774360" imgH="41904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367" y="4114800"/>
                        <a:ext cx="141143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153977"/>
              </p:ext>
            </p:extLst>
          </p:nvPr>
        </p:nvGraphicFramePr>
        <p:xfrm>
          <a:off x="5207000" y="2438400"/>
          <a:ext cx="13462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22" name="Equation" r:id="rId8" imgW="672840" imgH="431640" progId="Equation.3">
                  <p:embed/>
                </p:oleObj>
              </mc:Choice>
              <mc:Fallback>
                <p:oleObj name="Equation" r:id="rId8" imgW="672840" imgH="431640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0" y="2438400"/>
                        <a:ext cx="13462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2174117"/>
              </p:ext>
            </p:extLst>
          </p:nvPr>
        </p:nvGraphicFramePr>
        <p:xfrm>
          <a:off x="5160716" y="3524250"/>
          <a:ext cx="1316284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23" name="Equation" r:id="rId10" imgW="672840" imgH="431640" progId="Equation.3">
                  <p:embed/>
                </p:oleObj>
              </mc:Choice>
              <mc:Fallback>
                <p:oleObj name="Equation" r:id="rId10" imgW="672840" imgH="43164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716" y="3524250"/>
                        <a:ext cx="1316284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5649712"/>
              </p:ext>
            </p:extLst>
          </p:nvPr>
        </p:nvGraphicFramePr>
        <p:xfrm>
          <a:off x="5181600" y="4591050"/>
          <a:ext cx="1246674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24" name="Equation" r:id="rId12" imgW="583920" imgH="469800" progId="Equation.3">
                  <p:embed/>
                </p:oleObj>
              </mc:Choice>
              <mc:Fallback>
                <p:oleObj name="Equation" r:id="rId12" imgW="583920" imgH="46980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591050"/>
                        <a:ext cx="1246674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125" name="Object 37"/>
          <p:cNvGraphicFramePr>
            <a:graphicFrameLocks noChangeAspect="1"/>
          </p:cNvGraphicFramePr>
          <p:nvPr/>
        </p:nvGraphicFramePr>
        <p:xfrm>
          <a:off x="2368550" y="1509713"/>
          <a:ext cx="4376738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25" name="Equation" r:id="rId14" imgW="1815840" imgH="177480" progId="Equation.3">
                  <p:embed/>
                </p:oleObj>
              </mc:Choice>
              <mc:Fallback>
                <p:oleObj name="Equation" r:id="rId14" imgW="1815840" imgH="17748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8550" y="1509713"/>
                        <a:ext cx="4376738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Connector 18"/>
          <p:cNvCxnSpPr/>
          <p:nvPr/>
        </p:nvCxnSpPr>
        <p:spPr>
          <a:xfrm>
            <a:off x="4572000" y="2362200"/>
            <a:ext cx="0" cy="34290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95988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8c8c0f6d-dcdb-4745-a3fb-73698100eb47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696</TotalTime>
  <Words>171</Words>
  <Application>Microsoft Office PowerPoint</Application>
  <PresentationFormat>On-screen Show (4:3)</PresentationFormat>
  <Paragraphs>30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</vt:lpstr>
      <vt:lpstr>Calibri</vt:lpstr>
      <vt:lpstr>Cambria Math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In-Plane and Flexural Modulus of a Laminate</vt:lpstr>
      <vt:lpstr>Extensional and Compliance Matrices</vt:lpstr>
      <vt:lpstr>Symmetrix matrices</vt:lpstr>
      <vt:lpstr>In-Plane Engineering Constants of a Laminate</vt:lpstr>
      <vt:lpstr>In-Plane Engineering Constants of a Laminate, E_x</vt:lpstr>
      <vt:lpstr>In-Plane Engineering Constants of a Laminate, E_y</vt:lpstr>
      <vt:lpstr>In-Plane Engineering Constants of a Laminate, G_xy</vt:lpstr>
      <vt:lpstr>In-Plane Engineering Constants of a Laminate, ν_xy</vt:lpstr>
      <vt:lpstr>In-Plane Engineering Constants of a Laminate, ν_yx</vt:lpstr>
      <vt:lpstr>In-Plane Engineering Constants of a Laminate</vt:lpstr>
      <vt:lpstr>Flexural Engineering Constants of a Laminate</vt:lpstr>
      <vt:lpstr>Flexural Engineering Constants of a Laminate, E_x^f   </vt:lpstr>
      <vt:lpstr>Other Flexural Engineering Constants of a Laminate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99</cp:revision>
  <cp:lastPrinted>2024-03-27T20:33:01Z</cp:lastPrinted>
  <dcterms:created xsi:type="dcterms:W3CDTF">2012-04-10T20:33:06Z</dcterms:created>
  <dcterms:modified xsi:type="dcterms:W3CDTF">2024-03-27T20:33:08Z</dcterms:modified>
</cp:coreProperties>
</file>