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handoutMasterIdLst>
    <p:handoutMasterId r:id="rId12"/>
  </p:handoutMasterIdLst>
  <p:sldIdLst>
    <p:sldId id="311" r:id="rId2"/>
    <p:sldId id="387" r:id="rId3"/>
    <p:sldId id="388" r:id="rId4"/>
    <p:sldId id="389" r:id="rId5"/>
    <p:sldId id="390" r:id="rId6"/>
    <p:sldId id="391" r:id="rId7"/>
    <p:sldId id="392" r:id="rId8"/>
    <p:sldId id="393" r:id="rId9"/>
    <p:sldId id="312" r:id="rId10"/>
  </p:sldIdLst>
  <p:sldSz cx="9144000" cy="6858000" type="screen4x3"/>
  <p:notesSz cx="7315200" cy="9601200"/>
  <p:custDataLst>
    <p:tags r:id="rId1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72" autoAdjust="0"/>
    <p:restoredTop sz="94660"/>
  </p:normalViewPr>
  <p:slideViewPr>
    <p:cSldViewPr>
      <p:cViewPr varScale="1">
        <p:scale>
          <a:sx n="94" d="100"/>
          <a:sy n="94" d="100"/>
        </p:scale>
        <p:origin x="906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7C5589-6AF4-4F02-BCBA-4F0D0D964D2B}" type="datetimeFigureOut">
              <a:rPr lang="en-US" smtClean="0"/>
              <a:pPr/>
              <a:t>3/27/2024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751266-57C1-4B47-970A-DF9C6B4C19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8225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04CF0051-B4E6-4949-87F8-A613A27E21FF}" type="datetimeFigureOut">
              <a:rPr lang="en-US" smtClean="0"/>
              <a:pPr/>
              <a:t>3/27/2024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1768D457-24FD-4B25-94B6-8316F9AFF3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20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8D457-24FD-4B25-94B6-8316F9AFF3B1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857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31839" y="4560889"/>
            <a:ext cx="5851525" cy="431958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0174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31839" y="4560889"/>
            <a:ext cx="5851525" cy="431958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5438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31839" y="4560889"/>
            <a:ext cx="5851525" cy="431958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7934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31839" y="4560889"/>
            <a:ext cx="5851525" cy="431958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4560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31839" y="4560889"/>
            <a:ext cx="5851525" cy="431958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6527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31839" y="4560889"/>
            <a:ext cx="5851525" cy="431958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3210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31839" y="4560889"/>
            <a:ext cx="5851525" cy="431958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9632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8D457-24FD-4B25-94B6-8316F9AFF3B1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219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3/27/2024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3/27/2024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3/27/2024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3/27/2024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3/27/2024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3/27/2024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3/27/2024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3/27/2024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1B808A9B-7F85-489C-9233-95D6AB4A4426}" type="datetimeFigureOut">
              <a:rPr lang="en-US" smtClean="0"/>
              <a:pPr/>
              <a:t>3/27/2024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3/27/2024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3/27/2024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1B808A9B-7F85-489C-9233-95D6AB4A4426}" type="datetimeFigureOut">
              <a:rPr lang="en-US" smtClean="0"/>
              <a:pPr/>
              <a:t>3/27/2024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2.gif"/><Relationship Id="rId4" Type="http://schemas.openxmlformats.org/officeDocument/2006/relationships/hyperlink" Target="http://autarkaw.com/books/composite/index.html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4.wmf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3.x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3.wmf"/><Relationship Id="rId10" Type="http://schemas.openxmlformats.org/officeDocument/2006/relationships/image" Target="../media/image6.png"/><Relationship Id="rId4" Type="http://schemas.openxmlformats.org/officeDocument/2006/relationships/oleObject" Target="../embeddings/oleObject1.bin"/><Relationship Id="rId9" Type="http://schemas.openxmlformats.org/officeDocument/2006/relationships/image" Target="../media/image5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8.wmf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4.xml"/><Relationship Id="rId6" Type="http://schemas.openxmlformats.org/officeDocument/2006/relationships/oleObject" Target="../embeddings/oleObject5.bin"/><Relationship Id="rId11" Type="http://schemas.openxmlformats.org/officeDocument/2006/relationships/image" Target="../media/image10.wmf"/><Relationship Id="rId5" Type="http://schemas.openxmlformats.org/officeDocument/2006/relationships/image" Target="../media/image7.wmf"/><Relationship Id="rId10" Type="http://schemas.openxmlformats.org/officeDocument/2006/relationships/oleObject" Target="../embeddings/oleObject7.bin"/><Relationship Id="rId4" Type="http://schemas.openxmlformats.org/officeDocument/2006/relationships/oleObject" Target="../embeddings/oleObject4.bin"/><Relationship Id="rId9" Type="http://schemas.openxmlformats.org/officeDocument/2006/relationships/image" Target="../media/image9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12.wmf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5.xml"/><Relationship Id="rId6" Type="http://schemas.openxmlformats.org/officeDocument/2006/relationships/oleObject" Target="../embeddings/oleObject9.bin"/><Relationship Id="rId5" Type="http://schemas.openxmlformats.org/officeDocument/2006/relationships/image" Target="../media/image11.wmf"/><Relationship Id="rId4" Type="http://schemas.openxmlformats.org/officeDocument/2006/relationships/oleObject" Target="../embeddings/oleObject8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.bin"/><Relationship Id="rId13" Type="http://schemas.openxmlformats.org/officeDocument/2006/relationships/image" Target="../media/image17.wmf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14.wmf"/><Relationship Id="rId12" Type="http://schemas.openxmlformats.org/officeDocument/2006/relationships/oleObject" Target="../embeddings/oleObject14.bin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6.xml"/><Relationship Id="rId6" Type="http://schemas.openxmlformats.org/officeDocument/2006/relationships/oleObject" Target="../embeddings/oleObject11.bin"/><Relationship Id="rId11" Type="http://schemas.openxmlformats.org/officeDocument/2006/relationships/image" Target="../media/image16.wmf"/><Relationship Id="rId5" Type="http://schemas.openxmlformats.org/officeDocument/2006/relationships/image" Target="../media/image13.wmf"/><Relationship Id="rId10" Type="http://schemas.openxmlformats.org/officeDocument/2006/relationships/oleObject" Target="../embeddings/oleObject13.bin"/><Relationship Id="rId4" Type="http://schemas.openxmlformats.org/officeDocument/2006/relationships/oleObject" Target="../embeddings/oleObject10.bin"/><Relationship Id="rId9" Type="http://schemas.openxmlformats.org/officeDocument/2006/relationships/image" Target="../media/image15.wmf"/><Relationship Id="rId14" Type="http://schemas.openxmlformats.org/officeDocument/2006/relationships/image" Target="../media/image18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.bin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20.wmf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7.xml"/><Relationship Id="rId6" Type="http://schemas.openxmlformats.org/officeDocument/2006/relationships/oleObject" Target="../embeddings/oleObject16.bin"/><Relationship Id="rId11" Type="http://schemas.openxmlformats.org/officeDocument/2006/relationships/image" Target="../media/image22.wmf"/><Relationship Id="rId5" Type="http://schemas.openxmlformats.org/officeDocument/2006/relationships/image" Target="../media/image19.wmf"/><Relationship Id="rId10" Type="http://schemas.openxmlformats.org/officeDocument/2006/relationships/oleObject" Target="../embeddings/oleObject18.bin"/><Relationship Id="rId4" Type="http://schemas.openxmlformats.org/officeDocument/2006/relationships/oleObject" Target="../embeddings/oleObject15.bin"/><Relationship Id="rId9" Type="http://schemas.openxmlformats.org/officeDocument/2006/relationships/image" Target="../media/image21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image" Target="../media/image24.wmf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8.xml"/><Relationship Id="rId6" Type="http://schemas.openxmlformats.org/officeDocument/2006/relationships/oleObject" Target="../embeddings/oleObject20.bin"/><Relationship Id="rId5" Type="http://schemas.openxmlformats.org/officeDocument/2006/relationships/image" Target="../media/image23.wmf"/><Relationship Id="rId4" Type="http://schemas.openxmlformats.org/officeDocument/2006/relationships/oleObject" Target="../embeddings/oleObject19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3.bin"/><Relationship Id="rId13" Type="http://schemas.openxmlformats.org/officeDocument/2006/relationships/image" Target="../media/image29.wmf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26.wmf"/><Relationship Id="rId12" Type="http://schemas.openxmlformats.org/officeDocument/2006/relationships/oleObject" Target="../embeddings/oleObject25.bin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9.xml"/><Relationship Id="rId6" Type="http://schemas.openxmlformats.org/officeDocument/2006/relationships/oleObject" Target="../embeddings/oleObject22.bin"/><Relationship Id="rId11" Type="http://schemas.openxmlformats.org/officeDocument/2006/relationships/image" Target="../media/image28.wmf"/><Relationship Id="rId5" Type="http://schemas.openxmlformats.org/officeDocument/2006/relationships/image" Target="../media/image25.wmf"/><Relationship Id="rId10" Type="http://schemas.openxmlformats.org/officeDocument/2006/relationships/oleObject" Target="../embeddings/oleObject24.bin"/><Relationship Id="rId4" Type="http://schemas.openxmlformats.org/officeDocument/2006/relationships/oleObject" Target="../embeddings/oleObject21.bin"/><Relationship Id="rId9" Type="http://schemas.openxmlformats.org/officeDocument/2006/relationships/image" Target="../media/image27.wmf"/><Relationship Id="rId14" Type="http://schemas.openxmlformats.org/officeDocument/2006/relationships/image" Target="../media/image30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155448"/>
            <a:ext cx="9067800" cy="1252728"/>
          </a:xfrm>
        </p:spPr>
        <p:txBody>
          <a:bodyPr>
            <a:normAutofit/>
          </a:bodyPr>
          <a:lstStyle/>
          <a:p>
            <a:pPr algn="ctr"/>
            <a:r>
              <a:rPr lang="en-US" sz="3600" b="0" dirty="0"/>
              <a:t>EML 4230 Introduction to Composite Materials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775191"/>
            <a:ext cx="8991600" cy="4625609"/>
          </a:xfrm>
        </p:spPr>
        <p:txBody>
          <a:bodyPr>
            <a:normAutofit/>
          </a:bodyPr>
          <a:lstStyle/>
          <a:p>
            <a:pPr marL="118872" indent="0" algn="ctr">
              <a:buNone/>
            </a:pPr>
            <a:r>
              <a:rPr lang="en-US" dirty="0"/>
              <a:t>Chapter 4 </a:t>
            </a:r>
            <a:r>
              <a:rPr lang="en-US" dirty="0" err="1"/>
              <a:t>Macromechanical</a:t>
            </a:r>
            <a:r>
              <a:rPr lang="en-US" dirty="0"/>
              <a:t> Analysis of a Laminate</a:t>
            </a:r>
          </a:p>
          <a:p>
            <a:pPr marL="118872" indent="0" algn="ctr">
              <a:buNone/>
            </a:pPr>
            <a:r>
              <a:rPr lang="en-US" b="1" dirty="0"/>
              <a:t>Laminate Modulus: Example</a:t>
            </a:r>
          </a:p>
          <a:p>
            <a:pPr marL="118872" indent="0" algn="ctr">
              <a:buNone/>
            </a:pPr>
            <a:endParaRPr lang="en-US" dirty="0"/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000" dirty="0"/>
              <a:t>Dr. </a:t>
            </a:r>
            <a:r>
              <a:rPr lang="en-US" sz="2000" dirty="0" err="1"/>
              <a:t>Autar</a:t>
            </a:r>
            <a:r>
              <a:rPr lang="en-US" sz="2000" dirty="0"/>
              <a:t> Kaw</a:t>
            </a: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000" dirty="0"/>
              <a:t>Department of Mechanical Engineering</a:t>
            </a: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000" dirty="0"/>
              <a:t>University of South Florida, Tampa, FL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33620</a:t>
            </a: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Courtesy of the Textbook</a:t>
            </a: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400" b="1" dirty="0">
                <a:solidFill>
                  <a:srgbClr val="000000"/>
                </a:solidFill>
                <a:latin typeface="Trebuchet MS"/>
                <a:hlinkClick r:id="rId4"/>
              </a:rPr>
              <a:t>Mechanics of Composite Materials by Kaw</a:t>
            </a:r>
            <a:r>
              <a:rPr lang="en-US" sz="2400" dirty="0">
                <a:latin typeface="Arial" pitchFamily="34" charset="0"/>
                <a:cs typeface="Arial" pitchFamily="34" charset="0"/>
                <a:hlinkClick r:id="rId4"/>
              </a:rPr>
              <a:t> 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dirty="0">
              <a:latin typeface="Arial" pitchFamily="34" charset="0"/>
              <a:cs typeface="Arial" pitchFamily="34" charset="0"/>
            </a:endParaRPr>
          </a:p>
          <a:p>
            <a:pPr marL="118872" indent="0" algn="ctr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00" y="6028592"/>
            <a:ext cx="3162300" cy="71437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406961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Q bars and co-ordinates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4673849"/>
              </p:ext>
            </p:extLst>
          </p:nvPr>
        </p:nvGraphicFramePr>
        <p:xfrm>
          <a:off x="304800" y="2838247"/>
          <a:ext cx="4724400" cy="15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123" name="Equation" r:id="rId4" imgW="2361960" imgH="761760" progId="Equation.3">
                  <p:embed/>
                </p:oleObj>
              </mc:Choice>
              <mc:Fallback>
                <p:oleObj name="Equation" r:id="rId4" imgW="2361960" imgH="761760" progId="Equation.3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2838247"/>
                        <a:ext cx="4724400" cy="15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23171694"/>
              </p:ext>
            </p:extLst>
          </p:nvPr>
        </p:nvGraphicFramePr>
        <p:xfrm>
          <a:off x="350520" y="4611826"/>
          <a:ext cx="4586288" cy="144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124" name="Equation" r:id="rId6" imgW="2412720" imgH="761760" progId="Equation.3">
                  <p:embed/>
                </p:oleObj>
              </mc:Choice>
              <mc:Fallback>
                <p:oleObj name="Equation" r:id="rId6" imgW="2412720" imgH="761760" progId="Equation.3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520" y="4611826"/>
                        <a:ext cx="4586288" cy="1447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21748559"/>
              </p:ext>
            </p:extLst>
          </p:nvPr>
        </p:nvGraphicFramePr>
        <p:xfrm>
          <a:off x="6096000" y="4093666"/>
          <a:ext cx="2130323" cy="198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125" name="Equation" r:id="rId8" imgW="952087" imgH="888614" progId="Equation.3">
                  <p:embed/>
                </p:oleObj>
              </mc:Choice>
              <mc:Fallback>
                <p:oleObj name="Equation" r:id="rId8" imgW="952087" imgH="888614" progId="Equation.3">
                  <p:embed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0" y="4093666"/>
                        <a:ext cx="2130323" cy="1981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E0CE72E-D7FC-3C54-F5CC-ABC1C3D9A376}"/>
                  </a:ext>
                </a:extLst>
              </p:cNvPr>
              <p:cNvSpPr txBox="1"/>
              <p:nvPr/>
            </p:nvSpPr>
            <p:spPr>
              <a:xfrm>
                <a:off x="218440" y="1546595"/>
                <a:ext cx="8915400" cy="94808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/>
                  <a:t>Find the in-plane and flexural stiffness constants for a three-ply [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∕</m:t>
                    </m:r>
                    <m:acc>
                      <m:accPr>
                        <m:chr m:val="̅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90</m:t>
                        </m:r>
                      </m:e>
                    </m:acc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∕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en-US" dirty="0"/>
                  <a:t> graphite/epoxy laminate. Use the unidirectional properties of graphite/epoxy from Table 2.1. Each lamina is 5 mm thick.</a:t>
                </a:r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E0CE72E-D7FC-3C54-F5CC-ABC1C3D9A3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8440" y="1546595"/>
                <a:ext cx="8915400" cy="948080"/>
              </a:xfrm>
              <a:prstGeom prst="rect">
                <a:avLst/>
              </a:prstGeom>
              <a:blipFill>
                <a:blip r:embed="rId10"/>
                <a:stretch>
                  <a:fillRect l="-616" t="-3226" r="-821" b="-70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16732843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The extensional stiffness matrix, A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08102673"/>
              </p:ext>
            </p:extLst>
          </p:nvPr>
        </p:nvGraphicFramePr>
        <p:xfrm>
          <a:off x="2082800" y="1524000"/>
          <a:ext cx="2624138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9150" name="Equation" r:id="rId4" imgW="1473120" imgH="431640" progId="Equation.3">
                  <p:embed/>
                </p:oleObj>
              </mc:Choice>
              <mc:Fallback>
                <p:oleObj name="Equation" r:id="rId4" imgW="1473120" imgH="431640" progId="Equation.3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82800" y="1524000"/>
                        <a:ext cx="2624138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2038937"/>
              </p:ext>
            </p:extLst>
          </p:nvPr>
        </p:nvGraphicFramePr>
        <p:xfrm>
          <a:off x="2027238" y="2514600"/>
          <a:ext cx="5440362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9151" name="Equation" r:id="rId6" imgW="3403440" imgH="761760" progId="Equation.3">
                  <p:embed/>
                </p:oleObj>
              </mc:Choice>
              <mc:Fallback>
                <p:oleObj name="Equation" r:id="rId6" imgW="3403440" imgH="761760" progId="Equation.3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27238" y="2514600"/>
                        <a:ext cx="5440362" cy="1219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3006323"/>
              </p:ext>
            </p:extLst>
          </p:nvPr>
        </p:nvGraphicFramePr>
        <p:xfrm>
          <a:off x="2536825" y="4038600"/>
          <a:ext cx="4832350" cy="1182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9152" name="Equation" r:id="rId8" imgW="3111480" imgH="761760" progId="Equation.3">
                  <p:embed/>
                </p:oleObj>
              </mc:Choice>
              <mc:Fallback>
                <p:oleObj name="Equation" r:id="rId8" imgW="3111480" imgH="761760" progId="Equation.3">
                  <p:embed/>
                  <p:pic>
                    <p:nvPicPr>
                      <p:cNvPr id="0" name="Picture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36825" y="4038600"/>
                        <a:ext cx="4832350" cy="11826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2690809"/>
              </p:ext>
            </p:extLst>
          </p:nvPr>
        </p:nvGraphicFramePr>
        <p:xfrm>
          <a:off x="2397125" y="5562600"/>
          <a:ext cx="4729163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9153" name="Equation" r:id="rId10" imgW="2958840" imgH="761760" progId="Equation.3">
                  <p:embed/>
                </p:oleObj>
              </mc:Choice>
              <mc:Fallback>
                <p:oleObj name="Equation" r:id="rId10" imgW="2958840" imgH="761760" progId="Equation.3">
                  <p:embed/>
                  <p:pic>
                    <p:nvPicPr>
                      <p:cNvPr id="0" name="Picture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97125" y="5562600"/>
                        <a:ext cx="4729163" cy="1219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637263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The extensional compliance matrix, A*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44118005"/>
              </p:ext>
            </p:extLst>
          </p:nvPr>
        </p:nvGraphicFramePr>
        <p:xfrm>
          <a:off x="595313" y="1555750"/>
          <a:ext cx="7648575" cy="2071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0168" name="Equation" r:id="rId4" imgW="3200400" imgH="863280" progId="Equation.3">
                  <p:embed/>
                </p:oleObj>
              </mc:Choice>
              <mc:Fallback>
                <p:oleObj name="Equation" r:id="rId4" imgW="3200400" imgH="863280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5313" y="1555750"/>
                        <a:ext cx="7648575" cy="20716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31921725"/>
              </p:ext>
            </p:extLst>
          </p:nvPr>
        </p:nvGraphicFramePr>
        <p:xfrm>
          <a:off x="404813" y="4038600"/>
          <a:ext cx="8345487" cy="196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0169" name="Equation" r:id="rId6" imgW="3670200" imgH="863280" progId="Equation.3">
                  <p:embed/>
                </p:oleObj>
              </mc:Choice>
              <mc:Fallback>
                <p:oleObj name="Equation" r:id="rId6" imgW="3670200" imgH="863280" progId="Equation.3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4813" y="4038600"/>
                        <a:ext cx="8345487" cy="1968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8112426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In-plane Elastic moduli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30027945"/>
              </p:ext>
            </p:extLst>
          </p:nvPr>
        </p:nvGraphicFramePr>
        <p:xfrm>
          <a:off x="4267200" y="1566021"/>
          <a:ext cx="4700239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1201" name="Equation" r:id="rId4" imgW="2679700" imgH="393700" progId="Equation.3">
                  <p:embed/>
                </p:oleObj>
              </mc:Choice>
              <mc:Fallback>
                <p:oleObj name="Equation" r:id="rId4" imgW="2679700" imgH="393700" progId="Equation.3">
                  <p:embed/>
                  <p:pic>
                    <p:nvPicPr>
                      <p:cNvPr id="0" name="Picture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67200" y="1566021"/>
                        <a:ext cx="4700239" cy="685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54628535"/>
              </p:ext>
            </p:extLst>
          </p:nvPr>
        </p:nvGraphicFramePr>
        <p:xfrm>
          <a:off x="4267200" y="2632821"/>
          <a:ext cx="475042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1202" name="Equation" r:id="rId6" imgW="2705100" imgH="393700" progId="Equation.3">
                  <p:embed/>
                </p:oleObj>
              </mc:Choice>
              <mc:Fallback>
                <p:oleObj name="Equation" r:id="rId6" imgW="2705100" imgH="393700" progId="Equation.3">
                  <p:embed/>
                  <p:pic>
                    <p:nvPicPr>
                      <p:cNvPr id="0" name="Picture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67200" y="2632821"/>
                        <a:ext cx="4750420" cy="685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82866599"/>
              </p:ext>
            </p:extLst>
          </p:nvPr>
        </p:nvGraphicFramePr>
        <p:xfrm>
          <a:off x="4267200" y="3699621"/>
          <a:ext cx="4648200" cy="6904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1203" name="Equation" r:id="rId8" imgW="2628900" imgH="393700" progId="Equation.3">
                  <p:embed/>
                </p:oleObj>
              </mc:Choice>
              <mc:Fallback>
                <p:oleObj name="Equation" r:id="rId8" imgW="2628900" imgH="393700" progId="Equation.3">
                  <p:embed/>
                  <p:pic>
                    <p:nvPicPr>
                      <p:cNvPr id="0" name="Picture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67200" y="3699621"/>
                        <a:ext cx="4648200" cy="69049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61614681"/>
              </p:ext>
            </p:extLst>
          </p:nvPr>
        </p:nvGraphicFramePr>
        <p:xfrm>
          <a:off x="4267200" y="4684482"/>
          <a:ext cx="4267200" cy="7677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1204" name="Equation" r:id="rId10" imgW="2273300" imgH="406400" progId="Equation.3">
                  <p:embed/>
                </p:oleObj>
              </mc:Choice>
              <mc:Fallback>
                <p:oleObj name="Equation" r:id="rId10" imgW="2273300" imgH="406400" progId="Equation.3">
                  <p:embed/>
                  <p:pic>
                    <p:nvPicPr>
                      <p:cNvPr id="0" name="Picture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67200" y="4684482"/>
                        <a:ext cx="4267200" cy="76773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6516612"/>
              </p:ext>
            </p:extLst>
          </p:nvPr>
        </p:nvGraphicFramePr>
        <p:xfrm>
          <a:off x="4267200" y="5757021"/>
          <a:ext cx="4114800" cy="7403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1205" name="Equation" r:id="rId12" imgW="2273300" imgH="406400" progId="Equation.3">
                  <p:embed/>
                </p:oleObj>
              </mc:Choice>
              <mc:Fallback>
                <p:oleObj name="Equation" r:id="rId12" imgW="2273300" imgH="406400" progId="Equation.3">
                  <p:embed/>
                  <p:pic>
                    <p:nvPicPr>
                      <p:cNvPr id="0" name="Picture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67200" y="5757021"/>
                        <a:ext cx="4114800" cy="74032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3" name="Picture 12">
            <a:extLst>
              <a:ext uri="{FF2B5EF4-FFF2-40B4-BE49-F238E27FC236}">
                <a16:creationId xmlns:a16="http://schemas.microsoft.com/office/drawing/2014/main" id="{15CFF632-88D3-FF51-E210-136CFE684A3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6200" y="4044867"/>
            <a:ext cx="4038600" cy="95342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430887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Bending stiffness matrix, D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66515899"/>
              </p:ext>
            </p:extLst>
          </p:nvPr>
        </p:nvGraphicFramePr>
        <p:xfrm>
          <a:off x="939800" y="1524000"/>
          <a:ext cx="284480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2222" name="Equation" r:id="rId4" imgW="1600200" imgH="431640" progId="Equation.3">
                  <p:embed/>
                </p:oleObj>
              </mc:Choice>
              <mc:Fallback>
                <p:oleObj name="Equation" r:id="rId4" imgW="1600200" imgH="431640" progId="Equation.3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9800" y="1524000"/>
                        <a:ext cx="2844800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4682503"/>
              </p:ext>
            </p:extLst>
          </p:nvPr>
        </p:nvGraphicFramePr>
        <p:xfrm>
          <a:off x="890588" y="2438400"/>
          <a:ext cx="6461125" cy="129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2223" name="Equation" r:id="rId6" imgW="3797280" imgH="761760" progId="Equation.3">
                  <p:embed/>
                </p:oleObj>
              </mc:Choice>
              <mc:Fallback>
                <p:oleObj name="Equation" r:id="rId6" imgW="3797280" imgH="761760" progId="Equation.3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0588" y="2438400"/>
                        <a:ext cx="6461125" cy="1295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0470599"/>
              </p:ext>
            </p:extLst>
          </p:nvPr>
        </p:nvGraphicFramePr>
        <p:xfrm>
          <a:off x="1333500" y="3886200"/>
          <a:ext cx="6324600" cy="1376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2224" name="Equation" r:id="rId8" imgW="3504960" imgH="761760" progId="Equation.3">
                  <p:embed/>
                </p:oleObj>
              </mc:Choice>
              <mc:Fallback>
                <p:oleObj name="Equation" r:id="rId8" imgW="3504960" imgH="761760" progId="Equation.3">
                  <p:embed/>
                  <p:pic>
                    <p:nvPicPr>
                      <p:cNvPr id="0" name="Picture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3500" y="3886200"/>
                        <a:ext cx="6324600" cy="13763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33378377"/>
              </p:ext>
            </p:extLst>
          </p:nvPr>
        </p:nvGraphicFramePr>
        <p:xfrm>
          <a:off x="1330325" y="5334000"/>
          <a:ext cx="6537325" cy="144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2225" name="Equation" r:id="rId10" imgW="3441600" imgH="761760" progId="Equation.3">
                  <p:embed/>
                </p:oleObj>
              </mc:Choice>
              <mc:Fallback>
                <p:oleObj name="Equation" r:id="rId10" imgW="3441600" imgH="761760" progId="Equation.3">
                  <p:embed/>
                  <p:pic>
                    <p:nvPicPr>
                      <p:cNvPr id="0" name="Picture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0325" y="5334000"/>
                        <a:ext cx="6537325" cy="1447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40823966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Bending compliance Matrix, D*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70065403"/>
              </p:ext>
            </p:extLst>
          </p:nvPr>
        </p:nvGraphicFramePr>
        <p:xfrm>
          <a:off x="255588" y="1660525"/>
          <a:ext cx="8137525" cy="2152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3240" name="Equation" r:id="rId4" imgW="3276360" imgH="863280" progId="Equation.3">
                  <p:embed/>
                </p:oleObj>
              </mc:Choice>
              <mc:Fallback>
                <p:oleObj name="Equation" r:id="rId4" imgW="3276360" imgH="863280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588" y="1660525"/>
                        <a:ext cx="8137525" cy="2152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2767986"/>
              </p:ext>
            </p:extLst>
          </p:nvPr>
        </p:nvGraphicFramePr>
        <p:xfrm>
          <a:off x="176213" y="4102100"/>
          <a:ext cx="8283575" cy="199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3241" name="Equation" r:id="rId6" imgW="3606480" imgH="863280" progId="Equation.3">
                  <p:embed/>
                </p:oleObj>
              </mc:Choice>
              <mc:Fallback>
                <p:oleObj name="Equation" r:id="rId6" imgW="3606480" imgH="863280" progId="Equation.3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213" y="4102100"/>
                        <a:ext cx="8283575" cy="1993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4448694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Flexural Laminate Moduli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77135841"/>
              </p:ext>
            </p:extLst>
          </p:nvPr>
        </p:nvGraphicFramePr>
        <p:xfrm>
          <a:off x="2946082" y="1571625"/>
          <a:ext cx="6218238" cy="890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4273" name="Equation" r:id="rId4" imgW="3035160" imgH="431640" progId="Equation.3">
                  <p:embed/>
                </p:oleObj>
              </mc:Choice>
              <mc:Fallback>
                <p:oleObj name="Equation" r:id="rId4" imgW="3035160" imgH="431640" progId="Equation.3">
                  <p:embed/>
                  <p:pic>
                    <p:nvPicPr>
                      <p:cNvPr id="0" name="Picture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46082" y="1571625"/>
                        <a:ext cx="6218238" cy="8905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37407826"/>
              </p:ext>
            </p:extLst>
          </p:nvPr>
        </p:nvGraphicFramePr>
        <p:xfrm>
          <a:off x="2946082" y="2638425"/>
          <a:ext cx="6121400" cy="869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4274" name="Equation" r:id="rId6" imgW="3060360" imgH="431640" progId="Equation.3">
                  <p:embed/>
                </p:oleObj>
              </mc:Choice>
              <mc:Fallback>
                <p:oleObj name="Equation" r:id="rId6" imgW="3060360" imgH="431640" progId="Equation.3">
                  <p:embed/>
                  <p:pic>
                    <p:nvPicPr>
                      <p:cNvPr id="0" name="Picture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46082" y="2638425"/>
                        <a:ext cx="6121400" cy="869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23770046"/>
              </p:ext>
            </p:extLst>
          </p:nvPr>
        </p:nvGraphicFramePr>
        <p:xfrm>
          <a:off x="2946082" y="3587750"/>
          <a:ext cx="6075363" cy="882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4275" name="Equation" r:id="rId8" imgW="2997000" imgH="431640" progId="Equation.3">
                  <p:embed/>
                </p:oleObj>
              </mc:Choice>
              <mc:Fallback>
                <p:oleObj name="Equation" r:id="rId8" imgW="2997000" imgH="431640" progId="Equation.3">
                  <p:embed/>
                  <p:pic>
                    <p:nvPicPr>
                      <p:cNvPr id="0" name="Picture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46082" y="3587750"/>
                        <a:ext cx="6075363" cy="882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42251324"/>
              </p:ext>
            </p:extLst>
          </p:nvPr>
        </p:nvGraphicFramePr>
        <p:xfrm>
          <a:off x="2946082" y="4616450"/>
          <a:ext cx="5351462" cy="1001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4276" name="Equation" r:id="rId10" imgW="2323800" imgH="431640" progId="Equation.3">
                  <p:embed/>
                </p:oleObj>
              </mc:Choice>
              <mc:Fallback>
                <p:oleObj name="Equation" r:id="rId10" imgW="2323800" imgH="431640" progId="Equation.3">
                  <p:embed/>
                  <p:pic>
                    <p:nvPicPr>
                      <p:cNvPr id="0" name="Picture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46082" y="4616450"/>
                        <a:ext cx="5351462" cy="10017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84195672"/>
              </p:ext>
            </p:extLst>
          </p:nvPr>
        </p:nvGraphicFramePr>
        <p:xfrm>
          <a:off x="2946082" y="5759153"/>
          <a:ext cx="5084761" cy="9210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4277" name="Equation" r:id="rId12" imgW="2400120" imgH="431640" progId="Equation.3">
                  <p:embed/>
                </p:oleObj>
              </mc:Choice>
              <mc:Fallback>
                <p:oleObj name="Equation" r:id="rId12" imgW="2400120" imgH="431640" progId="Equation.3">
                  <p:embed/>
                  <p:pic>
                    <p:nvPicPr>
                      <p:cNvPr id="0" name="Picture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46082" y="5759153"/>
                        <a:ext cx="5084761" cy="92104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3" name="Picture 12">
            <a:extLst>
              <a:ext uri="{FF2B5EF4-FFF2-40B4-BE49-F238E27FC236}">
                <a16:creationId xmlns:a16="http://schemas.microsoft.com/office/drawing/2014/main" id="{FFD0834D-82A2-A2B8-8C80-ED47FF29818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3319945"/>
            <a:ext cx="2819400" cy="67891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067219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/>
              <a:t>END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5794450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OWBARVISIBLE" val="True"/>
  <p:tag name="CSVFORMAT" val="0"/>
  <p:tag name="COUNTDOWNSTYLE" val="-1"/>
  <p:tag name="COUNTDOWNSECONDS" val="10"/>
  <p:tag name="BACKUPSESSIONS" val="True"/>
  <p:tag name="REVIEWONLY" val="False"/>
  <p:tag name="RACEENDPOINTS" val="100"/>
  <p:tag name="PARTICIPANTSINLEADERBOARD" val="5"/>
  <p:tag name="BUBBLESIZEVISIBLE" val="True"/>
  <p:tag name="CUSTOMGRIDBACKCOLOR" val="-2830136"/>
  <p:tag name="CUSTOMCELLBACKCOLOR3" val="-268652"/>
  <p:tag name="DISPLAYDEVICENUMBER" val="True"/>
  <p:tag name="AUTOSIZEGRID" val="True"/>
  <p:tag name="POLLINGCYCLE" val="2"/>
  <p:tag name="INCLUDENONRESPONDERS" val="False"/>
  <p:tag name="CORRECTPOINTVALUE" val="100"/>
  <p:tag name="ZEROBASED" val="False"/>
  <p:tag name="FIBDISPLAYRESULTS" val="True"/>
  <p:tag name="PRRESPONSE1" val="10"/>
  <p:tag name="PRRESPONSE5" val="6"/>
  <p:tag name="PRRESPONSE9" val="2"/>
  <p:tag name="USESECONDARYMONITOR" val="True"/>
  <p:tag name="ANSWERNOWTEXT" val="Answer Now"/>
  <p:tag name="INPUTSOURCE" val="1"/>
  <p:tag name="CHARTVALUEFORMAT" val="0%"/>
  <p:tag name="STDCHART" val="1"/>
  <p:tag name="TEAMSINLEADERBOARD" val="5"/>
  <p:tag name="BUBBLEGROUPING" val="3"/>
  <p:tag name="CUSTOMCELLBACKCOLOR2" val="-13395457"/>
  <p:tag name="DISPLAYDEVICEID" val="True"/>
  <p:tag name="GRIDPOSITION" val="1"/>
  <p:tag name="RESETCHARTS" val="True"/>
  <p:tag name="INCORRECTPOINTVALUE" val="0"/>
  <p:tag name="CHARTSCALE" val="True"/>
  <p:tag name="FIBDISPLAYKEYWORDS" val="True"/>
  <p:tag name="PRRESPONSE6" val="5"/>
  <p:tag name="SHOWFLASHWARNING" val="True"/>
  <p:tag name="EXPANDSHOWBAR" val="True"/>
  <p:tag name="RESPCOUNTERSTYLE" val="-1"/>
  <p:tag name="ALLOWDUPLICATES" val="False"/>
  <p:tag name="AUTOUPDATEALIASES" val="True"/>
  <p:tag name="MAXRESPONDERS" val="5"/>
  <p:tag name="CUSTOMCELLFORECOLOR" val="-16777216"/>
  <p:tag name="DISPLAYNAME" val="True"/>
  <p:tag name="GRIDFONTSIZE" val="12"/>
  <p:tag name="INCLUDEPPT" val="True"/>
  <p:tag name="AUTOADJUSTPARTRANGE" val="True"/>
  <p:tag name="PRRESPONSE2" val="9"/>
  <p:tag name="PRRESPONSE8" val="3"/>
  <p:tag name="POWERPOINTVERSION" val="14.0"/>
  <p:tag name="RESPCOUNTERFORMAT" val="0"/>
  <p:tag name="AUTOADVANCE" val="False"/>
  <p:tag name="SKIPREMAININGRACESLIDES" val="True"/>
  <p:tag name="CUSTOMCELLBACKCOLOR1" val="-657956"/>
  <p:tag name="GRIDROTATIONINTERVAL" val="2"/>
  <p:tag name="MULTIRESPDIVISOR" val="1"/>
  <p:tag name="ADVANCEDSETTINGSVIEW" val="False"/>
  <p:tag name="PRRESPONSE4" val="7"/>
  <p:tag name="TPVERSION" val="2008"/>
  <p:tag name="RESPTABLESTYLE" val="-1"/>
  <p:tag name="RACERSMAXDISPLAYED" val="5"/>
  <p:tag name="DEFAULTNUMTEAMS" val="5"/>
  <p:tag name="GRIDSIZE" val="{Width=800, Height=600}"/>
  <p:tag name="REALTIMEBACKUP" val="False"/>
  <p:tag name="PRRESPONSE3" val="8"/>
  <p:tag name="SAVECSVWITHSESSION" val="True"/>
  <p:tag name="BACKUPMAINTENANCE" val="7"/>
  <p:tag name="BUBBLEVALUEFORMAT" val="0.0"/>
  <p:tag name="CHARTCOLORS" val="0"/>
  <p:tag name="FIBNUMRESULTS" val="5"/>
  <p:tag name="ALWAYSOPENPOLL" val="False"/>
  <p:tag name="ROTATIONINTERVAL" val="2"/>
  <p:tag name="USESCHEMECOLORS" val="True"/>
  <p:tag name="REALTIMEBACKUPPATH" val="(None)"/>
  <p:tag name="BULLETTYPE" val="3"/>
  <p:tag name="BUBBLENAMEVISIBLE" val="True"/>
  <p:tag name="ALLOWUSERFEEDBACK" val="True"/>
  <p:tag name="ANSWERNOWSTYLE" val="-1"/>
  <p:tag name="GRIDOPACITY" val="90"/>
  <p:tag name="PRRESPONSE10" val="1"/>
  <p:tag name="CHARTLABELS" val="0"/>
  <p:tag name="RACEANIMATIONSPEED" val="3"/>
  <p:tag name="NUMRESPONSES" val="1"/>
  <p:tag name="CUSTOMCELLBACKCOLOR4" val="-8355712"/>
  <p:tag name="PRRESPONSE7" val="4"/>
  <p:tag name="FIBINCLUDEOTHER" val="True"/>
  <p:tag name="DELIMITERS" val="3.1"/>
  <p:tag name="TASKPANEKEY" val="6621ff35-16e1-448c-b572-d5cdad2693cb"/>
  <p:tag name="TPFULLVERSION" val="4.3.2.120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689</TotalTime>
  <Words>122</Words>
  <Application>Microsoft Office PowerPoint</Application>
  <PresentationFormat>On-screen Show (4:3)</PresentationFormat>
  <Paragraphs>21</Paragraphs>
  <Slides>9</Slides>
  <Notes>9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9" baseType="lpstr">
      <vt:lpstr>Arial</vt:lpstr>
      <vt:lpstr>Calibri</vt:lpstr>
      <vt:lpstr>Cambria Math</vt:lpstr>
      <vt:lpstr>Corbel</vt:lpstr>
      <vt:lpstr>Trebuchet MS</vt:lpstr>
      <vt:lpstr>Wingdings</vt:lpstr>
      <vt:lpstr>Wingdings 2</vt:lpstr>
      <vt:lpstr>Wingdings 3</vt:lpstr>
      <vt:lpstr>Module</vt:lpstr>
      <vt:lpstr>Equation</vt:lpstr>
      <vt:lpstr>EML 4230 Introduction to Composite Materials</vt:lpstr>
      <vt:lpstr>Q bars and co-ordinates</vt:lpstr>
      <vt:lpstr>The extensional stiffness matrix, A</vt:lpstr>
      <vt:lpstr>The extensional compliance matrix, A*</vt:lpstr>
      <vt:lpstr>In-plane Elastic moduli</vt:lpstr>
      <vt:lpstr>Bending stiffness matrix, D</vt:lpstr>
      <vt:lpstr>Bending compliance Matrix, D*</vt:lpstr>
      <vt:lpstr>Flexural Laminate Moduli</vt:lpstr>
      <vt:lpstr>END</vt:lpstr>
    </vt:vector>
  </TitlesOfParts>
  <Company>University of South Florida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EML 4230 Introduction to Composite Materials</dc:title>
  <dc:creator>Boston, Daniel</dc:creator>
  <cp:lastModifiedBy>Autar Kaw</cp:lastModifiedBy>
  <cp:revision>94</cp:revision>
  <cp:lastPrinted>2013-10-16T13:24:45Z</cp:lastPrinted>
  <dcterms:created xsi:type="dcterms:W3CDTF">2012-04-10T20:33:06Z</dcterms:created>
  <dcterms:modified xsi:type="dcterms:W3CDTF">2024-03-27T20:45:58Z</dcterms:modified>
</cp:coreProperties>
</file>