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426" r:id="rId2"/>
    <p:sldId id="395" r:id="rId3"/>
    <p:sldId id="396" r:id="rId4"/>
    <p:sldId id="397" r:id="rId5"/>
    <p:sldId id="424" r:id="rId6"/>
    <p:sldId id="398" r:id="rId7"/>
    <p:sldId id="399" r:id="rId8"/>
    <p:sldId id="400" r:id="rId9"/>
    <p:sldId id="401" r:id="rId10"/>
    <p:sldId id="402" r:id="rId11"/>
    <p:sldId id="403" r:id="rId12"/>
    <p:sldId id="425" r:id="rId13"/>
    <p:sldId id="404" r:id="rId14"/>
    <p:sldId id="405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18" r:id="rId28"/>
    <p:sldId id="419" r:id="rId29"/>
    <p:sldId id="420" r:id="rId30"/>
    <p:sldId id="421" r:id="rId31"/>
    <p:sldId id="422" r:id="rId32"/>
    <p:sldId id="423" r:id="rId33"/>
    <p:sldId id="312" r:id="rId34"/>
  </p:sldIdLst>
  <p:sldSz cx="9144000" cy="6858000" type="screen4x3"/>
  <p:notesSz cx="7315200" cy="96012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>
        <p:scale>
          <a:sx n="70" d="100"/>
          <a:sy n="70" d="100"/>
        </p:scale>
        <p:origin x="-122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E949B-BB91-4F2D-8B17-3D222BF23CFC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BF119-42D5-4960-9290-A5527A7EC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1498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9728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2480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72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21546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38470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16409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5338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27968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1196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345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0491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4201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1122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21060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85454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6581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3430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94991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000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03912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16.bin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5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25.bin"/><Relationship Id="rId2" Type="http://schemas.openxmlformats.org/officeDocument/2006/relationships/tags" Target="../tags/tag1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28.bin"/><Relationship Id="rId2" Type="http://schemas.openxmlformats.org/officeDocument/2006/relationships/tags" Target="../tags/tag18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31.bin"/><Relationship Id="rId2" Type="http://schemas.openxmlformats.org/officeDocument/2006/relationships/tags" Target="../tags/tag19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34.bin"/><Relationship Id="rId2" Type="http://schemas.openxmlformats.org/officeDocument/2006/relationships/tags" Target="../tags/tag20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41.bin"/><Relationship Id="rId2" Type="http://schemas.openxmlformats.org/officeDocument/2006/relationships/tags" Target="../tags/tag23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Relationship Id="rId4" Type="http://schemas.openxmlformats.org/officeDocument/2006/relationships/image" Target="../media/image4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Relationship Id="rId4" Type="http://schemas.openxmlformats.org/officeDocument/2006/relationships/image" Target="../media/image4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47.bin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48.bin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51.bin"/><Relationship Id="rId2" Type="http://schemas.openxmlformats.org/officeDocument/2006/relationships/tags" Target="../tags/tag30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4" Type="http://schemas.openxmlformats.org/officeDocument/2006/relationships/notesSlide" Target="../notesSlides/notesSlide29.xml"/><Relationship Id="rId9" Type="http://schemas.openxmlformats.org/officeDocument/2006/relationships/oleObject" Target="../embeddings/oleObject5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56.bin"/><Relationship Id="rId2" Type="http://schemas.openxmlformats.org/officeDocument/2006/relationships/tags" Target="../tags/tag31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59.bin"/><Relationship Id="rId2" Type="http://schemas.openxmlformats.org/officeDocument/2006/relationships/tags" Target="../tags/tag3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notesSlide" Target="../notesSlides/notesSlide31.xml"/><Relationship Id="rId9" Type="http://schemas.openxmlformats.org/officeDocument/2006/relationships/oleObject" Target="../embeddings/oleObject6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64.bin"/><Relationship Id="rId2" Type="http://schemas.openxmlformats.org/officeDocument/2006/relationships/tags" Target="../tags/tag33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</a:t>
            </a:r>
            <a:r>
              <a:rPr lang="en-US" sz="3600" b="0" dirty="0" smtClean="0"/>
              <a:t>Composite Materials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4 </a:t>
            </a:r>
            <a:r>
              <a:rPr lang="en-US" dirty="0" err="1"/>
              <a:t>Macromechanical</a:t>
            </a:r>
            <a:r>
              <a:rPr lang="en-US" dirty="0"/>
              <a:t> Analysis of a Laminate</a:t>
            </a:r>
          </a:p>
          <a:p>
            <a:pPr marL="118872" indent="0" algn="ctr">
              <a:buNone/>
            </a:pPr>
            <a:r>
              <a:rPr lang="en-US" b="1" dirty="0" err="1" smtClean="0"/>
              <a:t>Hygrothermal</a:t>
            </a:r>
            <a:r>
              <a:rPr lang="en-US" b="1" dirty="0" smtClean="0"/>
              <a:t> Loads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000" dirty="0" smtClean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000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Autar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University of South Florida, Tampa, FL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</a:t>
            </a:r>
            <a:r>
              <a:rPr lang="en-US" sz="2400" b="1" dirty="0" smtClean="0">
                <a:solidFill>
                  <a:srgbClr val="000000"/>
                </a:solidFill>
                <a:latin typeface="Trebuchet MS"/>
                <a:hlinkClick r:id="rId4"/>
              </a:rPr>
              <a:t>Materials by Kaw</a:t>
            </a:r>
            <a:r>
              <a:rPr lang="en-US" sz="2400" dirty="0" smtClean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7310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smtClean="0"/>
              <a:t>Mechanical Strains</a:t>
            </a: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89469078"/>
              </p:ext>
            </p:extLst>
          </p:nvPr>
        </p:nvGraphicFramePr>
        <p:xfrm>
          <a:off x="227013" y="2011362"/>
          <a:ext cx="8948737" cy="3170238"/>
        </p:xfrm>
        <a:graphic>
          <a:graphicData uri="http://schemas.openxmlformats.org/presentationml/2006/ole">
            <p:oleObj spid="_x0000_s225290" name="Equation" r:id="rId5" imgW="2819160" imgH="10029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79974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Hygrothermal Stresses</a:t>
            </a:r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0" name="Object 1"/>
          <p:cNvGraphicFramePr>
            <a:graphicFrameLocks noChangeAspect="1"/>
          </p:cNvGraphicFramePr>
          <p:nvPr/>
        </p:nvGraphicFramePr>
        <p:xfrm>
          <a:off x="990600" y="1951037"/>
          <a:ext cx="7332662" cy="3535363"/>
        </p:xfrm>
        <a:graphic>
          <a:graphicData uri="http://schemas.openxmlformats.org/presentationml/2006/ole">
            <p:oleObj spid="_x0000_s226314" name="Equation" r:id="rId5" imgW="2070100" imgH="100330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835817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resultant stresses</a:t>
            </a:r>
          </a:p>
        </p:txBody>
      </p:sp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9214435"/>
              </p:ext>
            </p:extLst>
          </p:nvPr>
        </p:nvGraphicFramePr>
        <p:xfrm>
          <a:off x="3536950" y="1804988"/>
          <a:ext cx="2220913" cy="1928812"/>
        </p:xfrm>
        <a:graphic>
          <a:graphicData uri="http://schemas.openxmlformats.org/presentationml/2006/ole">
            <p:oleObj spid="_x0000_s227348" name="Equation" r:id="rId5" imgW="1054080" imgH="914400" progId="Equation.3">
              <p:embed/>
            </p:oleObj>
          </a:graphicData>
        </a:graphic>
      </p:graphicFrame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75408894"/>
              </p:ext>
            </p:extLst>
          </p:nvPr>
        </p:nvGraphicFramePr>
        <p:xfrm>
          <a:off x="3144838" y="4191000"/>
          <a:ext cx="3344862" cy="1928812"/>
        </p:xfrm>
        <a:graphic>
          <a:graphicData uri="http://schemas.openxmlformats.org/presentationml/2006/ole">
            <p:oleObj spid="_x0000_s227349" name="Equation" r:id="rId6" imgW="1587240" imgH="91440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878583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resultant stresses</a:t>
            </a:r>
          </a:p>
        </p:txBody>
      </p:sp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10422125"/>
              </p:ext>
            </p:extLst>
          </p:nvPr>
        </p:nvGraphicFramePr>
        <p:xfrm>
          <a:off x="2076450" y="2195512"/>
          <a:ext cx="5238750" cy="2071688"/>
        </p:xfrm>
        <a:graphic>
          <a:graphicData uri="http://schemas.openxmlformats.org/presentationml/2006/ole">
            <p:oleObj spid="_x0000_s250888" name="Equation" r:id="rId5" imgW="2539800" imgH="10029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80728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Deriving final formula</a:t>
            </a:r>
          </a:p>
        </p:txBody>
      </p:sp>
      <p:sp>
        <p:nvSpPr>
          <p:cNvPr id="410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2007596"/>
              </p:ext>
            </p:extLst>
          </p:nvPr>
        </p:nvGraphicFramePr>
        <p:xfrm>
          <a:off x="928688" y="1651000"/>
          <a:ext cx="6919912" cy="2149475"/>
        </p:xfrm>
        <a:graphic>
          <a:graphicData uri="http://schemas.openxmlformats.org/presentationml/2006/ole">
            <p:oleObj spid="_x0000_s228370" name="Equation" r:id="rId5" imgW="3352680" imgH="1041120" progId="Equation.3">
              <p:embed/>
            </p:oleObj>
          </a:graphicData>
        </a:graphic>
      </p:graphicFrame>
      <p:graphicFrame>
        <p:nvGraphicFramePr>
          <p:cNvPr id="40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86774953"/>
              </p:ext>
            </p:extLst>
          </p:nvPr>
        </p:nvGraphicFramePr>
        <p:xfrm>
          <a:off x="373063" y="4089400"/>
          <a:ext cx="8177212" cy="2149475"/>
        </p:xfrm>
        <a:graphic>
          <a:graphicData uri="http://schemas.openxmlformats.org/presentationml/2006/ole">
            <p:oleObj spid="_x0000_s228371" name="Equation" r:id="rId6" imgW="3962160" imgH="104112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84277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Deriving final formula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55237746"/>
              </p:ext>
            </p:extLst>
          </p:nvPr>
        </p:nvGraphicFramePr>
        <p:xfrm>
          <a:off x="1712913" y="1600200"/>
          <a:ext cx="6472237" cy="4246563"/>
        </p:xfrm>
        <a:graphic>
          <a:graphicData uri="http://schemas.openxmlformats.org/presentationml/2006/ole">
            <p:oleObj spid="_x0000_s229386" name="Equation" r:id="rId5" imgW="3136680" imgH="205740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44324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Deriving final formula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6686128"/>
              </p:ext>
            </p:extLst>
          </p:nvPr>
        </p:nvGraphicFramePr>
        <p:xfrm>
          <a:off x="1712913" y="1652588"/>
          <a:ext cx="6472237" cy="4141787"/>
        </p:xfrm>
        <a:graphic>
          <a:graphicData uri="http://schemas.openxmlformats.org/presentationml/2006/ole">
            <p:oleObj spid="_x0000_s230410" name="Equation" r:id="rId5" imgW="3136680" imgH="20062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316647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Deriving final formula</a:t>
            </a:r>
          </a:p>
        </p:txBody>
      </p:sp>
      <p:sp>
        <p:nvSpPr>
          <p:cNvPr id="717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70" name="Object 1"/>
          <p:cNvGraphicFramePr>
            <a:graphicFrameLocks noChangeAspect="1"/>
          </p:cNvGraphicFramePr>
          <p:nvPr/>
        </p:nvGraphicFramePr>
        <p:xfrm>
          <a:off x="1716087" y="1939925"/>
          <a:ext cx="6169025" cy="1782763"/>
        </p:xfrm>
        <a:graphic>
          <a:graphicData uri="http://schemas.openxmlformats.org/presentationml/2006/ole">
            <p:oleObj spid="_x0000_s231443" name="Equation" r:id="rId5" imgW="3416300" imgH="990600" progId="Equation.3">
              <p:embed/>
            </p:oleObj>
          </a:graphicData>
        </a:graphic>
      </p:graphicFrame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062037" y="4138613"/>
          <a:ext cx="7319963" cy="1804987"/>
        </p:xfrm>
        <a:graphic>
          <a:graphicData uri="http://schemas.openxmlformats.org/presentationml/2006/ole">
            <p:oleObj spid="_x0000_s231444" name="Equation" r:id="rId6" imgW="3873500" imgH="95250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428926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Other three equations – from zero resultant moments</a:t>
            </a:r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194" name="Object 1"/>
          <p:cNvGraphicFramePr>
            <a:graphicFrameLocks noChangeAspect="1"/>
          </p:cNvGraphicFramePr>
          <p:nvPr/>
        </p:nvGraphicFramePr>
        <p:xfrm>
          <a:off x="1447800" y="1724025"/>
          <a:ext cx="6569075" cy="1857375"/>
        </p:xfrm>
        <a:graphic>
          <a:graphicData uri="http://schemas.openxmlformats.org/presentationml/2006/ole">
            <p:oleObj spid="_x0000_s232467" name="Equation" r:id="rId5" imgW="3492500" imgH="990600" progId="Equation.3">
              <p:embed/>
            </p:oleObj>
          </a:graphicData>
        </a:graphic>
      </p:graphicFrame>
      <p:sp>
        <p:nvSpPr>
          <p:cNvPr id="819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69232055"/>
              </p:ext>
            </p:extLst>
          </p:nvPr>
        </p:nvGraphicFramePr>
        <p:xfrm>
          <a:off x="914400" y="4114800"/>
          <a:ext cx="7629525" cy="1751013"/>
        </p:xfrm>
        <a:graphic>
          <a:graphicData uri="http://schemas.openxmlformats.org/presentationml/2006/ole">
            <p:oleObj spid="_x0000_s232468" name="Equation" r:id="rId6" imgW="4216320" imgH="9651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635879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 formula</a:t>
            </a:r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4366766"/>
              </p:ext>
            </p:extLst>
          </p:nvPr>
        </p:nvGraphicFramePr>
        <p:xfrm>
          <a:off x="2590800" y="1600200"/>
          <a:ext cx="4108450" cy="1371600"/>
        </p:xfrm>
        <a:graphic>
          <a:graphicData uri="http://schemas.openxmlformats.org/presentationml/2006/ole">
            <p:oleObj spid="_x0000_s233498" name="Equation" r:id="rId5" imgW="1371600" imgH="45720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3678746"/>
              </p:ext>
            </p:extLst>
          </p:nvPr>
        </p:nvGraphicFramePr>
        <p:xfrm>
          <a:off x="796925" y="3113088"/>
          <a:ext cx="7248525" cy="1828800"/>
        </p:xfrm>
        <a:graphic>
          <a:graphicData uri="http://schemas.openxmlformats.org/presentationml/2006/ole">
            <p:oleObj spid="_x0000_s233499" name="Equation" r:id="rId6" imgW="3835080" imgH="96516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9409292"/>
              </p:ext>
            </p:extLst>
          </p:nvPr>
        </p:nvGraphicFramePr>
        <p:xfrm>
          <a:off x="660400" y="5053013"/>
          <a:ext cx="7721600" cy="1728787"/>
        </p:xfrm>
        <a:graphic>
          <a:graphicData uri="http://schemas.openxmlformats.org/presentationml/2006/ole">
            <p:oleObj spid="_x0000_s233500" name="Equation" r:id="rId7" imgW="4267200" imgH="95250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931035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 formula</a:t>
            </a:r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61471255"/>
              </p:ext>
            </p:extLst>
          </p:nvPr>
        </p:nvGraphicFramePr>
        <p:xfrm>
          <a:off x="2667000" y="1676400"/>
          <a:ext cx="4196322" cy="4635500"/>
        </p:xfrm>
        <a:graphic>
          <a:graphicData uri="http://schemas.openxmlformats.org/presentationml/2006/ole">
            <p:oleObj spid="_x0000_s251912" name="Equation" r:id="rId5" imgW="1739880" imgH="193032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824653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295400"/>
            <a:ext cx="8458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en-US" sz="2400" dirty="0" smtClean="0">
                <a:effectLst/>
                <a:latin typeface="Times New Roman"/>
                <a:ea typeface="Times New Roman"/>
              </a:rPr>
              <a:t>Calculate the residual stresses at the bottom surface of the 90</a:t>
            </a:r>
            <a:r>
              <a:rPr lang="en-US" sz="2400" i="1" baseline="30000" dirty="0" smtClean="0">
                <a:effectLst/>
                <a:latin typeface="Times New Roman"/>
                <a:ea typeface="Times New Roman"/>
              </a:rPr>
              <a:t>o</a:t>
            </a:r>
            <a:r>
              <a:rPr lang="en-US" sz="2400" dirty="0" smtClean="0">
                <a:effectLst/>
                <a:latin typeface="Times New Roman"/>
                <a:ea typeface="Times New Roman"/>
              </a:rPr>
              <a:t> ply in a two ply [0/90] Graphite/Epoxy laminate subjected to a temperature change of -</a:t>
            </a:r>
            <a:r>
              <a:rPr lang="en-US" sz="2400" dirty="0" err="1" smtClean="0">
                <a:effectLst/>
                <a:latin typeface="Times New Roman"/>
                <a:ea typeface="Times New Roman"/>
              </a:rPr>
              <a:t>75</a:t>
            </a:r>
            <a:r>
              <a:rPr lang="en-US" sz="2400" baseline="30000" dirty="0" err="1" smtClean="0">
                <a:effectLst/>
                <a:latin typeface="Times New Roman"/>
                <a:ea typeface="Times New Roman"/>
              </a:rPr>
              <a:t>o</a:t>
            </a:r>
            <a:r>
              <a:rPr lang="en-US" sz="2400" dirty="0" err="1" smtClean="0">
                <a:effectLst/>
                <a:latin typeface="Times New Roman"/>
                <a:ea typeface="Times New Roman"/>
              </a:rPr>
              <a:t>C</a:t>
            </a:r>
            <a:r>
              <a:rPr lang="en-US" sz="2400" dirty="0" smtClean="0">
                <a:effectLst/>
                <a:latin typeface="Times New Roman"/>
                <a:ea typeface="Times New Roman"/>
              </a:rPr>
              <a:t>.  Use the unidirectional properties of Graphite/Epoxy lamina from Table 2.1.  Each lamina is 5</a:t>
            </a:r>
            <a:r>
              <a:rPr lang="en-US" sz="2400" i="1" dirty="0" smtClean="0">
                <a:effectLst/>
                <a:latin typeface="Times New Roman"/>
                <a:ea typeface="Times New Roman"/>
              </a:rPr>
              <a:t> mm</a:t>
            </a:r>
            <a:r>
              <a:rPr lang="en-US" sz="2400" dirty="0" smtClean="0">
                <a:effectLst/>
                <a:latin typeface="Times New Roman"/>
                <a:ea typeface="Times New Roman"/>
              </a:rPr>
              <a:t> thick.  </a:t>
            </a:r>
            <a:endParaRPr lang="en-US" sz="2400" dirty="0">
              <a:effectLst/>
              <a:latin typeface="Times New Roman"/>
              <a:ea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05200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9253487"/>
              </p:ext>
            </p:extLst>
          </p:nvPr>
        </p:nvGraphicFramePr>
        <p:xfrm>
          <a:off x="228600" y="1524000"/>
          <a:ext cx="3621087" cy="1593850"/>
        </p:xfrm>
        <a:graphic>
          <a:graphicData uri="http://schemas.openxmlformats.org/presentationml/2006/ole">
            <p:oleObj spid="_x0000_s234522" name="Equation" r:id="rId5" imgW="1968480" imgH="863280" progId="Equation.3">
              <p:embed/>
            </p:oleObj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2768306"/>
              </p:ext>
            </p:extLst>
          </p:nvPr>
        </p:nvGraphicFramePr>
        <p:xfrm>
          <a:off x="5029200" y="1524000"/>
          <a:ext cx="3675062" cy="1549400"/>
        </p:xfrm>
        <a:graphic>
          <a:graphicData uri="http://schemas.openxmlformats.org/presentationml/2006/ole">
            <p:oleObj spid="_x0000_s234523" name="Equation" r:id="rId6" imgW="2108160" imgH="888840" progId="Equation.3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26781691"/>
              </p:ext>
            </p:extLst>
          </p:nvPr>
        </p:nvGraphicFramePr>
        <p:xfrm>
          <a:off x="5105400" y="3429000"/>
          <a:ext cx="3833813" cy="1616075"/>
        </p:xfrm>
        <a:graphic>
          <a:graphicData uri="http://schemas.openxmlformats.org/presentationml/2006/ole">
            <p:oleObj spid="_x0000_s234524" name="Equation" r:id="rId7" imgW="2108160" imgH="88884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4291563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0296505"/>
              </p:ext>
            </p:extLst>
          </p:nvPr>
        </p:nvGraphicFramePr>
        <p:xfrm>
          <a:off x="881063" y="1981200"/>
          <a:ext cx="4756150" cy="1676400"/>
        </p:xfrm>
        <a:graphic>
          <a:graphicData uri="http://schemas.openxmlformats.org/presentationml/2006/ole">
            <p:oleObj spid="_x0000_s235538" name="Equation" r:id="rId5" imgW="2158920" imgH="761760" progId="Equation.3">
              <p:embed/>
            </p:oleObj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7189142"/>
              </p:ext>
            </p:extLst>
          </p:nvPr>
        </p:nvGraphicFramePr>
        <p:xfrm>
          <a:off x="877888" y="3886200"/>
          <a:ext cx="4641850" cy="1600200"/>
        </p:xfrm>
        <a:graphic>
          <a:graphicData uri="http://schemas.openxmlformats.org/presentationml/2006/ole">
            <p:oleObj spid="_x0000_s235539" name="Equation" r:id="rId6" imgW="2209680" imgH="7617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05931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2715033"/>
              </p:ext>
            </p:extLst>
          </p:nvPr>
        </p:nvGraphicFramePr>
        <p:xfrm>
          <a:off x="271463" y="1685925"/>
          <a:ext cx="8315325" cy="1600200"/>
        </p:xfrm>
        <a:graphic>
          <a:graphicData uri="http://schemas.openxmlformats.org/presentationml/2006/ole">
            <p:oleObj spid="_x0000_s236570" name="Equation" r:id="rId5" imgW="4749480" imgH="9144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5468310"/>
              </p:ext>
            </p:extLst>
          </p:nvPr>
        </p:nvGraphicFramePr>
        <p:xfrm>
          <a:off x="1338263" y="3200400"/>
          <a:ext cx="7172325" cy="1600200"/>
        </p:xfrm>
        <a:graphic>
          <a:graphicData uri="http://schemas.openxmlformats.org/presentationml/2006/ole">
            <p:oleObj spid="_x0000_s236571" name="Equation" r:id="rId6" imgW="3974760" imgH="88884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1906236"/>
              </p:ext>
            </p:extLst>
          </p:nvPr>
        </p:nvGraphicFramePr>
        <p:xfrm>
          <a:off x="1219200" y="4837113"/>
          <a:ext cx="3095625" cy="1801812"/>
        </p:xfrm>
        <a:graphic>
          <a:graphicData uri="http://schemas.openxmlformats.org/presentationml/2006/ole">
            <p:oleObj spid="_x0000_s236572" name="Equation" r:id="rId7" imgW="1485720" imgH="863280" progId="Equation.3">
              <p:embed/>
            </p:oleObj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257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4104670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4547810"/>
              </p:ext>
            </p:extLst>
          </p:nvPr>
        </p:nvGraphicFramePr>
        <p:xfrm>
          <a:off x="609600" y="1664086"/>
          <a:ext cx="8602663" cy="1506151"/>
        </p:xfrm>
        <a:graphic>
          <a:graphicData uri="http://schemas.openxmlformats.org/presentationml/2006/ole">
            <p:oleObj spid="_x0000_s237594" name="Equation" r:id="rId5" imgW="5244840" imgH="9144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8717110"/>
              </p:ext>
            </p:extLst>
          </p:nvPr>
        </p:nvGraphicFramePr>
        <p:xfrm>
          <a:off x="1066800" y="3496350"/>
          <a:ext cx="7900988" cy="1436172"/>
        </p:xfrm>
        <a:graphic>
          <a:graphicData uri="http://schemas.openxmlformats.org/presentationml/2006/ole">
            <p:oleObj spid="_x0000_s237595" name="Equation" r:id="rId6" imgW="4775040" imgH="86328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07176614"/>
              </p:ext>
            </p:extLst>
          </p:nvPr>
        </p:nvGraphicFramePr>
        <p:xfrm>
          <a:off x="3027363" y="5068888"/>
          <a:ext cx="2708275" cy="1646237"/>
        </p:xfrm>
        <a:graphic>
          <a:graphicData uri="http://schemas.openxmlformats.org/presentationml/2006/ole">
            <p:oleObj spid="_x0000_s237596" name="Equation" r:id="rId7" imgW="1422360" imgH="863280" progId="Equation.3">
              <p:embed/>
            </p:oleObj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609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3296532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00384305"/>
              </p:ext>
            </p:extLst>
          </p:nvPr>
        </p:nvGraphicFramePr>
        <p:xfrm>
          <a:off x="1824038" y="1617663"/>
          <a:ext cx="5443537" cy="1504950"/>
        </p:xfrm>
        <a:graphic>
          <a:graphicData uri="http://schemas.openxmlformats.org/presentationml/2006/ole">
            <p:oleObj spid="_x0000_s238618" name="Equation" r:id="rId5" imgW="3136680" imgH="863280" progId="Equation.3">
              <p:embed/>
            </p:oleObj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0628812"/>
              </p:ext>
            </p:extLst>
          </p:nvPr>
        </p:nvGraphicFramePr>
        <p:xfrm>
          <a:off x="1812925" y="3390900"/>
          <a:ext cx="4841875" cy="1485900"/>
        </p:xfrm>
        <a:graphic>
          <a:graphicData uri="http://schemas.openxmlformats.org/presentationml/2006/ole">
            <p:oleObj spid="_x0000_s238619" name="Equation" r:id="rId6" imgW="2730240" imgH="838080" progId="Equation.3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1064501"/>
              </p:ext>
            </p:extLst>
          </p:nvPr>
        </p:nvGraphicFramePr>
        <p:xfrm>
          <a:off x="1822450" y="5168900"/>
          <a:ext cx="5526088" cy="1460500"/>
        </p:xfrm>
        <a:graphic>
          <a:graphicData uri="http://schemas.openxmlformats.org/presentationml/2006/ole">
            <p:oleObj spid="_x0000_s238620" name="Equation" r:id="rId7" imgW="3276360" imgH="8632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61820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9779883"/>
              </p:ext>
            </p:extLst>
          </p:nvPr>
        </p:nvGraphicFramePr>
        <p:xfrm>
          <a:off x="5715000" y="4876800"/>
          <a:ext cx="2362200" cy="837000"/>
        </p:xfrm>
        <a:graphic>
          <a:graphicData uri="http://schemas.openxmlformats.org/presentationml/2006/ole">
            <p:oleObj spid="_x0000_s239642" name="Equation" r:id="rId5" imgW="1206500" imgH="431800" progId="Equation.3">
              <p:embed/>
            </p:oleObj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1636420"/>
              </p:ext>
            </p:extLst>
          </p:nvPr>
        </p:nvGraphicFramePr>
        <p:xfrm>
          <a:off x="838200" y="1882910"/>
          <a:ext cx="8229600" cy="2487478"/>
        </p:xfrm>
        <a:graphic>
          <a:graphicData uri="http://schemas.openxmlformats.org/presentationml/2006/ole">
            <p:oleObj spid="_x0000_s239643" name="Equation" r:id="rId6" imgW="6134040" imgH="1854000" progId="Equation.3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9461610"/>
              </p:ext>
            </p:extLst>
          </p:nvPr>
        </p:nvGraphicFramePr>
        <p:xfrm>
          <a:off x="1122320" y="4343400"/>
          <a:ext cx="2179680" cy="2387600"/>
        </p:xfrm>
        <a:graphic>
          <a:graphicData uri="http://schemas.openxmlformats.org/presentationml/2006/ole">
            <p:oleObj spid="_x0000_s239644" name="Equation" r:id="rId7" imgW="1714320" imgH="18795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7537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88732901"/>
              </p:ext>
            </p:extLst>
          </p:nvPr>
        </p:nvGraphicFramePr>
        <p:xfrm>
          <a:off x="1146175" y="1681163"/>
          <a:ext cx="7159625" cy="2125662"/>
        </p:xfrm>
        <a:graphic>
          <a:graphicData uri="http://schemas.openxmlformats.org/presentationml/2006/ole">
            <p:oleObj spid="_x0000_s240658" name="Equation" r:id="rId5" imgW="3136680" imgH="927000" progId="Equation.3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01350944"/>
              </p:ext>
            </p:extLst>
          </p:nvPr>
        </p:nvGraphicFramePr>
        <p:xfrm>
          <a:off x="2946400" y="4148138"/>
          <a:ext cx="3189288" cy="1995487"/>
        </p:xfrm>
        <a:graphic>
          <a:graphicData uri="http://schemas.openxmlformats.org/presentationml/2006/ole">
            <p:oleObj spid="_x0000_s240659" name="Equation" r:id="rId6" imgW="1384200" imgH="8632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753463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91501255"/>
              </p:ext>
            </p:extLst>
          </p:nvPr>
        </p:nvGraphicFramePr>
        <p:xfrm>
          <a:off x="2633663" y="1938338"/>
          <a:ext cx="3541712" cy="2082800"/>
        </p:xfrm>
        <a:graphic>
          <a:graphicData uri="http://schemas.openxmlformats.org/presentationml/2006/ole">
            <p:oleObj spid="_x0000_s241682" name="Equation" r:id="rId5" imgW="1726920" imgH="1015920" progId="Equation.3">
              <p:embed/>
            </p:oleObj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34959588"/>
              </p:ext>
            </p:extLst>
          </p:nvPr>
        </p:nvGraphicFramePr>
        <p:xfrm>
          <a:off x="3322638" y="4403725"/>
          <a:ext cx="3154362" cy="1768475"/>
        </p:xfrm>
        <a:graphic>
          <a:graphicData uri="http://schemas.openxmlformats.org/presentationml/2006/ole">
            <p:oleObj spid="_x0000_s241683" name="Equation" r:id="rId6" imgW="1549080" imgH="8632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802242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9833010"/>
              </p:ext>
            </p:extLst>
          </p:nvPr>
        </p:nvGraphicFramePr>
        <p:xfrm>
          <a:off x="444500" y="1804987"/>
          <a:ext cx="5121275" cy="1952625"/>
        </p:xfrm>
        <a:graphic>
          <a:graphicData uri="http://schemas.openxmlformats.org/presentationml/2006/ole">
            <p:oleObj spid="_x0000_s242722" name="Equation" r:id="rId5" imgW="2666880" imgH="1015920" progId="Equation.3">
              <p:embed/>
            </p:oleObj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35762449"/>
              </p:ext>
            </p:extLst>
          </p:nvPr>
        </p:nvGraphicFramePr>
        <p:xfrm>
          <a:off x="5845175" y="1903412"/>
          <a:ext cx="2235200" cy="1733550"/>
        </p:xfrm>
        <a:graphic>
          <a:graphicData uri="http://schemas.openxmlformats.org/presentationml/2006/ole">
            <p:oleObj spid="_x0000_s242723" name="Equation" r:id="rId6" imgW="1117440" imgH="863280" progId="Equation.3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25091553"/>
              </p:ext>
            </p:extLst>
          </p:nvPr>
        </p:nvGraphicFramePr>
        <p:xfrm>
          <a:off x="381000" y="4257675"/>
          <a:ext cx="5842000" cy="1617662"/>
        </p:xfrm>
        <a:graphic>
          <a:graphicData uri="http://schemas.openxmlformats.org/presentationml/2006/ole">
            <p:oleObj spid="_x0000_s242724" name="Equation" r:id="rId7" imgW="3213000" imgH="888840" progId="Equation.3">
              <p:embed/>
            </p:oleObj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3006992"/>
              </p:ext>
            </p:extLst>
          </p:nvPr>
        </p:nvGraphicFramePr>
        <p:xfrm>
          <a:off x="6545263" y="4189412"/>
          <a:ext cx="2525712" cy="1754188"/>
        </p:xfrm>
        <a:graphic>
          <a:graphicData uri="http://schemas.openxmlformats.org/presentationml/2006/ole">
            <p:oleObj spid="_x0000_s242725" name="Equation" r:id="rId8" imgW="1244520" imgH="8632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030620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pic>
        <p:nvPicPr>
          <p:cNvPr id="63504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14400" y="2043673"/>
            <a:ext cx="10949319" cy="481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60187" y="1637959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Global Strains for Example 4.3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093879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4.5</a:t>
            </a:r>
            <a:endParaRPr lang="en-US" dirty="0"/>
          </a:p>
        </p:txBody>
      </p:sp>
      <p:pic>
        <p:nvPicPr>
          <p:cNvPr id="64528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1910149"/>
            <a:ext cx="11418583" cy="494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032686" y="1540817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Global Stresses for Example 4.3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752079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15962"/>
          </a:xfrm>
        </p:spPr>
        <p:txBody>
          <a:bodyPr/>
          <a:lstStyle/>
          <a:p>
            <a:r>
              <a:rPr lang="en-US" sz="3200" dirty="0" smtClean="0"/>
              <a:t>Coefficients of Thermal and Moisture Expansion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524000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 find coefficients of thermal and moisture expansion of laminates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Symmetric laminates [B] = 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No bending occurs under thermal </a:t>
            </a:r>
            <a:r>
              <a:rPr lang="en-US" sz="2000" dirty="0" err="1" smtClean="0"/>
              <a:t>hygrothermal</a:t>
            </a:r>
            <a:r>
              <a:rPr lang="en-US" sz="2000" dirty="0" smtClean="0"/>
              <a:t> loads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Assuming ∆T = 1 and ∆C = 0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48098612"/>
              </p:ext>
            </p:extLst>
          </p:nvPr>
        </p:nvGraphicFramePr>
        <p:xfrm>
          <a:off x="609600" y="2819400"/>
          <a:ext cx="6973368" cy="1828800"/>
        </p:xfrm>
        <a:graphic>
          <a:graphicData uri="http://schemas.openxmlformats.org/presentationml/2006/ole">
            <p:oleObj spid="_x0000_s243730" name="Equation" r:id="rId5" imgW="3886200" imgH="1016000" progId="Equation.3">
              <p:embed/>
            </p:oleObj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05185987"/>
              </p:ext>
            </p:extLst>
          </p:nvPr>
        </p:nvGraphicFramePr>
        <p:xfrm>
          <a:off x="674688" y="4735513"/>
          <a:ext cx="4865687" cy="2035175"/>
        </p:xfrm>
        <a:graphic>
          <a:graphicData uri="http://schemas.openxmlformats.org/presentationml/2006/ole">
            <p:oleObj spid="_x0000_s243731" name="Equation" r:id="rId6" imgW="2616120" imgH="10918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867866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15962"/>
          </a:xfrm>
        </p:spPr>
        <p:txBody>
          <a:bodyPr/>
          <a:lstStyle/>
          <a:p>
            <a:r>
              <a:rPr lang="en-US" sz="3200" dirty="0" smtClean="0"/>
              <a:t>Coefficients of Thermal and Moisture Expansion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495961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 find coefficients of thermal and moisture expansion of laminates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Symmetric laminates [B] = 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No bending occurs under thermal </a:t>
            </a:r>
            <a:r>
              <a:rPr lang="en-US" sz="2000" dirty="0" err="1" smtClean="0"/>
              <a:t>hygrothermal</a:t>
            </a:r>
            <a:r>
              <a:rPr lang="en-US" sz="2000" dirty="0" smtClean="0"/>
              <a:t> loads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Assuming ∆T = 0 and ∆C = 1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0153219"/>
              </p:ext>
            </p:extLst>
          </p:nvPr>
        </p:nvGraphicFramePr>
        <p:xfrm>
          <a:off x="609600" y="2819400"/>
          <a:ext cx="6973368" cy="1828800"/>
        </p:xfrm>
        <a:graphic>
          <a:graphicData uri="http://schemas.openxmlformats.org/presentationml/2006/ole">
            <p:oleObj spid="_x0000_s244754" name="Equation" r:id="rId5" imgW="3886200" imgH="1016000" progId="Equation.3">
              <p:embed/>
            </p:oleObj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09337905"/>
              </p:ext>
            </p:extLst>
          </p:nvPr>
        </p:nvGraphicFramePr>
        <p:xfrm>
          <a:off x="661988" y="4800600"/>
          <a:ext cx="4929187" cy="1981200"/>
        </p:xfrm>
        <a:graphic>
          <a:graphicData uri="http://schemas.openxmlformats.org/presentationml/2006/ole">
            <p:oleObj spid="_x0000_s244755" name="Equation" r:id="rId6" imgW="2654280" imgH="10666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367485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4.6</a:t>
            </a:r>
            <a:endParaRPr lang="en-US" dirty="0"/>
          </a:p>
        </p:txBody>
      </p:sp>
      <p:graphicFrame>
        <p:nvGraphicFramePr>
          <p:cNvPr id="296961" name="Object 1"/>
          <p:cNvGraphicFramePr>
            <a:graphicFrameLocks noChangeAspect="1"/>
          </p:cNvGraphicFramePr>
          <p:nvPr/>
        </p:nvGraphicFramePr>
        <p:xfrm>
          <a:off x="654160" y="1752600"/>
          <a:ext cx="7804040" cy="1447800"/>
        </p:xfrm>
        <a:graphic>
          <a:graphicData uri="http://schemas.openxmlformats.org/presentationml/2006/ole">
            <p:oleObj spid="_x0000_s296961" name="Equation" r:id="rId5" imgW="3695400" imgH="68580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919025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4.6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6193881"/>
              </p:ext>
            </p:extLst>
          </p:nvPr>
        </p:nvGraphicFramePr>
        <p:xfrm>
          <a:off x="379413" y="2270125"/>
          <a:ext cx="8343900" cy="2073275"/>
        </p:xfrm>
        <a:graphic>
          <a:graphicData uri="http://schemas.openxmlformats.org/presentationml/2006/ole">
            <p:oleObj spid="_x0000_s245770" name="Equation" r:id="rId5" imgW="3492360" imgH="8632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279332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4.6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9840809"/>
              </p:ext>
            </p:extLst>
          </p:nvPr>
        </p:nvGraphicFramePr>
        <p:xfrm>
          <a:off x="425450" y="1408113"/>
          <a:ext cx="4767263" cy="1411287"/>
        </p:xfrm>
        <a:graphic>
          <a:graphicData uri="http://schemas.openxmlformats.org/presentationml/2006/ole">
            <p:oleObj spid="_x0000_s246826" name="Equation" r:id="rId5" imgW="3276360" imgH="96516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1987363"/>
              </p:ext>
            </p:extLst>
          </p:nvPr>
        </p:nvGraphicFramePr>
        <p:xfrm>
          <a:off x="371475" y="2755900"/>
          <a:ext cx="6646863" cy="1371600"/>
        </p:xfrm>
        <a:graphic>
          <a:graphicData uri="http://schemas.openxmlformats.org/presentationml/2006/ole">
            <p:oleObj spid="_x0000_s246827" name="Equation" r:id="rId6" imgW="4178160" imgH="86328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27414618"/>
              </p:ext>
            </p:extLst>
          </p:nvPr>
        </p:nvGraphicFramePr>
        <p:xfrm>
          <a:off x="382588" y="4025900"/>
          <a:ext cx="6777037" cy="1397000"/>
        </p:xfrm>
        <a:graphic>
          <a:graphicData uri="http://schemas.openxmlformats.org/presentationml/2006/ole">
            <p:oleObj spid="_x0000_s246828" name="Equation" r:id="rId7" imgW="4178160" imgH="86328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74804"/>
              </p:ext>
            </p:extLst>
          </p:nvPr>
        </p:nvGraphicFramePr>
        <p:xfrm>
          <a:off x="381000" y="5356225"/>
          <a:ext cx="6348413" cy="1379538"/>
        </p:xfrm>
        <a:graphic>
          <a:graphicData uri="http://schemas.openxmlformats.org/presentationml/2006/ole">
            <p:oleObj spid="_x0000_s246829" name="Equation" r:id="rId8" imgW="3987720" imgH="8632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22877667"/>
              </p:ext>
            </p:extLst>
          </p:nvPr>
        </p:nvGraphicFramePr>
        <p:xfrm>
          <a:off x="6705600" y="5232400"/>
          <a:ext cx="2381250" cy="1473200"/>
        </p:xfrm>
        <a:graphic>
          <a:graphicData uri="http://schemas.openxmlformats.org/presentationml/2006/ole">
            <p:oleObj spid="_x0000_s246830" name="Equation" r:id="rId9" imgW="1396800" imgH="863280" progId="Equation.3">
              <p:embed/>
            </p:oleObj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" y="1066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∆T = 1°C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3546741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4.6</a:t>
            </a:r>
            <a:endParaRPr lang="en-US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5421728"/>
              </p:ext>
            </p:extLst>
          </p:nvPr>
        </p:nvGraphicFramePr>
        <p:xfrm>
          <a:off x="1219200" y="1524000"/>
          <a:ext cx="7116762" cy="1802493"/>
        </p:xfrm>
        <a:graphic>
          <a:graphicData uri="http://schemas.openxmlformats.org/presentationml/2006/ole">
            <p:oleObj spid="_x0000_s247833" name="Equation" r:id="rId5" imgW="4076640" imgH="1028520" progId="Equation.3">
              <p:embed/>
            </p:oleObj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86445198"/>
              </p:ext>
            </p:extLst>
          </p:nvPr>
        </p:nvGraphicFramePr>
        <p:xfrm>
          <a:off x="1897840" y="3124200"/>
          <a:ext cx="2293160" cy="1409700"/>
        </p:xfrm>
        <a:graphic>
          <a:graphicData uri="http://schemas.openxmlformats.org/presentationml/2006/ole">
            <p:oleObj spid="_x0000_s247834" name="Equation" r:id="rId6" imgW="1409400" imgH="8632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75304900"/>
              </p:ext>
            </p:extLst>
          </p:nvPr>
        </p:nvGraphicFramePr>
        <p:xfrm>
          <a:off x="1403349" y="4724400"/>
          <a:ext cx="4975104" cy="1981200"/>
        </p:xfrm>
        <a:graphic>
          <a:graphicData uri="http://schemas.openxmlformats.org/presentationml/2006/ole">
            <p:oleObj spid="_x0000_s247835" name="Equation" r:id="rId7" imgW="2743200" imgH="10918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3239420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4.6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75395935"/>
              </p:ext>
            </p:extLst>
          </p:nvPr>
        </p:nvGraphicFramePr>
        <p:xfrm>
          <a:off x="333375" y="1498600"/>
          <a:ext cx="4614863" cy="1460500"/>
        </p:xfrm>
        <a:graphic>
          <a:graphicData uri="http://schemas.openxmlformats.org/presentationml/2006/ole">
            <p:oleObj spid="_x0000_s248874" name="Equation" r:id="rId5" imgW="3022560" imgH="96516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2274270"/>
              </p:ext>
            </p:extLst>
          </p:nvPr>
        </p:nvGraphicFramePr>
        <p:xfrm>
          <a:off x="190500" y="3048000"/>
          <a:ext cx="5511800" cy="1143000"/>
        </p:xfrm>
        <a:graphic>
          <a:graphicData uri="http://schemas.openxmlformats.org/presentationml/2006/ole">
            <p:oleObj spid="_x0000_s248875" name="Equation" r:id="rId6" imgW="3682800" imgH="76176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54757245"/>
              </p:ext>
            </p:extLst>
          </p:nvPr>
        </p:nvGraphicFramePr>
        <p:xfrm>
          <a:off x="276225" y="4343400"/>
          <a:ext cx="5543550" cy="1143000"/>
        </p:xfrm>
        <a:graphic>
          <a:graphicData uri="http://schemas.openxmlformats.org/presentationml/2006/ole">
            <p:oleObj spid="_x0000_s248876" name="Equation" r:id="rId7" imgW="3695400" imgH="76176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69484530"/>
              </p:ext>
            </p:extLst>
          </p:nvPr>
        </p:nvGraphicFramePr>
        <p:xfrm>
          <a:off x="274638" y="5511800"/>
          <a:ext cx="5761037" cy="1257300"/>
        </p:xfrm>
        <a:graphic>
          <a:graphicData uri="http://schemas.openxmlformats.org/presentationml/2006/ole">
            <p:oleObj spid="_x0000_s248877" name="Equation" r:id="rId8" imgW="3492360" imgH="76176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5341039"/>
              </p:ext>
            </p:extLst>
          </p:nvPr>
        </p:nvGraphicFramePr>
        <p:xfrm>
          <a:off x="6148388" y="5076825"/>
          <a:ext cx="2727325" cy="1674813"/>
        </p:xfrm>
        <a:graphic>
          <a:graphicData uri="http://schemas.openxmlformats.org/presentationml/2006/ole">
            <p:oleObj spid="_x0000_s248878" name="Equation" r:id="rId9" imgW="1409400" imgH="863280" progId="Equation.3">
              <p:embed/>
            </p:oleObj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1419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3857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5076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0800" y="1981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∆C = 1 kg/kg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16103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4.6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1611903"/>
              </p:ext>
            </p:extLst>
          </p:nvPr>
        </p:nvGraphicFramePr>
        <p:xfrm>
          <a:off x="1371600" y="1685925"/>
          <a:ext cx="6096000" cy="1539193"/>
        </p:xfrm>
        <a:graphic>
          <a:graphicData uri="http://schemas.openxmlformats.org/presentationml/2006/ole">
            <p:oleObj spid="_x0000_s249881" name="Equation" r:id="rId5" imgW="3936960" imgH="990360" progId="Equation.3">
              <p:embed/>
            </p:oleObj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7808077"/>
              </p:ext>
            </p:extLst>
          </p:nvPr>
        </p:nvGraphicFramePr>
        <p:xfrm>
          <a:off x="1752599" y="3133725"/>
          <a:ext cx="2035175" cy="1265238"/>
        </p:xfrm>
        <a:graphic>
          <a:graphicData uri="http://schemas.openxmlformats.org/presentationml/2006/ole">
            <p:oleObj spid="_x0000_s249882" name="Equation" r:id="rId6" imgW="1396800" imgH="8632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0333380"/>
              </p:ext>
            </p:extLst>
          </p:nvPr>
        </p:nvGraphicFramePr>
        <p:xfrm>
          <a:off x="1447799" y="4572000"/>
          <a:ext cx="5159375" cy="1981200"/>
        </p:xfrm>
        <a:graphic>
          <a:graphicData uri="http://schemas.openxmlformats.org/presentationml/2006/ole">
            <p:oleObj spid="_x0000_s249883" name="Equation" r:id="rId7" imgW="2844720" imgH="10918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694206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9837a073-6fb2-436a-b4e1-401563f6e183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687</TotalTime>
  <Words>282</Words>
  <Application>Microsoft Office PowerPoint</Application>
  <PresentationFormat>On-screen Show (4:3)</PresentationFormat>
  <Paragraphs>91</Paragraphs>
  <Slides>33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Module</vt:lpstr>
      <vt:lpstr>Equation</vt:lpstr>
      <vt:lpstr>Microsoft Equation 3.0</vt:lpstr>
      <vt:lpstr>EML 4230 Introduction to Composite Materials</vt:lpstr>
      <vt:lpstr>Mechanical Strains</vt:lpstr>
      <vt:lpstr>Hygrothermal Stresses</vt:lpstr>
      <vt:lpstr>Zero resultant stresses</vt:lpstr>
      <vt:lpstr>Zero resultant stresses</vt:lpstr>
      <vt:lpstr>Deriving final formula</vt:lpstr>
      <vt:lpstr>Deriving final formula</vt:lpstr>
      <vt:lpstr>Deriving final formula</vt:lpstr>
      <vt:lpstr>Deriving final formula</vt:lpstr>
      <vt:lpstr>Other three equations – from zero resultant moments</vt:lpstr>
      <vt:lpstr>Final formula</vt:lpstr>
      <vt:lpstr>Final formula</vt:lpstr>
      <vt:lpstr>Example 4.5</vt:lpstr>
      <vt:lpstr>Example 4.5</vt:lpstr>
      <vt:lpstr>Example 4.5</vt:lpstr>
      <vt:lpstr>Example 4.5</vt:lpstr>
      <vt:lpstr>Example 4.5</vt:lpstr>
      <vt:lpstr>Example 4.5</vt:lpstr>
      <vt:lpstr>Example 4.5</vt:lpstr>
      <vt:lpstr>Example 4.5</vt:lpstr>
      <vt:lpstr>Example 4.5</vt:lpstr>
      <vt:lpstr>Example 4.5</vt:lpstr>
      <vt:lpstr>Example 4.5</vt:lpstr>
      <vt:lpstr>Example 4.5</vt:lpstr>
      <vt:lpstr>Coefficients of Thermal and Moisture Expansion</vt:lpstr>
      <vt:lpstr>Coefficients of Thermal and Moisture Expansion</vt:lpstr>
      <vt:lpstr>Example 4.6</vt:lpstr>
      <vt:lpstr>Example 4.6</vt:lpstr>
      <vt:lpstr>Example 4.6</vt:lpstr>
      <vt:lpstr>Example 4.6</vt:lpstr>
      <vt:lpstr>Example 4.6</vt:lpstr>
      <vt:lpstr>Example 4.6</vt:lpstr>
      <vt:lpstr>END</vt:lpstr>
    </vt:vector>
  </TitlesOfParts>
  <Company>University of South Florida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Trey Moore</cp:lastModifiedBy>
  <cp:revision>100</cp:revision>
  <cp:lastPrinted>2013-10-30T01:19:33Z</cp:lastPrinted>
  <dcterms:created xsi:type="dcterms:W3CDTF">2012-04-10T20:33:06Z</dcterms:created>
  <dcterms:modified xsi:type="dcterms:W3CDTF">2014-04-03T19:39:40Z</dcterms:modified>
</cp:coreProperties>
</file>