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wmf" ContentType="image/x-wmf"/>
  <Default Extension="xls" ContentType="application/vnd.ms-exce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Default Extension="doc" ContentType="application/msword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15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handoutMasterIdLst>
    <p:handoutMasterId r:id="rId18"/>
  </p:handoutMasterIdLst>
  <p:sldIdLst>
    <p:sldId id="311" r:id="rId2"/>
    <p:sldId id="326" r:id="rId3"/>
    <p:sldId id="314" r:id="rId4"/>
    <p:sldId id="315" r:id="rId5"/>
    <p:sldId id="316" r:id="rId6"/>
    <p:sldId id="317" r:id="rId7"/>
    <p:sldId id="318" r:id="rId8"/>
    <p:sldId id="319" r:id="rId9"/>
    <p:sldId id="320" r:id="rId10"/>
    <p:sldId id="321" r:id="rId11"/>
    <p:sldId id="322" r:id="rId12"/>
    <p:sldId id="323" r:id="rId13"/>
    <p:sldId id="324" r:id="rId14"/>
    <p:sldId id="325" r:id="rId15"/>
    <p:sldId id="312" r:id="rId16"/>
  </p:sldIdLst>
  <p:sldSz cx="9144000" cy="6858000" type="screen4x3"/>
  <p:notesSz cx="7315200" cy="96012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72" autoAdjust="0"/>
    <p:restoredTop sz="94660"/>
  </p:normalViewPr>
  <p:slideViewPr>
    <p:cSldViewPr>
      <p:cViewPr varScale="1">
        <p:scale>
          <a:sx n="72" d="100"/>
          <a:sy n="72" d="100"/>
        </p:scale>
        <p:origin x="-116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044D82-867A-46FF-9D31-0660CBA99F7C}" type="datetimeFigureOut">
              <a:rPr lang="en-US" smtClean="0"/>
              <a:pPr/>
              <a:t>4/3/2014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0A1858-9E72-47A1-87CD-710C4BEB14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047470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04CF0051-B4E6-4949-87F8-A613A27E21FF}" type="datetimeFigureOut">
              <a:rPr lang="en-US" smtClean="0"/>
              <a:pPr/>
              <a:t>4/3/2014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1768D457-24FD-4B25-94B6-8316F9AFF3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620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185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8888" y="720725"/>
            <a:ext cx="4797425" cy="359886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9" y="4560889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82219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4/3/2014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4/3/2014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4/3/2014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4/3/2014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4/3/2014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4/3/2014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4/3/2014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4/3/2014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1B808A9B-7F85-489C-9233-95D6AB4A4426}" type="datetimeFigureOut">
              <a:rPr lang="en-US" smtClean="0"/>
              <a:pPr/>
              <a:t>4/3/2014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4/3/2014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4/3/2014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43380D-D901-4889-9F04-84943FFCD2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785394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322888-B6F1-4327-8AD3-66E49E2731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78019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1B808A9B-7F85-489C-9233-95D6AB4A4426}" type="datetimeFigureOut">
              <a:rPr lang="en-US" smtClean="0"/>
              <a:pPr/>
              <a:t>4/3/2014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2.gif"/><Relationship Id="rId4" Type="http://schemas.openxmlformats.org/officeDocument/2006/relationships/hyperlink" Target="http://autarkaw.com/books/composite/index.html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3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4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Microsoft_Office_Word_97_-_2003_Document1.doc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2.bin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6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7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oleObject" Target="../embeddings/Microsoft_Office_Word_97_-_2003_Document2.doc"/><Relationship Id="rId2" Type="http://schemas.openxmlformats.org/officeDocument/2006/relationships/tags" Target="../tags/tag10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5.bin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11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4" Type="http://schemas.openxmlformats.org/officeDocument/2006/relationships/image" Target="../media/image12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5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Microsoft_Office_Excel_Chart3.xls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5448"/>
            <a:ext cx="9067800" cy="1252728"/>
          </a:xfrm>
        </p:spPr>
        <p:txBody>
          <a:bodyPr>
            <a:normAutofit/>
          </a:bodyPr>
          <a:lstStyle/>
          <a:p>
            <a:pPr algn="ctr"/>
            <a:r>
              <a:rPr lang="en-US" sz="3600" b="0" dirty="0"/>
              <a:t>EML 4230 Introduction to </a:t>
            </a:r>
            <a:r>
              <a:rPr lang="en-US" sz="3600" b="0" dirty="0" smtClean="0"/>
              <a:t>Composite Materials</a:t>
            </a:r>
            <a:endParaRPr lang="en-US" sz="3600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775191"/>
            <a:ext cx="8991600" cy="4625609"/>
          </a:xfrm>
        </p:spPr>
        <p:txBody>
          <a:bodyPr>
            <a:normAutofit/>
          </a:bodyPr>
          <a:lstStyle/>
          <a:p>
            <a:pPr marL="118872" indent="0" algn="ctr">
              <a:buNone/>
            </a:pPr>
            <a:r>
              <a:rPr lang="en-US" dirty="0" smtClean="0"/>
              <a:t>Chapter 5 Design and Analysis of a Laminate</a:t>
            </a:r>
          </a:p>
          <a:p>
            <a:pPr marL="118872" indent="0" algn="ctr">
              <a:buNone/>
            </a:pPr>
            <a:r>
              <a:rPr lang="en-US" b="1" dirty="0" smtClean="0"/>
              <a:t>Ply by Ply Failure</a:t>
            </a:r>
            <a:endParaRPr lang="en-US" dirty="0" smtClean="0"/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z="2000" dirty="0" smtClean="0"/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z="2000" dirty="0"/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 smtClean="0"/>
              <a:t>Dr</a:t>
            </a:r>
            <a:r>
              <a:rPr lang="en-US" sz="2000" dirty="0"/>
              <a:t>. </a:t>
            </a:r>
            <a:r>
              <a:rPr lang="en-US" sz="2000" dirty="0" err="1"/>
              <a:t>Autar</a:t>
            </a:r>
            <a:r>
              <a:rPr lang="en-US" sz="2000" dirty="0"/>
              <a:t> Kaw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/>
              <a:t>Department of Mechanical Engineering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/>
              <a:t>University of South Florida, Tampa, FL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33620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Courtesy of the Textbook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400" b="1" dirty="0">
                <a:solidFill>
                  <a:srgbClr val="000000"/>
                </a:solidFill>
                <a:latin typeface="Trebuchet MS"/>
                <a:hlinkClick r:id="rId4"/>
              </a:rPr>
              <a:t>Mechanics of Composite </a:t>
            </a:r>
            <a:r>
              <a:rPr lang="en-US" sz="2400" b="1" dirty="0" smtClean="0">
                <a:solidFill>
                  <a:srgbClr val="000000"/>
                </a:solidFill>
                <a:latin typeface="Trebuchet MS"/>
                <a:hlinkClick r:id="rId4"/>
              </a:rPr>
              <a:t>Materials by Kaw</a:t>
            </a:r>
            <a:r>
              <a:rPr lang="en-US" sz="2400" dirty="0" smtClean="0">
                <a:latin typeface="Arial" pitchFamily="34" charset="0"/>
                <a:cs typeface="Arial" pitchFamily="34" charset="0"/>
                <a:hlinkClick r:id="rId4"/>
              </a:rPr>
              <a:t>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marL="118872" indent="0" algn="ctr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67400" y="6028592"/>
            <a:ext cx="3162300" cy="7143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1840696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r>
              <a:rPr lang="en-US" sz="3600" dirty="0" smtClean="0"/>
              <a:t>Ply by Ply Failure of a Laminate</a:t>
            </a:r>
            <a:endParaRPr lang="en-US" sz="3600" dirty="0" smtClean="0"/>
          </a:p>
        </p:txBody>
      </p:sp>
      <p:graphicFrame>
        <p:nvGraphicFramePr>
          <p:cNvPr id="1026" name="Object 4"/>
          <p:cNvGraphicFramePr>
            <a:graphicFrameLocks/>
          </p:cNvGraphicFramePr>
          <p:nvPr/>
        </p:nvGraphicFramePr>
        <p:xfrm>
          <a:off x="1524000" y="1600200"/>
          <a:ext cx="6076950" cy="3498850"/>
        </p:xfrm>
        <a:graphic>
          <a:graphicData uri="http://schemas.openxmlformats.org/presentationml/2006/ole">
            <p:oleObj spid="_x0000_s280578" name="Document" r:id="rId5" imgW="3977640" imgH="2295144" progId="Word.Document.8">
              <p:embed/>
            </p:oleObj>
          </a:graphicData>
        </a:graphic>
      </p:graphicFrame>
      <p:sp>
        <p:nvSpPr>
          <p:cNvPr id="4" name="Rectangle 3"/>
          <p:cNvSpPr/>
          <p:nvPr/>
        </p:nvSpPr>
        <p:spPr>
          <a:xfrm>
            <a:off x="6324600" y="4419600"/>
            <a:ext cx="2438400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FIGURE 4.1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Schematic of a lamina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85800" y="5410200"/>
            <a:ext cx="7848600" cy="1295400"/>
          </a:xfrm>
          <a:prstGeom prst="rect">
            <a:avLst/>
          </a:prstGeom>
        </p:spPr>
        <p:txBody>
          <a:bodyPr vert="horz" lIns="54864" tIns="91440" rtlCol="0">
            <a:normAutofit fontScale="77500" lnSpcReduction="20000"/>
          </a:bodyPr>
          <a:lstStyle/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If a ply fails, has the whole laminate failed?  Maybe.  When the first ply fails, you may get catastrophic failure or you may be able to still apply for more load.</a:t>
            </a:r>
          </a:p>
        </p:txBody>
      </p:sp>
    </p:spTree>
    <p:custDataLst>
      <p:tags r:id="rId2"/>
    </p:custDataLst>
    <p:extLst>
      <p:ext uri="{BB962C8B-B14F-4D97-AF65-F5344CB8AC3E}">
        <p14:creationId xmlns="" xmlns:p14="http://schemas.microsoft.com/office/powerpoint/2010/main" val="477076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Problem Statement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524000"/>
            <a:ext cx="8610600" cy="1371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The only load applied is a tensile normal load in the </a:t>
            </a:r>
            <a:r>
              <a:rPr lang="en-US" sz="2000" i="1" dirty="0"/>
              <a:t>x</a:t>
            </a:r>
            <a:r>
              <a:rPr lang="en-US" sz="2000" dirty="0"/>
              <a:t>-direction, that is, the direction parallel to the fibers in the </a:t>
            </a:r>
            <a:r>
              <a:rPr lang="en-US" sz="2000" dirty="0" err="1"/>
              <a:t>0</a:t>
            </a:r>
            <a:r>
              <a:rPr lang="en-US" sz="2000" baseline="30000" dirty="0" err="1"/>
              <a:t>o</a:t>
            </a:r>
            <a:r>
              <a:rPr lang="en-US" sz="2000" dirty="0"/>
              <a:t> </a:t>
            </a:r>
            <a:r>
              <a:rPr lang="en-US" sz="2000" dirty="0" smtClean="0"/>
              <a:t>ply. Find the ply-by-ply failure load for a  [0/90/0] Graphite/Epoxy laminate. Assume the thickness of each ply is </a:t>
            </a:r>
            <a:r>
              <a:rPr lang="en-US" sz="2000" i="1" dirty="0" smtClean="0"/>
              <a:t>5 mm</a:t>
            </a:r>
            <a:r>
              <a:rPr lang="en-US" sz="2000" dirty="0" smtClean="0"/>
              <a:t> and use properties of unidirectional Graphite/Epoxy lamina from Table 2.1.  </a:t>
            </a:r>
          </a:p>
        </p:txBody>
      </p:sp>
      <p:graphicFrame>
        <p:nvGraphicFramePr>
          <p:cNvPr id="2050" name="Object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xmlns="" val="492985979"/>
              </p:ext>
            </p:extLst>
          </p:nvPr>
        </p:nvGraphicFramePr>
        <p:xfrm>
          <a:off x="1371600" y="2971800"/>
          <a:ext cx="6858000" cy="3124200"/>
        </p:xfrm>
        <a:graphic>
          <a:graphicData uri="http://schemas.openxmlformats.org/presentationml/2006/ole">
            <p:oleObj spid="_x0000_s239619" name="Document" r:id="rId5" imgW="3137608" imgH="1325194" progId="Word.Document.8">
              <p:embed/>
            </p:oleObj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xmlns="" val="5309280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Solution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mtClean="0"/>
              <a:t>Assume we apply N</a:t>
            </a:r>
            <a:r>
              <a:rPr lang="en-US" baseline="-25000" smtClean="0"/>
              <a:t>x</a:t>
            </a:r>
            <a:r>
              <a:rPr lang="en-US" smtClean="0"/>
              <a:t>=1 N/m</a:t>
            </a:r>
          </a:p>
          <a:p>
            <a:pPr eaLnBrk="1" hangingPunct="1">
              <a:buFontTx/>
              <a:buNone/>
            </a:pPr>
            <a:endParaRPr lang="en-US" smtClean="0"/>
          </a:p>
          <a:p>
            <a:pPr eaLnBrk="1" hangingPunct="1">
              <a:buFontTx/>
              <a:buNone/>
            </a:pPr>
            <a:r>
              <a:rPr lang="en-US" smtClean="0"/>
              <a:t>Mid-plane strains (midplane curvature are zero)</a:t>
            </a:r>
          </a:p>
          <a:p>
            <a:pPr eaLnBrk="1" hangingPunct="1">
              <a:buFontTx/>
              <a:buNone/>
            </a:pPr>
            <a:endParaRPr lang="en-US" smtClean="0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/>
        </p:nvGraphicFramePr>
        <p:xfrm>
          <a:off x="2776538" y="4038600"/>
          <a:ext cx="3216275" cy="2070100"/>
        </p:xfrm>
        <a:graphic>
          <a:graphicData uri="http://schemas.openxmlformats.org/presentationml/2006/ole">
            <p:oleObj spid="_x0000_s240643" name="Equation" r:id="rId5" imgW="1536700" imgH="990600" progId="Equation.3">
              <p:embed/>
            </p:oleObj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xmlns="" val="33015225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Local Stresses</a:t>
            </a:r>
          </a:p>
        </p:txBody>
      </p:sp>
      <p:pic>
        <p:nvPicPr>
          <p:cNvPr id="8195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329" r="15329"/>
          <a:stretch>
            <a:fillRect/>
          </a:stretch>
        </p:blipFill>
        <p:spPr bwMode="auto">
          <a:xfrm>
            <a:off x="838200" y="1749425"/>
            <a:ext cx="7308850" cy="434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838200" y="1752600"/>
            <a:ext cx="0" cy="4038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xmlns="" val="14166019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Strength Ratios</a:t>
            </a:r>
          </a:p>
        </p:txBody>
      </p:sp>
      <p:pic>
        <p:nvPicPr>
          <p:cNvPr id="9219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484" r="7655"/>
          <a:stretch>
            <a:fillRect/>
          </a:stretch>
        </p:blipFill>
        <p:spPr bwMode="auto">
          <a:xfrm>
            <a:off x="76200" y="1805410"/>
            <a:ext cx="9020175" cy="4595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76200" y="1828800"/>
            <a:ext cx="0" cy="4267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xmlns="" val="21511539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What is the N</a:t>
            </a:r>
            <a:r>
              <a:rPr lang="en-US" sz="4000" baseline="-25000" smtClean="0"/>
              <a:t>x</a:t>
            </a:r>
            <a:r>
              <a:rPr lang="en-US" sz="4000" smtClean="0"/>
              <a:t> that can be applied?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dirty="0" err="1" smtClean="0"/>
              <a:t>N</a:t>
            </a:r>
            <a:r>
              <a:rPr lang="en-US" baseline="-25000" dirty="0" err="1" smtClean="0"/>
              <a:t>x</a:t>
            </a:r>
            <a:r>
              <a:rPr lang="en-US" dirty="0" smtClean="0"/>
              <a:t>=(1 N/m)x(7.277x10</a:t>
            </a:r>
            <a:r>
              <a:rPr lang="en-US" baseline="30000" dirty="0" smtClean="0"/>
              <a:t>6</a:t>
            </a:r>
            <a:r>
              <a:rPr lang="en-US" dirty="0" smtClean="0"/>
              <a:t>) =7.277x10</a:t>
            </a:r>
            <a:r>
              <a:rPr lang="en-US" baseline="30000" dirty="0" smtClean="0"/>
              <a:t>6 </a:t>
            </a:r>
            <a:r>
              <a:rPr lang="en-US" dirty="0" smtClean="0"/>
              <a:t>N/m</a:t>
            </a:r>
          </a:p>
          <a:p>
            <a:pPr eaLnBrk="1" hangingPunct="1">
              <a:buFontTx/>
              <a:buNone/>
            </a:pPr>
            <a:endParaRPr lang="en-US" dirty="0" smtClean="0"/>
          </a:p>
          <a:p>
            <a:pPr eaLnBrk="1" hangingPunct="1">
              <a:buFontTx/>
              <a:buNone/>
            </a:pPr>
            <a:r>
              <a:rPr lang="en-US" dirty="0" err="1" smtClean="0"/>
              <a:t>N</a:t>
            </a:r>
            <a:r>
              <a:rPr lang="en-US" baseline="-25000" dirty="0" err="1" smtClean="0"/>
              <a:t>x</a:t>
            </a:r>
            <a:r>
              <a:rPr lang="en-US" dirty="0" smtClean="0"/>
              <a:t>/h = 7.277x10</a:t>
            </a:r>
            <a:r>
              <a:rPr lang="en-US" baseline="30000" dirty="0" smtClean="0"/>
              <a:t>6</a:t>
            </a:r>
            <a:r>
              <a:rPr lang="en-US" dirty="0" smtClean="0"/>
              <a:t>/0.015 = 485.1 </a:t>
            </a:r>
            <a:r>
              <a:rPr lang="en-US" dirty="0" err="1" smtClean="0"/>
              <a:t>MPa</a:t>
            </a:r>
            <a:endParaRPr lang="en-US" dirty="0" smtClean="0"/>
          </a:p>
          <a:p>
            <a:pPr eaLnBrk="1" hangingPunct="1">
              <a:buFontTx/>
              <a:buNone/>
            </a:pPr>
            <a:endParaRPr lang="en-US" dirty="0" smtClean="0"/>
          </a:p>
          <a:p>
            <a:pPr eaLnBrk="1" hangingPunct="1">
              <a:buFontTx/>
              <a:buNone/>
            </a:pPr>
            <a:r>
              <a:rPr lang="el-GR" dirty="0" smtClean="0">
                <a:cs typeface="Arial" charset="0"/>
              </a:rPr>
              <a:t>ε</a:t>
            </a:r>
            <a:r>
              <a:rPr lang="en-US" baseline="30000" dirty="0" smtClean="0">
                <a:cs typeface="Arial" charset="0"/>
              </a:rPr>
              <a:t>o</a:t>
            </a:r>
            <a:r>
              <a:rPr lang="el-GR" baseline="-25000" dirty="0" smtClean="0">
                <a:cs typeface="Arial" charset="0"/>
              </a:rPr>
              <a:t>x</a:t>
            </a:r>
            <a:r>
              <a:rPr lang="en-US" baseline="-25000" dirty="0" smtClean="0">
                <a:cs typeface="Arial" charset="0"/>
              </a:rPr>
              <a:t> </a:t>
            </a:r>
            <a:r>
              <a:rPr lang="en-US" dirty="0" smtClean="0">
                <a:cs typeface="Arial" charset="0"/>
              </a:rPr>
              <a:t>= (5.353x10</a:t>
            </a:r>
            <a:r>
              <a:rPr lang="en-US" baseline="30000" dirty="0" smtClean="0">
                <a:cs typeface="Arial" charset="0"/>
              </a:rPr>
              <a:t>-10</a:t>
            </a:r>
            <a:r>
              <a:rPr lang="en-US" dirty="0" smtClean="0">
                <a:cs typeface="Arial" charset="0"/>
              </a:rPr>
              <a:t>)</a:t>
            </a:r>
            <a:r>
              <a:rPr lang="en-US" dirty="0" smtClean="0"/>
              <a:t>x(7.277x10</a:t>
            </a:r>
            <a:r>
              <a:rPr lang="en-US" baseline="30000" dirty="0" smtClean="0"/>
              <a:t>6</a:t>
            </a:r>
            <a:r>
              <a:rPr lang="en-US" dirty="0" smtClean="0"/>
              <a:t>) = 0.003895</a:t>
            </a:r>
            <a:endParaRPr lang="el-GR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20004980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514600"/>
            <a:ext cx="8229600" cy="1143000"/>
          </a:xfrm>
        </p:spPr>
        <p:txBody>
          <a:bodyPr/>
          <a:lstStyle/>
          <a:p>
            <a:pPr eaLnBrk="1" hangingPunct="1"/>
            <a:r>
              <a:rPr lang="en-US" sz="4000" dirty="0" smtClean="0">
                <a:solidFill>
                  <a:schemeClr val="tx1"/>
                </a:solidFill>
              </a:rPr>
              <a:t>Will the laminate take more load?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1807106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Degrade Ply#2</a:t>
            </a:r>
          </a:p>
        </p:txBody>
      </p:sp>
      <p:sp>
        <p:nvSpPr>
          <p:cNvPr id="4102" name="Rectangle 5"/>
          <p:cNvSpPr>
            <a:spLocks noChangeArrowheads="1"/>
          </p:cNvSpPr>
          <p:nvPr/>
        </p:nvSpPr>
        <p:spPr bwMode="auto">
          <a:xfrm>
            <a:off x="0" y="30480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463582227"/>
              </p:ext>
            </p:extLst>
          </p:nvPr>
        </p:nvGraphicFramePr>
        <p:xfrm>
          <a:off x="244475" y="2092325"/>
          <a:ext cx="5314950" cy="1946275"/>
        </p:xfrm>
        <a:graphic>
          <a:graphicData uri="http://schemas.openxmlformats.org/presentationml/2006/ole">
            <p:oleObj spid="_x0000_s241669" name="Equation" r:id="rId5" imgW="2082600" imgH="761760" progId="Equation.3">
              <p:embed/>
            </p:oleObj>
          </a:graphicData>
        </a:graphic>
      </p:graphicFrame>
      <p:graphicFrame>
        <p:nvGraphicFramePr>
          <p:cNvPr id="409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81563500"/>
              </p:ext>
            </p:extLst>
          </p:nvPr>
        </p:nvGraphicFramePr>
        <p:xfrm>
          <a:off x="431800" y="4419600"/>
          <a:ext cx="3895725" cy="2032000"/>
        </p:xfrm>
        <a:graphic>
          <a:graphicData uri="http://schemas.openxmlformats.org/presentationml/2006/ole">
            <p:oleObj spid="_x0000_s241670" name="Equation" r:id="rId6" imgW="1460160" imgH="761760" progId="Equation.3">
              <p:embed/>
            </p:oleObj>
          </a:graphicData>
        </a:graphic>
      </p:graphicFrame>
      <p:sp>
        <p:nvSpPr>
          <p:cNvPr id="4103" name="Text Box 8"/>
          <p:cNvSpPr txBox="1">
            <a:spLocks noChangeArrowheads="1"/>
          </p:cNvSpPr>
          <p:nvPr/>
        </p:nvSpPr>
        <p:spPr bwMode="auto">
          <a:xfrm>
            <a:off x="304800" y="1614487"/>
            <a:ext cx="3048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/>
              <a:t>Q for the undamaged plies</a:t>
            </a:r>
          </a:p>
        </p:txBody>
      </p:sp>
      <p:sp>
        <p:nvSpPr>
          <p:cNvPr id="4104" name="Text Box 9"/>
          <p:cNvSpPr txBox="1">
            <a:spLocks noChangeArrowheads="1"/>
          </p:cNvSpPr>
          <p:nvPr/>
        </p:nvSpPr>
        <p:spPr bwMode="auto">
          <a:xfrm>
            <a:off x="304800" y="4191000"/>
            <a:ext cx="3886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/>
              <a:t>Q for the damaged plies</a:t>
            </a:r>
          </a:p>
        </p:txBody>
      </p:sp>
      <p:graphicFrame>
        <p:nvGraphicFramePr>
          <p:cNvPr id="4100" name="Object 10"/>
          <p:cNvGraphicFramePr>
            <a:graphicFrameLocks noGrp="1"/>
          </p:cNvGraphicFramePr>
          <p:nvPr>
            <p:ph idx="1"/>
          </p:nvPr>
        </p:nvGraphicFramePr>
        <p:xfrm>
          <a:off x="5181600" y="4191000"/>
          <a:ext cx="3962400" cy="2286000"/>
        </p:xfrm>
        <a:graphic>
          <a:graphicData uri="http://schemas.openxmlformats.org/presentationml/2006/ole">
            <p:oleObj spid="_x0000_s241671" name="Document" r:id="rId7" imgW="3137608" imgH="1325194" progId="Word.Document.8">
              <p:embed/>
            </p:oleObj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xmlns="" val="13270568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Solution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mtClean="0"/>
              <a:t>Assume we apply N</a:t>
            </a:r>
            <a:r>
              <a:rPr lang="en-US" baseline="-25000" smtClean="0"/>
              <a:t>x</a:t>
            </a:r>
            <a:r>
              <a:rPr lang="en-US" smtClean="0"/>
              <a:t>=1 N/m</a:t>
            </a:r>
          </a:p>
          <a:p>
            <a:pPr eaLnBrk="1" hangingPunct="1">
              <a:buFontTx/>
              <a:buNone/>
            </a:pPr>
            <a:endParaRPr lang="en-US" smtClean="0"/>
          </a:p>
          <a:p>
            <a:pPr eaLnBrk="1" hangingPunct="1">
              <a:buFontTx/>
              <a:buNone/>
            </a:pPr>
            <a:r>
              <a:rPr lang="en-US" smtClean="0"/>
              <a:t>Mid-plane strains (midplane curvatures are zero)</a:t>
            </a:r>
          </a:p>
          <a:p>
            <a:pPr eaLnBrk="1" hangingPunct="1">
              <a:buFontTx/>
              <a:buNone/>
            </a:pPr>
            <a:endParaRPr lang="en-US" smtClean="0"/>
          </a:p>
        </p:txBody>
      </p:sp>
      <p:sp>
        <p:nvSpPr>
          <p:cNvPr id="512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126" name="Rectangle 7"/>
          <p:cNvSpPr>
            <a:spLocks noChangeArrowheads="1"/>
          </p:cNvSpPr>
          <p:nvPr/>
        </p:nvSpPr>
        <p:spPr bwMode="auto">
          <a:xfrm>
            <a:off x="0" y="29527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5122" name="Object 6"/>
          <p:cNvGraphicFramePr>
            <a:graphicFrameLocks noChangeAspect="1"/>
          </p:cNvGraphicFramePr>
          <p:nvPr/>
        </p:nvGraphicFramePr>
        <p:xfrm>
          <a:off x="2346325" y="3832225"/>
          <a:ext cx="4070350" cy="2852738"/>
        </p:xfrm>
        <a:graphic>
          <a:graphicData uri="http://schemas.openxmlformats.org/presentationml/2006/ole">
            <p:oleObj spid="_x0000_s242691" name="Equation" r:id="rId5" imgW="1409088" imgH="990170" progId="Equation.3">
              <p:embed/>
            </p:oleObj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xmlns="" val="25249466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Local Stresses</a:t>
            </a:r>
          </a:p>
        </p:txBody>
      </p:sp>
      <p:pic>
        <p:nvPicPr>
          <p:cNvPr id="12291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661" r="7661"/>
          <a:stretch>
            <a:fillRect/>
          </a:stretch>
        </p:blipFill>
        <p:spPr bwMode="auto">
          <a:xfrm>
            <a:off x="76200" y="1792287"/>
            <a:ext cx="8991600" cy="430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8658853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Strength Ratios</a:t>
            </a:r>
          </a:p>
        </p:txBody>
      </p:sp>
      <p:pic>
        <p:nvPicPr>
          <p:cNvPr id="13315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658" r="7658"/>
          <a:stretch>
            <a:fillRect/>
          </a:stretch>
        </p:blipFill>
        <p:spPr bwMode="auto">
          <a:xfrm>
            <a:off x="76200" y="1713864"/>
            <a:ext cx="8991600" cy="4458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10481464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What is the N</a:t>
            </a:r>
            <a:r>
              <a:rPr lang="en-US" sz="4000" baseline="-25000" smtClean="0"/>
              <a:t>x</a:t>
            </a:r>
            <a:r>
              <a:rPr lang="en-US" sz="4000" smtClean="0"/>
              <a:t> that can be applied?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mtClean="0"/>
              <a:t>N</a:t>
            </a:r>
            <a:r>
              <a:rPr lang="en-US" baseline="-25000" smtClean="0"/>
              <a:t>x</a:t>
            </a:r>
            <a:r>
              <a:rPr lang="en-US" smtClean="0"/>
              <a:t>=(1 N/m)x(1.5x10</a:t>
            </a:r>
            <a:r>
              <a:rPr lang="en-US" baseline="30000" smtClean="0"/>
              <a:t>7</a:t>
            </a:r>
            <a:r>
              <a:rPr lang="en-US" smtClean="0"/>
              <a:t>) =1.5x10</a:t>
            </a:r>
            <a:r>
              <a:rPr lang="en-US" baseline="30000" smtClean="0"/>
              <a:t>7 </a:t>
            </a:r>
            <a:r>
              <a:rPr lang="en-US" smtClean="0"/>
              <a:t>N/m</a:t>
            </a:r>
          </a:p>
          <a:p>
            <a:pPr eaLnBrk="1" hangingPunct="1">
              <a:buFontTx/>
              <a:buNone/>
            </a:pPr>
            <a:endParaRPr lang="en-US" smtClean="0"/>
          </a:p>
          <a:p>
            <a:pPr eaLnBrk="1" hangingPunct="1">
              <a:buFontTx/>
              <a:buNone/>
            </a:pPr>
            <a:r>
              <a:rPr lang="en-US" smtClean="0"/>
              <a:t>N</a:t>
            </a:r>
            <a:r>
              <a:rPr lang="en-US" baseline="-25000" smtClean="0"/>
              <a:t>x</a:t>
            </a:r>
            <a:r>
              <a:rPr lang="en-US" smtClean="0"/>
              <a:t>/h = 1.5x10</a:t>
            </a:r>
            <a:r>
              <a:rPr lang="en-US" baseline="30000" smtClean="0"/>
              <a:t>7</a:t>
            </a:r>
            <a:r>
              <a:rPr lang="en-US" smtClean="0"/>
              <a:t>/0.015 = 1000 MPa</a:t>
            </a:r>
          </a:p>
          <a:p>
            <a:pPr eaLnBrk="1" hangingPunct="1">
              <a:buFontTx/>
              <a:buNone/>
            </a:pPr>
            <a:endParaRPr lang="en-US" smtClean="0"/>
          </a:p>
          <a:p>
            <a:pPr eaLnBrk="1" hangingPunct="1">
              <a:buFontTx/>
              <a:buNone/>
            </a:pPr>
            <a:r>
              <a:rPr lang="el-GR" smtClean="0">
                <a:cs typeface="Arial" charset="0"/>
              </a:rPr>
              <a:t>ε</a:t>
            </a:r>
            <a:r>
              <a:rPr lang="en-US" baseline="30000" smtClean="0">
                <a:cs typeface="Arial" charset="0"/>
              </a:rPr>
              <a:t>o</a:t>
            </a:r>
            <a:r>
              <a:rPr lang="el-GR" baseline="-25000" smtClean="0">
                <a:cs typeface="Arial" charset="0"/>
              </a:rPr>
              <a:t>x</a:t>
            </a:r>
            <a:r>
              <a:rPr lang="en-US" baseline="-25000" smtClean="0">
                <a:cs typeface="Arial" charset="0"/>
              </a:rPr>
              <a:t> </a:t>
            </a:r>
            <a:r>
              <a:rPr lang="en-US" smtClean="0">
                <a:cs typeface="Arial" charset="0"/>
              </a:rPr>
              <a:t>= (5.525x10</a:t>
            </a:r>
            <a:r>
              <a:rPr lang="en-US" baseline="30000" smtClean="0">
                <a:cs typeface="Arial" charset="0"/>
              </a:rPr>
              <a:t>-10</a:t>
            </a:r>
            <a:r>
              <a:rPr lang="en-US" smtClean="0">
                <a:cs typeface="Arial" charset="0"/>
              </a:rPr>
              <a:t>)</a:t>
            </a:r>
            <a:r>
              <a:rPr lang="en-US" smtClean="0"/>
              <a:t>x(1.5x10</a:t>
            </a:r>
            <a:r>
              <a:rPr lang="en-US" baseline="30000" smtClean="0"/>
              <a:t>7</a:t>
            </a:r>
            <a:r>
              <a:rPr lang="en-US" smtClean="0"/>
              <a:t>) =0.008288</a:t>
            </a:r>
            <a:endParaRPr lang="el-GR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33025831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Stress-Strain Plot</a:t>
            </a:r>
          </a:p>
        </p:txBody>
      </p:sp>
      <p:graphicFrame>
        <p:nvGraphicFramePr>
          <p:cNvPr id="6146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1371600" y="1447800"/>
          <a:ext cx="7391400" cy="5081588"/>
        </p:xfrm>
        <a:graphic>
          <a:graphicData uri="http://schemas.openxmlformats.org/presentationml/2006/ole">
            <p:oleObj spid="_x0000_s243715" name="Chart" r:id="rId5" imgW="4244264" imgH="2918498" progId="Excel.Chart.8">
              <p:embed/>
            </p:oleObj>
          </a:graphicData>
        </a:graphic>
      </p:graphicFrame>
      <p:sp>
        <p:nvSpPr>
          <p:cNvPr id="6148" name="Text Box 19"/>
          <p:cNvSpPr txBox="1">
            <a:spLocks noChangeArrowheads="1"/>
          </p:cNvSpPr>
          <p:nvPr/>
        </p:nvSpPr>
        <p:spPr bwMode="auto">
          <a:xfrm>
            <a:off x="2743200" y="4343400"/>
            <a:ext cx="1219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/>
              <a:t>124 GPa</a:t>
            </a:r>
          </a:p>
        </p:txBody>
      </p:sp>
      <p:sp>
        <p:nvSpPr>
          <p:cNvPr id="6149" name="Text Box 20"/>
          <p:cNvSpPr txBox="1">
            <a:spLocks noChangeArrowheads="1"/>
          </p:cNvSpPr>
          <p:nvPr/>
        </p:nvSpPr>
        <p:spPr bwMode="auto">
          <a:xfrm>
            <a:off x="5029200" y="3200400"/>
            <a:ext cx="1219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/>
              <a:t>117 GPa</a:t>
            </a:r>
          </a:p>
        </p:txBody>
      </p:sp>
      <p:sp>
        <p:nvSpPr>
          <p:cNvPr id="6" name="Rectangle 5"/>
          <p:cNvSpPr/>
          <p:nvPr/>
        </p:nvSpPr>
        <p:spPr>
          <a:xfrm>
            <a:off x="76200" y="5867400"/>
            <a:ext cx="4114800" cy="92333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FIGURE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5.1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Stress-strain curve showing ply-by-ply failure of a laminated composite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xmlns="" val="27730392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END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3157944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OWBARVISIBLE" val="True"/>
  <p:tag name="CSVFORMAT" val="0"/>
  <p:tag name="COUNTDOWNSTYLE" val="-1"/>
  <p:tag name="COUNTDOWNSECONDS" val="10"/>
  <p:tag name="BACKUPSESSIONS" val="True"/>
  <p:tag name="REVIEWONLY" val="False"/>
  <p:tag name="RACEENDPOINTS" val="100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POLLINGCYCLE" val="2"/>
  <p:tag name="INCLUDENONRESPONDERS" val="False"/>
  <p:tag name="CORRECTPOINTVALUE" val="100"/>
  <p:tag name="ZEROBASED" val="False"/>
  <p:tag name="FIBDISPLAYRESULTS" val="True"/>
  <p:tag name="PRRESPONSE1" val="10"/>
  <p:tag name="PRRESPONSE5" val="6"/>
  <p:tag name="PRRESPONSE9" val="2"/>
  <p:tag name="USESECONDARYMONITOR" val="True"/>
  <p:tag name="ANSWERNOWTEXT" val="Answer Now"/>
  <p:tag name="INPUTSOURCE" val="1"/>
  <p:tag name="CHARTVALUEFORMAT" val="0%"/>
  <p:tag name="STDCHART" val="1"/>
  <p:tag name="TEAMSINLEADERBOARD" val="5"/>
  <p:tag name="BUBBLEGROUPING" val="3"/>
  <p:tag name="CUSTOMCELLBACKCOLOR2" val="-13395457"/>
  <p:tag name="DISPLAYDEVICEID" val="True"/>
  <p:tag name="GRIDPOSITION" val="1"/>
  <p:tag name="RESETCHARTS" val="True"/>
  <p:tag name="INCORRECTPOINTVALUE" val="0"/>
  <p:tag name="CHARTSCALE" val="True"/>
  <p:tag name="FIBDISPLAYKEYWORDS" val="True"/>
  <p:tag name="PRRESPONSE6" val="5"/>
  <p:tag name="SHOWFLASHWARNING" val="True"/>
  <p:tag name="EXPANDSHOWBAR" val="True"/>
  <p:tag name="RESPCOUNTERSTYLE" val="-1"/>
  <p:tag name="ALLOWDUPLICATES" val="False"/>
  <p:tag name="AUTOUPDATEALIASES" val="True"/>
  <p:tag name="MAXRESPONDERS" val="5"/>
  <p:tag name="CUSTOMCELLFORECOLOR" val="-16777216"/>
  <p:tag name="DISPLAYNAME" val="True"/>
  <p:tag name="GRIDFONTSIZE" val="12"/>
  <p:tag name="INCLUDEPPT" val="True"/>
  <p:tag name="AUTOADJUSTPARTRANGE" val="True"/>
  <p:tag name="PRRESPONSE2" val="9"/>
  <p:tag name="PRRESPONSE8" val="3"/>
  <p:tag name="POWERPOINTVERSION" val="14.0"/>
  <p:tag name="RESPCOUNTERFORMAT" val="0"/>
  <p:tag name="AUTOADVANCE" val="False"/>
  <p:tag name="SKIPREMAININGRACESLIDES" val="True"/>
  <p:tag name="CUSTOMCELLBACKCOLOR1" val="-657956"/>
  <p:tag name="GRIDROTATIONINTERVAL" val="2"/>
  <p:tag name="MULTIRESPDIVISOR" val="1"/>
  <p:tag name="ADVANCEDSETTINGSVIEW" val="False"/>
  <p:tag name="PRRESPONSE4" val="7"/>
  <p:tag name="TPVERSION" val="2008"/>
  <p:tag name="RESPTABLESTYLE" val="-1"/>
  <p:tag name="RACERSMAXDISPLAYED" val="5"/>
  <p:tag name="DEFAULTNUMTEAMS" val="5"/>
  <p:tag name="GRIDSIZE" val="{Width=800, Height=600}"/>
  <p:tag name="REALTIMEBACKUP" val="False"/>
  <p:tag name="PRRESPONSE3" val="8"/>
  <p:tag name="SAVECSVWITHSESSION" val="True"/>
  <p:tag name="BACKUPMAINTENANCE" val="7"/>
  <p:tag name="BUBBLEVALUEFORMAT" val="0.0"/>
  <p:tag name="CHARTCOLORS" val="0"/>
  <p:tag name="FIBNUMRESULTS" val="5"/>
  <p:tag name="ALWAYSOPENPOLL" val="False"/>
  <p:tag name="ROTATIONINTERVAL" val="2"/>
  <p:tag name="USESCHEMECOLORS" val="True"/>
  <p:tag name="REALTIMEBACKUPPATH" val="(None)"/>
  <p:tag name="BULLETTYPE" val="3"/>
  <p:tag name="BUBBLENAMEVISIBLE" val="True"/>
  <p:tag name="ALLOWUSERFEEDBACK" val="True"/>
  <p:tag name="ANSWERNOWSTYLE" val="-1"/>
  <p:tag name="GRIDOPACITY" val="90"/>
  <p:tag name="PRRESPONSE10" val="1"/>
  <p:tag name="CHARTLABELS" val="0"/>
  <p:tag name="RACEANIMATIONSPEED" val="3"/>
  <p:tag name="NUMRESPONSES" val="1"/>
  <p:tag name="CUSTOMCELLBACKCOLOR4" val="-8355712"/>
  <p:tag name="PRRESPONSE7" val="4"/>
  <p:tag name="FIBINCLUDEOTHER" val="True"/>
  <p:tag name="DELIMITERS" val="3.1"/>
  <p:tag name="TASKPANEKEY" val="5b3d7273-d722-40bb-8579-1aa55965da04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916</TotalTime>
  <Words>295</Words>
  <Application>Microsoft Office PowerPoint</Application>
  <PresentationFormat>On-screen Show (4:3)</PresentationFormat>
  <Paragraphs>53</Paragraphs>
  <Slides>15</Slides>
  <Notes>15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Module</vt:lpstr>
      <vt:lpstr>Document</vt:lpstr>
      <vt:lpstr>Equation</vt:lpstr>
      <vt:lpstr>Chart</vt:lpstr>
      <vt:lpstr>EML 4230 Introduction to Composite Materials</vt:lpstr>
      <vt:lpstr>Ply by Ply Failure of a Laminate</vt:lpstr>
      <vt:lpstr>Problem Statement</vt:lpstr>
      <vt:lpstr>Solution</vt:lpstr>
      <vt:lpstr>Local Stresses</vt:lpstr>
      <vt:lpstr>Strength Ratios</vt:lpstr>
      <vt:lpstr>What is the Nx that can be applied?</vt:lpstr>
      <vt:lpstr>Will the laminate take more load?</vt:lpstr>
      <vt:lpstr>Degrade Ply#2</vt:lpstr>
      <vt:lpstr>Solution</vt:lpstr>
      <vt:lpstr>Local Stresses</vt:lpstr>
      <vt:lpstr>Strength Ratios</vt:lpstr>
      <vt:lpstr>What is the Nx that can be applied?</vt:lpstr>
      <vt:lpstr>Stress-Strain Plot</vt:lpstr>
      <vt:lpstr>END</vt:lpstr>
    </vt:vector>
  </TitlesOfParts>
  <Company>University of South Florida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EML 4230 Introduction to Composite Materials</dc:title>
  <dc:creator>Boston, Daniel</dc:creator>
  <cp:lastModifiedBy>Trey Moore</cp:lastModifiedBy>
  <cp:revision>114</cp:revision>
  <cp:lastPrinted>2012-10-25T20:13:42Z</cp:lastPrinted>
  <dcterms:created xsi:type="dcterms:W3CDTF">2012-04-10T20:33:06Z</dcterms:created>
  <dcterms:modified xsi:type="dcterms:W3CDTF">2014-04-03T19:59:10Z</dcterms:modified>
</cp:coreProperties>
</file>