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11" r:id="rId2"/>
    <p:sldId id="344" r:id="rId3"/>
    <p:sldId id="360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12" r:id="rId20"/>
  </p:sldIdLst>
  <p:sldSz cx="9144000" cy="6858000" type="screen4x3"/>
  <p:notesSz cx="7315200" cy="96012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72" d="100"/>
          <a:sy n="72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4D82-867A-46FF-9D31-0660CBA99F7C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1858-9E72-47A1-87CD-710C4BEB1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4747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25ED5-1134-4289-8AE0-D6340D6D1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810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5 Design and Analysis of a Laminate</a:t>
            </a:r>
          </a:p>
          <a:p>
            <a:pPr marL="118872" indent="0" algn="ctr">
              <a:buNone/>
            </a:pPr>
            <a:r>
              <a:rPr lang="en-US" b="1" dirty="0" smtClean="0"/>
              <a:t>The Drive Shaft Problem</a:t>
            </a:r>
          </a:p>
          <a:p>
            <a:pPr marL="118872" indent="0" algn="ctr">
              <a:buNone/>
            </a:pP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40103" y="1676400"/>
            <a:ext cx="2958394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59837" y="1676400"/>
            <a:ext cx="4900926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38200" y="4800600"/>
            <a:ext cx="7848600" cy="25146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drive shaft for a Chevy Pickup truck is made of steel.  Check whether replacing it with a drive shaft made of composite materials will save weight?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759207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/>
            <a:r>
              <a:rPr lang="en-US" smtClean="0"/>
              <a:t>Design of a Composite Drive Shaft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533400" y="4495800"/>
          <a:ext cx="8382000" cy="2133600"/>
        </p:xfrm>
        <a:graphic>
          <a:graphicData uri="http://schemas.openxmlformats.org/presentationml/2006/ole">
            <p:oleObj spid="_x0000_s279554" name="Image" r:id="rId5" imgW="6641270" imgH="1624824" progId="">
              <p:embed/>
            </p:oleObj>
          </a:graphicData>
        </a:graphic>
      </p:graphicFrame>
      <p:pic>
        <p:nvPicPr>
          <p:cNvPr id="1028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25050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37338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xmlns="" val="2759207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composite materials?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u="sng" dirty="0" smtClean="0"/>
              <a:t>Light weight</a:t>
            </a:r>
            <a:r>
              <a:rPr lang="en-US" sz="2800" dirty="0" smtClean="0"/>
              <a:t> </a:t>
            </a:r>
            <a:r>
              <a:rPr lang="en-US" sz="2800" baseline="30000" dirty="0" smtClean="0"/>
              <a:t>___</a:t>
            </a:r>
            <a:r>
              <a:rPr lang="en-US" sz="2800" dirty="0" smtClean="0"/>
              <a:t> reduces energy consumption; increases amount of power transmitted to the wheels. About 17-22% of engine power is lost to rotating the mass of the drive train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u="sng" dirty="0" smtClean="0"/>
              <a:t>Fatigue resistant</a:t>
            </a:r>
            <a:r>
              <a:rPr lang="en-US" sz="2800" dirty="0" smtClean="0"/>
              <a:t> </a:t>
            </a:r>
            <a:r>
              <a:rPr lang="en-US" sz="2800" baseline="30000" dirty="0" smtClean="0"/>
              <a:t>___</a:t>
            </a:r>
            <a:r>
              <a:rPr lang="en-US" sz="2800" dirty="0" smtClean="0"/>
              <a:t> durable life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u="sng" dirty="0" smtClean="0"/>
              <a:t>Non-corrosive</a:t>
            </a:r>
            <a:r>
              <a:rPr lang="en-US" sz="2800" dirty="0" smtClean="0"/>
              <a:t> </a:t>
            </a:r>
            <a:r>
              <a:rPr lang="en-US" sz="2800" baseline="30000" dirty="0" smtClean="0"/>
              <a:t>___ </a:t>
            </a:r>
            <a:r>
              <a:rPr lang="en-US" sz="2800" dirty="0" smtClean="0"/>
              <a:t> reduced maintenance cost and increased life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u="sng" dirty="0" smtClean="0"/>
              <a:t>Single piece</a:t>
            </a:r>
            <a:r>
              <a:rPr lang="en-US" sz="2800" dirty="0" smtClean="0"/>
              <a:t> </a:t>
            </a:r>
            <a:r>
              <a:rPr lang="en-US" sz="2800" baseline="30000" dirty="0" smtClean="0"/>
              <a:t>___</a:t>
            </a:r>
            <a:r>
              <a:rPr lang="en-US" sz="2800" dirty="0" smtClean="0"/>
              <a:t> reduces manufacturing cost.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2831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composite materials?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95400"/>
          </a:xfrm>
        </p:spPr>
        <p:txBody>
          <a:bodyPr/>
          <a:lstStyle/>
          <a:p>
            <a:pPr eaLnBrk="1" hangingPunct="1"/>
            <a:r>
              <a:rPr lang="en-US" u="sng" smtClean="0"/>
              <a:t>Prevent injuries</a:t>
            </a:r>
            <a:r>
              <a:rPr lang="en-US" smtClean="0"/>
              <a:t> – the composite drive shaft “broom” on failure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42672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4223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Problem Description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038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dirty="0" smtClean="0"/>
              <a:t>Design Constraints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dirty="0" smtClean="0"/>
              <a:t>1. Maximum horsepower= 175 HP @4200 rpm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dirty="0" smtClean="0"/>
              <a:t>2. Maximum torque 	  = 265 </a:t>
            </a:r>
            <a:r>
              <a:rPr lang="en-US" sz="2800" dirty="0" err="1" smtClean="0"/>
              <a:t>lb-ft</a:t>
            </a:r>
            <a:r>
              <a:rPr lang="en-US" sz="2800" dirty="0" smtClean="0"/>
              <a:t> @2800 rpm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dirty="0" smtClean="0"/>
              <a:t>3. Factor of safety               = 3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dirty="0" smtClean="0"/>
              <a:t>3. Outside radius 	               = 1.75 in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dirty="0" smtClean="0"/>
              <a:t>4. Length 			  = 43.5 in</a:t>
            </a:r>
          </a:p>
          <a:p>
            <a:pPr eaLnBrk="1" hangingPunct="1">
              <a:buFontTx/>
              <a:buNone/>
            </a:pPr>
            <a:endParaRPr lang="en-US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475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93038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Torque in Drive Shaft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6868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In first gear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- the speed is 2800 rpm (46.67 rev/s)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- assume ground speed of 23 mph (405 in/sec)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Diameter of tire = 27 in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Revolutions of tire =405/[</a:t>
            </a:r>
            <a:r>
              <a:rPr lang="el-GR" sz="2800" dirty="0" smtClean="0">
                <a:cs typeface="Arial" charset="0"/>
              </a:rPr>
              <a:t>π</a:t>
            </a:r>
            <a:r>
              <a:rPr lang="en-US" sz="2800" dirty="0" smtClean="0">
                <a:cs typeface="Arial" charset="0"/>
              </a:rPr>
              <a:t>(27)] </a:t>
            </a:r>
            <a:r>
              <a:rPr lang="en-US" sz="2800" dirty="0" smtClean="0"/>
              <a:t>= 4.78 rev/s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Differential ratio = 3.42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Drive shaft speed = 4.78 x 3.42 = 16.35 rev/s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Torque in drive shaft = (</a:t>
            </a:r>
            <a:r>
              <a:rPr lang="en-US" sz="2800" dirty="0" err="1" smtClean="0"/>
              <a:t>265x46.7</a:t>
            </a:r>
            <a:r>
              <a:rPr lang="en-US" sz="2800" dirty="0" smtClean="0"/>
              <a:t>)/16.35 = 755 </a:t>
            </a:r>
            <a:r>
              <a:rPr lang="en-US" sz="2800" dirty="0" err="1" smtClean="0"/>
              <a:t>lb-ft</a:t>
            </a:r>
            <a:endParaRPr lang="en-US" sz="2800" dirty="0" smtClean="0"/>
          </a:p>
        </p:txBody>
      </p:sp>
      <p:graphicFrame>
        <p:nvGraphicFramePr>
          <p:cNvPr id="2050" name="Object 102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30411" name="Equation" r:id="rId5" imgW="114151" imgH="215619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04880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Maximum Frequency of Shaft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Maximum Speed = 100 mph (1760 in/sec)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Diameter of tire = 27 in</a:t>
            </a:r>
          </a:p>
          <a:p>
            <a:pPr eaLnBrk="1" hangingPunct="1">
              <a:buFontTx/>
              <a:buNone/>
            </a:pPr>
            <a:r>
              <a:rPr lang="en-US" smtClean="0"/>
              <a:t>Revolutions of tire =1760/[</a:t>
            </a:r>
            <a:r>
              <a:rPr lang="el-GR" smtClean="0">
                <a:cs typeface="Arial" charset="0"/>
              </a:rPr>
              <a:t>π</a:t>
            </a:r>
            <a:r>
              <a:rPr lang="en-US" smtClean="0">
                <a:cs typeface="Arial" charset="0"/>
              </a:rPr>
              <a:t>(27)] </a:t>
            </a:r>
            <a:r>
              <a:rPr lang="en-US" smtClean="0"/>
              <a:t>= 20.74 rev/s</a:t>
            </a:r>
          </a:p>
          <a:p>
            <a:pPr eaLnBrk="1" hangingPunct="1">
              <a:buFontTx/>
              <a:buNone/>
            </a:pPr>
            <a:r>
              <a:rPr lang="en-US" smtClean="0"/>
              <a:t>Differential ratio = 3.42</a:t>
            </a:r>
          </a:p>
          <a:p>
            <a:pPr eaLnBrk="1" hangingPunct="1">
              <a:buFontTx/>
              <a:buNone/>
            </a:pPr>
            <a:r>
              <a:rPr lang="en-US" smtClean="0"/>
              <a:t>Drive shaft speed = 20.74x3.42 = 71Hz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22798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93038" cy="7699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Design Parameters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Torque Resistance.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Should carry load without failure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Not rotate close to natural frequency.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Need high natural frequency otherwise whirling may take place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Buckling Resistance.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May buckle before failing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8550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Steel Shaft – Torque Resistance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305800" cy="4953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600" dirty="0" smtClean="0"/>
              <a:t>		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	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Shear Strength,	  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baseline="-25000" dirty="0" smtClean="0"/>
              <a:t>max 	</a:t>
            </a:r>
            <a:r>
              <a:rPr lang="en-US" sz="2800" dirty="0" smtClean="0"/>
              <a:t>= 25 </a:t>
            </a:r>
            <a:r>
              <a:rPr lang="en-US" sz="2800" dirty="0" err="1" smtClean="0"/>
              <a:t>Ksi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	Torque,		   T  = 755 </a:t>
            </a:r>
            <a:r>
              <a:rPr lang="en-US" sz="2800" dirty="0" err="1" smtClean="0"/>
              <a:t>lb-ft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	Factor of Safety,	   </a:t>
            </a:r>
            <a:r>
              <a:rPr lang="en-US" sz="2800" dirty="0" err="1" smtClean="0"/>
              <a:t>FS</a:t>
            </a:r>
            <a:r>
              <a:rPr lang="en-US" sz="2800" dirty="0" smtClean="0"/>
              <a:t> = 3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Outer Radius,	    c =  1.75 in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Polar moment of area,  J =</a:t>
            </a:r>
            <a:endParaRPr lang="en-US" sz="36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	</a:t>
            </a:r>
            <a:r>
              <a:rPr lang="en-US" sz="2800" dirty="0" err="1" smtClean="0"/>
              <a:t>c</a:t>
            </a:r>
            <a:r>
              <a:rPr lang="en-US" sz="2800" baseline="-25000" dirty="0" err="1" smtClean="0"/>
              <a:t>in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=</a:t>
            </a:r>
            <a:r>
              <a:rPr lang="en-US" sz="2800" baseline="-25000" dirty="0" smtClean="0"/>
              <a:t>  </a:t>
            </a:r>
            <a:r>
              <a:rPr lang="en-US" sz="2800" dirty="0" smtClean="0"/>
              <a:t>1.69 in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t   = 1.75-1.69 = 0.06 in =  1/16  in</a:t>
            </a:r>
            <a:endParaRPr lang="en-US" sz="3600" dirty="0" smtClean="0"/>
          </a:p>
          <a:p>
            <a:pPr eaLnBrk="1" hangingPunct="1">
              <a:buFontTx/>
              <a:buNone/>
            </a:pPr>
            <a:endParaRPr lang="en-US" sz="3600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3581400" y="1600200"/>
          <a:ext cx="1600200" cy="992188"/>
        </p:xfrm>
        <a:graphic>
          <a:graphicData uri="http://schemas.openxmlformats.org/presentationml/2006/ole">
            <p:oleObj spid="_x0000_s231446" name="Equation" r:id="rId5" imgW="678960" imgH="411480" progId="Equation.3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1155710"/>
              </p:ext>
            </p:extLst>
          </p:nvPr>
        </p:nvGraphicFramePr>
        <p:xfrm>
          <a:off x="5486400" y="4191000"/>
          <a:ext cx="2057400" cy="849313"/>
        </p:xfrm>
        <a:graphic>
          <a:graphicData uri="http://schemas.openxmlformats.org/presentationml/2006/ole">
            <p:oleObj spid="_x0000_s231447" name="Equation" r:id="rId6" imgW="1018440" imgH="41148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0981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33400"/>
            <a:ext cx="8943975" cy="6016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Steel Shaft - Natural Frequency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82317"/>
            <a:ext cx="8915400" cy="50657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	                          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 =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Acceleration due to gravity, g= 32.2 </a:t>
            </a:r>
            <a:r>
              <a:rPr lang="en-US" sz="2800" dirty="0" err="1" smtClean="0"/>
              <a:t>ft</a:t>
            </a:r>
            <a:r>
              <a:rPr lang="en-US" sz="2800" dirty="0" smtClean="0"/>
              <a:t>/</a:t>
            </a:r>
            <a:r>
              <a:rPr lang="en-US" sz="2800" dirty="0" err="1" smtClean="0"/>
              <a:t>s</a:t>
            </a:r>
            <a:r>
              <a:rPr lang="en-US" sz="2800" baseline="30000" dirty="0" err="1" smtClean="0"/>
              <a:t>2</a:t>
            </a:r>
            <a:endParaRPr lang="en-US" sz="2800" baseline="30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Young’s modulus,	 E = 30 </a:t>
            </a:r>
            <a:r>
              <a:rPr lang="en-US" sz="2800" dirty="0" err="1" smtClean="0"/>
              <a:t>Msi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Weight per unit length, W = 0.19011 </a:t>
            </a:r>
            <a:r>
              <a:rPr lang="en-US" sz="2800" dirty="0" err="1" smtClean="0"/>
              <a:t>lbf</a:t>
            </a:r>
            <a:r>
              <a:rPr lang="en-US" sz="2800" dirty="0" smtClean="0"/>
              <a:t>/in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Length, L = 43.5 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Second Moment of Area, I =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err="1" smtClean="0"/>
              <a:t>f</a:t>
            </a:r>
            <a:r>
              <a:rPr lang="en-US" sz="3600" baseline="-25000" dirty="0" err="1" smtClean="0"/>
              <a:t>n</a:t>
            </a:r>
            <a:r>
              <a:rPr lang="en-US" sz="3600" baseline="-25000" dirty="0" smtClean="0"/>
              <a:t> </a:t>
            </a:r>
            <a:r>
              <a:rPr lang="en-US" sz="3600" dirty="0" smtClean="0"/>
              <a:t>= 204 Hz 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/>
              <a:t>Meets minimum of </a:t>
            </a:r>
            <a:r>
              <a:rPr lang="en-US" sz="3600" dirty="0" err="1" smtClean="0"/>
              <a:t>71.1Hz</a:t>
            </a:r>
            <a:endParaRPr lang="en-US" sz="3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aseline="30000" dirty="0" smtClean="0"/>
              <a:t>	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9471025"/>
              </p:ext>
            </p:extLst>
          </p:nvPr>
        </p:nvGraphicFramePr>
        <p:xfrm>
          <a:off x="3886200" y="1600200"/>
          <a:ext cx="1177925" cy="915988"/>
        </p:xfrm>
        <a:graphic>
          <a:graphicData uri="http://schemas.openxmlformats.org/presentationml/2006/ole">
            <p:oleObj spid="_x0000_s232468" name="Equation" r:id="rId5" imgW="606960" imgH="473040" progId="Equation.3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8438540"/>
              </p:ext>
            </p:extLst>
          </p:nvPr>
        </p:nvGraphicFramePr>
        <p:xfrm>
          <a:off x="4603750" y="3886200"/>
          <a:ext cx="4540250" cy="1014413"/>
        </p:xfrm>
        <a:graphic>
          <a:graphicData uri="http://schemas.openxmlformats.org/presentationml/2006/ole">
            <p:oleObj spid="_x0000_s232469" name="Equation" r:id="rId6" imgW="2571480" imgH="5655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639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791575" cy="7540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Steel Shaft - Torsional Buckling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3058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	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5400" dirty="0" smtClean="0"/>
              <a:t>T=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Mean radius,  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m</a:t>
            </a:r>
            <a:r>
              <a:rPr lang="en-US" sz="2800" dirty="0" smtClean="0"/>
              <a:t> = 1.6875 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Thickness, t = 1/16 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Young’s modulus,	 E = 30 </a:t>
            </a:r>
            <a:r>
              <a:rPr lang="en-US" sz="2800" dirty="0" err="1" smtClean="0"/>
              <a:t>Msi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Critical Buckling Load,   T = 5519 </a:t>
            </a:r>
            <a:r>
              <a:rPr lang="en-US" sz="2800" dirty="0" err="1" smtClean="0"/>
              <a:t>lb-ft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 smtClean="0"/>
              <a:t>					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3600" b="1" dirty="0" smtClean="0"/>
              <a:t>Meets minimum of 755 </a:t>
            </a:r>
            <a:r>
              <a:rPr lang="en-US" sz="3600" b="1" dirty="0" err="1" smtClean="0"/>
              <a:t>lb-ft</a:t>
            </a:r>
            <a:endParaRPr lang="en-US" sz="3600" b="1" dirty="0" smtClean="0"/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373380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5173283"/>
              </p:ext>
            </p:extLst>
          </p:nvPr>
        </p:nvGraphicFramePr>
        <p:xfrm>
          <a:off x="1828800" y="1498600"/>
          <a:ext cx="5105400" cy="2006600"/>
        </p:xfrm>
        <a:graphic>
          <a:graphicData uri="http://schemas.openxmlformats.org/presentationml/2006/ole">
            <p:oleObj spid="_x0000_s233483" name="Equation" r:id="rId5" imgW="1460520" imgH="5655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13486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Designing with a composite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89776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 calculations for PROMAL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229600" cy="462560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	                   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xy</a:t>
            </a:r>
            <a:r>
              <a:rPr lang="en-US" dirty="0" smtClean="0"/>
              <a:t> =                    (Why)</a:t>
            </a:r>
          </a:p>
          <a:p>
            <a:pPr eaLnBrk="1" hangingPunct="1">
              <a:buFontTx/>
              <a:buNone/>
            </a:pPr>
            <a:endParaRPr lang="en-US" dirty="0" smtClean="0">
              <a:sym typeface="Symbol" pitchFamily="18" charset="2"/>
            </a:endParaRPr>
          </a:p>
          <a:p>
            <a:pPr algn="ctr" eaLnBrk="1" hangingPunct="1">
              <a:buFontTx/>
              <a:buNone/>
            </a:pPr>
            <a:r>
              <a:rPr lang="en-US" dirty="0" smtClean="0">
                <a:sym typeface="Symbol" pitchFamily="18" charset="2"/>
              </a:rPr>
              <a:t> 	</a:t>
            </a:r>
            <a:r>
              <a:rPr lang="en-US" sz="4000" dirty="0" smtClean="0">
                <a:sym typeface="Symbol" pitchFamily="18" charset="2"/>
              </a:rPr>
              <a:t>T = 755 </a:t>
            </a:r>
            <a:r>
              <a:rPr lang="en-US" sz="4000" dirty="0" err="1" smtClean="0">
                <a:sym typeface="Symbol" pitchFamily="18" charset="2"/>
              </a:rPr>
              <a:t>lb-ft</a:t>
            </a:r>
            <a:endParaRPr lang="en-US" sz="4000" dirty="0" smtClean="0">
              <a:sym typeface="Symbol" pitchFamily="18" charset="2"/>
            </a:endParaRPr>
          </a:p>
          <a:p>
            <a:pPr algn="ctr" eaLnBrk="1" hangingPunct="1">
              <a:buFontTx/>
              <a:buNone/>
            </a:pPr>
            <a:r>
              <a:rPr lang="en-US" sz="4000" dirty="0" smtClean="0">
                <a:sym typeface="Symbol" pitchFamily="18" charset="2"/>
              </a:rPr>
              <a:t>	r = 1.75 in</a:t>
            </a:r>
            <a:r>
              <a:rPr lang="en-US" dirty="0" smtClean="0">
                <a:sym typeface="Symbol" pitchFamily="18" charset="2"/>
              </a:rPr>
              <a:t> </a:t>
            </a:r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N</a:t>
            </a:r>
            <a:r>
              <a:rPr lang="en-US" baseline="-25000" dirty="0" err="1" smtClean="0"/>
              <a:t>xy</a:t>
            </a:r>
            <a:r>
              <a:rPr lang="en-US" baseline="-25000" dirty="0" smtClean="0"/>
              <a:t> </a:t>
            </a:r>
            <a:r>
              <a:rPr lang="en-US" dirty="0" smtClean="0">
                <a:sym typeface="Symbol" pitchFamily="18" charset="2"/>
              </a:rPr>
              <a:t>= 470.8 </a:t>
            </a:r>
            <a:r>
              <a:rPr lang="en-US" dirty="0" err="1" smtClean="0">
                <a:sym typeface="Symbol" pitchFamily="18" charset="2"/>
              </a:rPr>
              <a:t>lb</a:t>
            </a:r>
            <a:r>
              <a:rPr lang="en-US" dirty="0" smtClean="0">
                <a:sym typeface="Symbol" pitchFamily="18" charset="2"/>
              </a:rPr>
              <a:t> / in</a:t>
            </a:r>
          </a:p>
          <a:p>
            <a:pPr algn="ctr" eaLnBrk="1" hangingPunct="1">
              <a:buFontTx/>
              <a:buNone/>
            </a:pPr>
            <a:endParaRPr lang="en-US" dirty="0" smtClean="0">
              <a:sym typeface="Symbol" pitchFamily="18" charset="2"/>
            </a:endParaRPr>
          </a:p>
          <a:p>
            <a:pPr algn="ctr" eaLnBrk="1" hangingPunct="1">
              <a:buFontTx/>
              <a:buNone/>
            </a:pPr>
            <a:r>
              <a:rPr lang="en-US" dirty="0" smtClean="0">
                <a:sym typeface="Symbol" pitchFamily="18" charset="2"/>
              </a:rPr>
              <a:t>Neglecting centrifugal force contribution </a:t>
            </a:r>
          </a:p>
          <a:p>
            <a:pPr algn="ctr" eaLnBrk="1" hangingPunct="1">
              <a:buFontTx/>
              <a:buNone/>
            </a:pPr>
            <a:endParaRPr lang="en-US" baseline="-25000" dirty="0" smtClean="0"/>
          </a:p>
        </p:txBody>
      </p:sp>
      <p:graphicFrame>
        <p:nvGraphicFramePr>
          <p:cNvPr id="6146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71205978"/>
              </p:ext>
            </p:extLst>
          </p:nvPr>
        </p:nvGraphicFramePr>
        <p:xfrm>
          <a:off x="3429000" y="1676400"/>
          <a:ext cx="1249363" cy="1371600"/>
        </p:xfrm>
        <a:graphic>
          <a:graphicData uri="http://schemas.openxmlformats.org/presentationml/2006/ole">
            <p:oleObj spid="_x0000_s234507" name="Equation" r:id="rId5" imgW="411480" imgH="45252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7030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Composite Shaft-Torque Resistance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934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Inputs to PROMAL: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400" smtClean="0"/>
              <a:t>	Glass/Epoxy from Table 2.1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400" smtClean="0"/>
              <a:t>	Lamina Thickness = 0.0049213 in	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400" smtClean="0"/>
              <a:t>	Stacking Sequence: (45/-45/45/-45/45)</a:t>
            </a:r>
            <a:r>
              <a:rPr lang="en-US" sz="2400" baseline="-25000" smtClean="0"/>
              <a:t>s 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400" baseline="-25000" smtClean="0"/>
              <a:t>	</a:t>
            </a:r>
            <a:r>
              <a:rPr lang="en-US" sz="2400" smtClean="0"/>
              <a:t>Load N</a:t>
            </a:r>
            <a:r>
              <a:rPr lang="en-US" sz="2400" baseline="-25000" smtClean="0"/>
              <a:t>xy </a:t>
            </a:r>
            <a:r>
              <a:rPr lang="en-US" sz="2400" smtClean="0">
                <a:sym typeface="Symbol" pitchFamily="18" charset="2"/>
              </a:rPr>
              <a:t>= 470.8 lb / 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Outputs of PROMAL: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sz="2400" smtClean="0"/>
              <a:t>	Smallest Strength Ratio = 1.52 (not safe)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Thickness of Laminate: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r>
              <a:rPr lang="en-US" sz="2400" smtClean="0"/>
              <a:t>	h = 0.0049213*10 = 0.04921 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aseline="-2500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aseline="-25000" smtClean="0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9868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Composite Shaft - Natural Frequency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3791"/>
            <a:ext cx="8229600" cy="4625609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f</a:t>
            </a:r>
            <a:r>
              <a:rPr lang="en-US" baseline="-25000" dirty="0" err="1" smtClean="0"/>
              <a:t>n</a:t>
            </a:r>
            <a:r>
              <a:rPr lang="en-US" dirty="0" smtClean="0"/>
              <a:t> =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g = 32.2 </a:t>
            </a:r>
            <a:r>
              <a:rPr lang="en-US" sz="2400" dirty="0" err="1" smtClean="0"/>
              <a:t>ft</a:t>
            </a:r>
            <a:r>
              <a:rPr lang="en-US" sz="2400" dirty="0" smtClean="0"/>
              <a:t>/</a:t>
            </a:r>
            <a:r>
              <a:rPr lang="en-US" sz="2400" dirty="0" err="1" smtClean="0"/>
              <a:t>s</a:t>
            </a:r>
            <a:r>
              <a:rPr lang="en-US" sz="2400" baseline="30000" dirty="0" err="1" smtClean="0"/>
              <a:t>2</a:t>
            </a:r>
            <a:endParaRPr lang="en-US" sz="2400" baseline="30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	E</a:t>
            </a:r>
            <a:r>
              <a:rPr lang="en-US" sz="2400" baseline="-25000" dirty="0" smtClean="0"/>
              <a:t>x</a:t>
            </a:r>
            <a:r>
              <a:rPr lang="en-US" dirty="0" smtClean="0"/>
              <a:t> </a:t>
            </a:r>
            <a:r>
              <a:rPr lang="en-US" sz="2400" dirty="0" smtClean="0"/>
              <a:t> = 1.814 </a:t>
            </a:r>
            <a:r>
              <a:rPr lang="en-US" sz="2400" dirty="0" err="1" smtClean="0"/>
              <a:t>Msi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I = 0.7942 </a:t>
            </a:r>
            <a:r>
              <a:rPr lang="en-US" sz="2400" dirty="0" err="1" smtClean="0"/>
              <a:t>in</a:t>
            </a:r>
            <a:r>
              <a:rPr lang="en-US" sz="2400" baseline="30000" dirty="0" err="1" smtClean="0"/>
              <a:t>4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W = 0.03438 </a:t>
            </a:r>
            <a:r>
              <a:rPr lang="en-US" sz="2400" dirty="0" err="1" smtClean="0"/>
              <a:t>lbf</a:t>
            </a:r>
            <a:r>
              <a:rPr lang="en-US" sz="2400" dirty="0" smtClean="0"/>
              <a:t>/in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L = 43.5 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Hence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f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= 105.6 Hz (meets minimum 71.1 Hz)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aseline="30000" dirty="0" smtClean="0"/>
              <a:t>	</a:t>
            </a:r>
          </a:p>
        </p:txBody>
      </p:sp>
      <p:graphicFrame>
        <p:nvGraphicFramePr>
          <p:cNvPr id="7170" name="Object 0"/>
          <p:cNvGraphicFramePr>
            <a:graphicFrameLocks noChangeAspect="1"/>
          </p:cNvGraphicFramePr>
          <p:nvPr/>
        </p:nvGraphicFramePr>
        <p:xfrm>
          <a:off x="1524000" y="1643062"/>
          <a:ext cx="1349375" cy="947738"/>
        </p:xfrm>
        <a:graphic>
          <a:graphicData uri="http://schemas.openxmlformats.org/presentationml/2006/ole">
            <p:oleObj spid="_x0000_s235531" name="Equation" r:id="rId5" imgW="678960" imgH="47304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35825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-228600" y="0"/>
            <a:ext cx="95250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Composite Shaft - Torsional Buckling</a:t>
            </a:r>
          </a:p>
        </p:txBody>
      </p:sp>
      <p:sp>
        <p:nvSpPr>
          <p:cNvPr id="819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2232391"/>
            <a:ext cx="8229600" cy="4625609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T =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m</a:t>
            </a:r>
            <a:r>
              <a:rPr lang="en-US" sz="2800" dirty="0" smtClean="0"/>
              <a:t> = 1.75 -0.04921/2= 1.72539 in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t = 0.04921 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E</a:t>
            </a:r>
            <a:r>
              <a:rPr lang="en-US" sz="2800" baseline="-25000" dirty="0" smtClean="0"/>
              <a:t>x</a:t>
            </a:r>
            <a:r>
              <a:rPr lang="en-US" sz="2800" dirty="0" smtClean="0"/>
              <a:t> =  1.814 </a:t>
            </a:r>
            <a:r>
              <a:rPr lang="en-US" sz="2800" dirty="0" err="1" smtClean="0"/>
              <a:t>Msi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E</a:t>
            </a:r>
            <a:r>
              <a:rPr lang="en-US" sz="2800" baseline="-25000" dirty="0" err="1" smtClean="0"/>
              <a:t>y</a:t>
            </a:r>
            <a:r>
              <a:rPr lang="en-US" sz="2800" baseline="-25000" dirty="0" smtClean="0"/>
              <a:t>  </a:t>
            </a:r>
            <a:r>
              <a:rPr lang="en-US" sz="2800" dirty="0" smtClean="0"/>
              <a:t>=  1.814 </a:t>
            </a:r>
            <a:r>
              <a:rPr lang="en-US" sz="2800" dirty="0" err="1" smtClean="0"/>
              <a:t>Msi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T = 183 </a:t>
            </a:r>
            <a:r>
              <a:rPr lang="en-US" sz="2800" dirty="0" err="1" smtClean="0"/>
              <a:t>lb-ft</a:t>
            </a:r>
            <a:r>
              <a:rPr lang="en-US" sz="2800" dirty="0" smtClean="0"/>
              <a:t> (does not meet 755 </a:t>
            </a:r>
            <a:r>
              <a:rPr lang="en-US" sz="2800" dirty="0" err="1" smtClean="0"/>
              <a:t>lb-ft</a:t>
            </a:r>
            <a:r>
              <a:rPr lang="en-US" sz="2800" dirty="0" smtClean="0"/>
              <a:t> torque)</a:t>
            </a:r>
          </a:p>
        </p:txBody>
      </p:sp>
      <p:graphicFrame>
        <p:nvGraphicFramePr>
          <p:cNvPr id="8195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72510222"/>
              </p:ext>
            </p:extLst>
          </p:nvPr>
        </p:nvGraphicFramePr>
        <p:xfrm>
          <a:off x="1447800" y="1828800"/>
          <a:ext cx="4141788" cy="1235075"/>
        </p:xfrm>
        <a:graphic>
          <a:graphicData uri="http://schemas.openxmlformats.org/presentationml/2006/ole">
            <p:oleObj spid="_x0000_s236556" name="Equation" r:id="rId5" imgW="1923480" imgH="56556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03018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31863" y="274638"/>
            <a:ext cx="5954712" cy="5254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Comparison of Mass</a:t>
            </a:r>
          </a:p>
        </p:txBody>
      </p:sp>
      <p:graphicFrame>
        <p:nvGraphicFramePr>
          <p:cNvPr id="9218" name="Object 1027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725456961"/>
              </p:ext>
            </p:extLst>
          </p:nvPr>
        </p:nvGraphicFramePr>
        <p:xfrm>
          <a:off x="990600" y="1828800"/>
          <a:ext cx="6400800" cy="4079875"/>
        </p:xfrm>
        <a:graphic>
          <a:graphicData uri="http://schemas.openxmlformats.org/presentationml/2006/ole">
            <p:oleObj spid="_x0000_s237579" name="Document" r:id="rId5" imgW="7934289" imgH="5057476" progId="Word.Document.8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10951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579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e586b3e5-68ed-4647-8c19-2edc3d5a8878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908</TotalTime>
  <Words>303</Words>
  <Application>Microsoft Office PowerPoint</Application>
  <PresentationFormat>On-screen Show (4:3)</PresentationFormat>
  <Paragraphs>138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Module</vt:lpstr>
      <vt:lpstr>Equation</vt:lpstr>
      <vt:lpstr>Document</vt:lpstr>
      <vt:lpstr>Image</vt:lpstr>
      <vt:lpstr>EML 4230 Introduction to Composite Materials</vt:lpstr>
      <vt:lpstr>Problem Statement</vt:lpstr>
      <vt:lpstr>Design of a Composite Drive Shaft</vt:lpstr>
      <vt:lpstr>Why composite materials?</vt:lpstr>
      <vt:lpstr>Why composite materials?</vt:lpstr>
      <vt:lpstr>Problem Description</vt:lpstr>
      <vt:lpstr>Torque in Drive Shaft</vt:lpstr>
      <vt:lpstr>Maximum Frequency of Shaft</vt:lpstr>
      <vt:lpstr>Design Parameters</vt:lpstr>
      <vt:lpstr>Steel Shaft – Torque Resistance</vt:lpstr>
      <vt:lpstr>Steel Shaft - Natural Frequency</vt:lpstr>
      <vt:lpstr>Steel Shaft - Torsional Buckling</vt:lpstr>
      <vt:lpstr>Designing with a composite</vt:lpstr>
      <vt:lpstr>Load calculations for PROMAL</vt:lpstr>
      <vt:lpstr>Composite Shaft-Torque Resistance</vt:lpstr>
      <vt:lpstr>Composite Shaft - Natural Frequency</vt:lpstr>
      <vt:lpstr>Composite Shaft - Torsional Buckling</vt:lpstr>
      <vt:lpstr>Comparison of Mass</vt:lpstr>
      <vt:lpstr>END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Trey Moore</cp:lastModifiedBy>
  <cp:revision>111</cp:revision>
  <cp:lastPrinted>2012-10-25T20:13:42Z</cp:lastPrinted>
  <dcterms:created xsi:type="dcterms:W3CDTF">2012-04-10T20:33:06Z</dcterms:created>
  <dcterms:modified xsi:type="dcterms:W3CDTF">2014-04-03T19:51:53Z</dcterms:modified>
</cp:coreProperties>
</file>