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311" r:id="rId2"/>
    <p:sldId id="344" r:id="rId3"/>
    <p:sldId id="360" r:id="rId4"/>
    <p:sldId id="361" r:id="rId5"/>
    <p:sldId id="362" r:id="rId6"/>
    <p:sldId id="312" r:id="rId7"/>
  </p:sldIdLst>
  <p:sldSz cx="9144000" cy="6858000" type="screen4x3"/>
  <p:notesSz cx="7315200" cy="96012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2" autoAdjust="0"/>
    <p:restoredTop sz="94660"/>
  </p:normalViewPr>
  <p:slideViewPr>
    <p:cSldViewPr>
      <p:cViewPr varScale="1">
        <p:scale>
          <a:sx n="91" d="100"/>
          <a:sy n="91" d="100"/>
        </p:scale>
        <p:origin x="-1038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Documents\Spring%202014\Kaw%20Independent%20Study\eml5232ppt2012\Sketchbook\FIG505aNEW.503OLDa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Documents\Spring%202014\Kaw%20Independent%20Study\eml5232ppt2012\Sketchbook\FIG505bNEW.503OLDb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F:\Documents\Spring%202014\Kaw%20Independent%20Study\eml5232ppt2012\Sketchbook\FIG507NEW.505OLD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F:\Documents\Spring%202014\Kaw%20Independent%20Study\eml5232ppt2012\Sketchbook\FIG507NEW.505OLD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5141163635028043"/>
          <c:y val="3.4257748776508987E-2"/>
          <c:w val="0.65768949686621392"/>
          <c:h val="0.72694538531995845"/>
        </c:manualLayout>
      </c:layout>
      <c:scatterChart>
        <c:scatterStyle val="lineMarker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none"/>
          </c:marker>
          <c:xVal>
            <c:numRef>
              <c:f>Sheet1!$A$2:$A$6</c:f>
              <c:numCache>
                <c:formatCode>General</c:formatCode>
                <c:ptCount val="5"/>
                <c:pt idx="0">
                  <c:v>0</c:v>
                </c:pt>
                <c:pt idx="1">
                  <c:v>34.5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0.25519999999999998</c:v>
                </c:pt>
                <c:pt idx="3">
                  <c:v>0.35170000000000001</c:v>
                </c:pt>
                <c:pt idx="4">
                  <c:v>0.42857000000000001</c:v>
                </c:pt>
              </c:numCache>
            </c:numRef>
          </c:yVal>
        </c:ser>
        <c:axId val="74626944"/>
        <c:axId val="78062720"/>
      </c:scatterChart>
      <c:valAx>
        <c:axId val="74626944"/>
        <c:scaling>
          <c:orientation val="minMax"/>
          <c:max val="150"/>
        </c:scaling>
        <c:axPos val="b"/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Number of Days</a:t>
                </a:r>
              </a:p>
            </c:rich>
          </c:tx>
          <c:layout>
            <c:manualLayout>
              <c:xMode val="edge"/>
              <c:yMode val="edge"/>
              <c:x val="0.3895671476137626"/>
              <c:y val="0.86949429037520409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78062720"/>
        <c:crosses val="autoZero"/>
        <c:crossBetween val="midCat"/>
        <c:majorUnit val="50"/>
        <c:minorUnit val="5"/>
      </c:valAx>
      <c:valAx>
        <c:axId val="78062720"/>
        <c:scaling>
          <c:orientation val="minMax"/>
          <c:max val="0.6000000000000002"/>
        </c:scaling>
        <c:axPos val="l"/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Moisture Absorption (%)</a:t>
                </a:r>
              </a:p>
            </c:rich>
          </c:tx>
          <c:layout>
            <c:manualLayout>
              <c:xMode val="edge"/>
              <c:yMode val="edge"/>
              <c:x val="1.4428412874583796E-2"/>
              <c:y val="0.311582381729201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74626944"/>
        <c:crosses val="autoZero"/>
        <c:crossBetween val="midCat"/>
        <c:majorUnit val="0.2"/>
        <c:minorUnit val="2.0000000000000007E-2"/>
      </c:valAx>
      <c:spPr>
        <a:noFill/>
        <a:ln w="3175">
          <a:solidFill>
            <a:srgbClr val="000000"/>
          </a:solidFill>
          <a:prstDash val="solid"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20304929044886341"/>
          <c:y val="3.5658925611586893E-2"/>
          <c:w val="0.74858912763023266"/>
          <c:h val="0.73149976445252041"/>
        </c:manualLayout>
      </c:layout>
      <c:scatterChart>
        <c:scatterStyle val="lineMarker"/>
        <c:ser>
          <c:idx val="0"/>
          <c:order val="0"/>
          <c:tx>
            <c:v>Moisture Absorption(%)</c:v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none"/>
          </c:marker>
          <c:xVal>
            <c:numRef>
              <c:f>Sheet1!$A$1:$A$2</c:f>
              <c:numCache>
                <c:formatCode>General</c:formatCode>
                <c:ptCount val="2"/>
                <c:pt idx="0">
                  <c:v>0</c:v>
                </c:pt>
                <c:pt idx="1">
                  <c:v>0.4</c:v>
                </c:pt>
              </c:numCache>
            </c:numRef>
          </c:xVal>
          <c:yVal>
            <c:numRef>
              <c:f>Sheet1!$C$1:$C$2</c:f>
              <c:numCache>
                <c:formatCode>General</c:formatCode>
                <c:ptCount val="2"/>
                <c:pt idx="0">
                  <c:v>48</c:v>
                </c:pt>
                <c:pt idx="1">
                  <c:v>46.82</c:v>
                </c:pt>
              </c:numCache>
            </c:numRef>
          </c:yVal>
        </c:ser>
        <c:ser>
          <c:idx val="1"/>
          <c:order val="1"/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yVal>
            <c:numLit>
              <c:formatCode>General</c:formatCode>
              <c:ptCount val="1"/>
              <c:pt idx="0">
                <c:v>1</c:v>
              </c:pt>
            </c:numLit>
          </c:yVal>
        </c:ser>
        <c:axId val="52598272"/>
        <c:axId val="55365632"/>
      </c:scatterChart>
      <c:valAx>
        <c:axId val="52598272"/>
        <c:scaling>
          <c:orientation val="minMax"/>
          <c:max val="0.4"/>
        </c:scaling>
        <c:axPos val="b"/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Moisture Absorption (%)</a:t>
                </a:r>
              </a:p>
            </c:rich>
          </c:tx>
          <c:layout>
            <c:manualLayout>
              <c:xMode val="edge"/>
              <c:yMode val="edge"/>
              <c:x val="0.39289678135405148"/>
              <c:y val="0.94942903752039198"/>
            </c:manualLayout>
          </c:layout>
          <c:spPr>
            <a:noFill/>
            <a:ln w="25400">
              <a:noFill/>
            </a:ln>
          </c:spPr>
        </c:title>
        <c:numFmt formatCode="General" sourceLinked="0"/>
        <c:majorTickMark val="in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5365632"/>
        <c:crosses val="autoZero"/>
        <c:crossBetween val="midCat"/>
        <c:majorUnit val="0.1"/>
        <c:minorUnit val="2.0000000000000007E-2"/>
      </c:valAx>
      <c:valAx>
        <c:axId val="55365632"/>
        <c:scaling>
          <c:orientation val="minMax"/>
          <c:max val="49"/>
          <c:min val="45"/>
        </c:scaling>
        <c:axPos val="l"/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Flexural Modulus (GPa)</a:t>
                </a:r>
              </a:p>
            </c:rich>
          </c:tx>
          <c:layout>
            <c:manualLayout>
              <c:xMode val="edge"/>
              <c:yMode val="edge"/>
              <c:x val="1.9977802441731418E-2"/>
              <c:y val="0.32952691680261043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2598272"/>
        <c:crosses val="autoZero"/>
        <c:crossBetween val="midCat"/>
        <c:majorUnit val="1"/>
        <c:minorUnit val="0.33333333300000012"/>
      </c:valAx>
      <c:spPr>
        <a:noFill/>
        <a:ln w="12700">
          <a:solidFill>
            <a:srgbClr val="000000"/>
          </a:solidFill>
          <a:prstDash val="solid"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5542521994134903"/>
          <c:y val="9.6491503596444414E-2"/>
          <c:w val="0.71847507331378346"/>
          <c:h val="0.73684420928193894"/>
        </c:manualLayout>
      </c:layout>
      <c:scatterChart>
        <c:scatterStyle val="lineMarker"/>
        <c:ser>
          <c:idx val="0"/>
          <c:order val="0"/>
          <c:spPr>
            <a:ln w="12700">
              <a:solidFill>
                <a:srgbClr val="333333"/>
              </a:solidFill>
              <a:prstDash val="solid"/>
            </a:ln>
          </c:spPr>
          <c:marker>
            <c:symbol val="none"/>
          </c:marker>
          <c:xVal>
            <c:numRef>
              <c:f>Sheet1!$A$1:$A$2</c:f>
              <c:numCache>
                <c:formatCode>0.00E+00</c:formatCode>
                <c:ptCount val="2"/>
                <c:pt idx="0">
                  <c:v>10000</c:v>
                </c:pt>
                <c:pt idx="1">
                  <c:v>10000000</c:v>
                </c:pt>
              </c:numCache>
            </c:numRef>
          </c:xVal>
          <c:yVal>
            <c:numRef>
              <c:f>Sheet1!$B$1:$B$2</c:f>
              <c:numCache>
                <c:formatCode>General</c:formatCode>
                <c:ptCount val="2"/>
                <c:pt idx="0">
                  <c:v>51</c:v>
                </c:pt>
                <c:pt idx="1">
                  <c:v>31.8</c:v>
                </c:pt>
              </c:numCache>
            </c:numRef>
          </c:yVal>
        </c:ser>
        <c:ser>
          <c:idx val="1"/>
          <c:order val="1"/>
          <c:spPr>
            <a:ln w="12700">
              <a:solidFill>
                <a:srgbClr val="333333"/>
              </a:solidFill>
              <a:prstDash val="solid"/>
            </a:ln>
          </c:spPr>
          <c:marker>
            <c:symbol val="none"/>
          </c:marker>
          <c:xVal>
            <c:numRef>
              <c:f>Sheet1!$A$1:$A$2</c:f>
              <c:numCache>
                <c:formatCode>0.00E+00</c:formatCode>
                <c:ptCount val="2"/>
                <c:pt idx="0">
                  <c:v>10000</c:v>
                </c:pt>
                <c:pt idx="1">
                  <c:v>10000000</c:v>
                </c:pt>
              </c:numCache>
            </c:numRef>
          </c:xVal>
          <c:yVal>
            <c:numRef>
              <c:f>Sheet1!$C$1:$C$2</c:f>
              <c:numCache>
                <c:formatCode>General</c:formatCode>
                <c:ptCount val="2"/>
                <c:pt idx="0">
                  <c:v>70</c:v>
                </c:pt>
                <c:pt idx="1">
                  <c:v>52.2</c:v>
                </c:pt>
              </c:numCache>
            </c:numRef>
          </c:yVal>
        </c:ser>
        <c:axId val="77398016"/>
        <c:axId val="77432704"/>
      </c:scatterChart>
      <c:valAx>
        <c:axId val="77398016"/>
        <c:scaling>
          <c:logBase val="10"/>
          <c:orientation val="minMax"/>
          <c:max val="10000000"/>
          <c:min val="10000"/>
        </c:scaling>
        <c:axPos val="b"/>
        <c:title>
          <c:tx>
            <c:rich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Cycles</a:t>
                </a:r>
              </a:p>
            </c:rich>
          </c:tx>
          <c:layout>
            <c:manualLayout>
              <c:xMode val="edge"/>
              <c:yMode val="edge"/>
              <c:x val="0.45454545454545453"/>
              <c:y val="0.92105526160242368"/>
            </c:manualLayout>
          </c:layout>
          <c:spPr>
            <a:noFill/>
            <a:ln w="25400">
              <a:noFill/>
            </a:ln>
          </c:spPr>
        </c:title>
        <c:numFmt formatCode="0.00E+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77432704"/>
        <c:crossesAt val="30"/>
        <c:crossBetween val="midCat"/>
        <c:majorUnit val="10"/>
        <c:minorUnit val="10"/>
      </c:valAx>
      <c:valAx>
        <c:axId val="77432704"/>
        <c:scaling>
          <c:orientation val="minMax"/>
          <c:max val="80"/>
          <c:min val="30"/>
        </c:scaling>
        <c:axPos val="l"/>
        <c:title>
          <c:tx>
            <c:rich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Residual Strength (Ksi)</a:t>
                </a:r>
              </a:p>
            </c:rich>
          </c:tx>
          <c:layout>
            <c:manualLayout>
              <c:xMode val="edge"/>
              <c:yMode val="edge"/>
              <c:x val="1.4662756598240474E-2"/>
              <c:y val="0.2777785709594614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7398016"/>
        <c:crossesAt val="10000"/>
        <c:crossBetween val="midCat"/>
        <c:majorUnit val="10"/>
        <c:minorUnit val="2"/>
      </c:valAx>
      <c:spPr>
        <a:noFill/>
        <a:ln w="3175">
          <a:solidFill>
            <a:srgbClr val="00000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5542521994134903"/>
          <c:y val="9.6491503596444414E-2"/>
          <c:w val="0.71847507331378346"/>
          <c:h val="0.73684420928193894"/>
        </c:manualLayout>
      </c:layout>
      <c:scatterChart>
        <c:scatterStyle val="lineMarker"/>
        <c:ser>
          <c:idx val="0"/>
          <c:order val="0"/>
          <c:spPr>
            <a:ln w="12700">
              <a:solidFill>
                <a:srgbClr val="333333"/>
              </a:solidFill>
              <a:prstDash val="solid"/>
            </a:ln>
          </c:spPr>
          <c:marker>
            <c:symbol val="none"/>
          </c:marker>
          <c:xVal>
            <c:numRef>
              <c:f>Sheet1!$A$1:$A$2</c:f>
              <c:numCache>
                <c:formatCode>0.00E+00</c:formatCode>
                <c:ptCount val="2"/>
                <c:pt idx="0">
                  <c:v>10000</c:v>
                </c:pt>
                <c:pt idx="1">
                  <c:v>10000000</c:v>
                </c:pt>
              </c:numCache>
            </c:numRef>
          </c:xVal>
          <c:yVal>
            <c:numRef>
              <c:f>Sheet1!$B$1:$B$2</c:f>
              <c:numCache>
                <c:formatCode>General</c:formatCode>
                <c:ptCount val="2"/>
                <c:pt idx="0">
                  <c:v>51</c:v>
                </c:pt>
                <c:pt idx="1">
                  <c:v>31.8</c:v>
                </c:pt>
              </c:numCache>
            </c:numRef>
          </c:yVal>
        </c:ser>
        <c:ser>
          <c:idx val="1"/>
          <c:order val="1"/>
          <c:spPr>
            <a:ln w="12700">
              <a:solidFill>
                <a:srgbClr val="333333"/>
              </a:solidFill>
              <a:prstDash val="solid"/>
            </a:ln>
          </c:spPr>
          <c:marker>
            <c:symbol val="none"/>
          </c:marker>
          <c:xVal>
            <c:numRef>
              <c:f>Sheet1!$A$1:$A$2</c:f>
              <c:numCache>
                <c:formatCode>0.00E+00</c:formatCode>
                <c:ptCount val="2"/>
                <c:pt idx="0">
                  <c:v>10000</c:v>
                </c:pt>
                <c:pt idx="1">
                  <c:v>10000000</c:v>
                </c:pt>
              </c:numCache>
            </c:numRef>
          </c:xVal>
          <c:yVal>
            <c:numRef>
              <c:f>Sheet1!$C$1:$C$2</c:f>
              <c:numCache>
                <c:formatCode>General</c:formatCode>
                <c:ptCount val="2"/>
                <c:pt idx="0">
                  <c:v>70</c:v>
                </c:pt>
                <c:pt idx="1">
                  <c:v>52.2</c:v>
                </c:pt>
              </c:numCache>
            </c:numRef>
          </c:yVal>
        </c:ser>
        <c:axId val="67833216"/>
        <c:axId val="71084288"/>
      </c:scatterChart>
      <c:valAx>
        <c:axId val="67833216"/>
        <c:scaling>
          <c:logBase val="10"/>
          <c:orientation val="minMax"/>
          <c:max val="10000000"/>
          <c:min val="10000"/>
        </c:scaling>
        <c:axPos val="b"/>
        <c:title>
          <c:tx>
            <c:rich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Cycles</a:t>
                </a:r>
              </a:p>
            </c:rich>
          </c:tx>
          <c:layout>
            <c:manualLayout>
              <c:xMode val="edge"/>
              <c:yMode val="edge"/>
              <c:x val="0.45454545454545453"/>
              <c:y val="0.92105526160242368"/>
            </c:manualLayout>
          </c:layout>
          <c:spPr>
            <a:noFill/>
            <a:ln w="25400">
              <a:noFill/>
            </a:ln>
          </c:spPr>
        </c:title>
        <c:numFmt formatCode="0.00E+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71084288"/>
        <c:crossesAt val="30"/>
        <c:crossBetween val="midCat"/>
        <c:majorUnit val="10"/>
        <c:minorUnit val="10"/>
      </c:valAx>
      <c:valAx>
        <c:axId val="71084288"/>
        <c:scaling>
          <c:orientation val="minMax"/>
          <c:max val="80"/>
          <c:min val="30"/>
        </c:scaling>
        <c:axPos val="l"/>
        <c:title>
          <c:tx>
            <c:rich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Residual Strength (Ksi)</a:t>
                </a:r>
              </a:p>
            </c:rich>
          </c:tx>
          <c:layout>
            <c:manualLayout>
              <c:xMode val="edge"/>
              <c:yMode val="edge"/>
              <c:x val="1.4662756598240474E-2"/>
              <c:y val="0.2777785709594614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7833216"/>
        <c:crossesAt val="10000"/>
        <c:crossBetween val="midCat"/>
        <c:majorUnit val="10"/>
        <c:minorUnit val="2"/>
      </c:valAx>
      <c:spPr>
        <a:noFill/>
        <a:ln w="3175">
          <a:solidFill>
            <a:srgbClr val="00000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0.51893</cdr:x>
      <cdr:y>0.26724</cdr:y>
    </cdr:from>
    <cdr:to>
      <cdr:x>0.83467</cdr:x>
      <cdr:y>0.35243</cdr:y>
    </cdr:to>
    <cdr:sp macro="" textlink="">
      <cdr:nvSpPr>
        <cdr:cNvPr id="205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93615" y="876267"/>
          <a:ext cx="1028538" cy="278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975" b="0" i="0" u="none" strike="noStrike" baseline="0">
              <a:solidFill>
                <a:srgbClr val="000000"/>
              </a:solidFill>
              <a:latin typeface="Times New Roman"/>
              <a:cs typeface="Times New Roman"/>
            </a:rPr>
            <a:t>[45/-45/15/-15]</a:t>
          </a:r>
          <a:r>
            <a:rPr lang="en-US" sz="975" b="0" i="0" u="none" strike="noStrike" baseline="-25000">
              <a:solidFill>
                <a:srgbClr val="000000"/>
              </a:solidFill>
              <a:latin typeface="Times New Roman"/>
              <a:cs typeface="Times New Roman"/>
            </a:rPr>
            <a:t>s</a:t>
          </a:r>
        </a:p>
      </cdr:txBody>
    </cdr:sp>
  </cdr:relSizeAnchor>
  <cdr:relSizeAnchor xmlns:cdr="http://schemas.openxmlformats.org/drawingml/2006/chartDrawing">
    <cdr:from>
      <cdr:x>0.57184</cdr:x>
      <cdr:y>0.32379</cdr:y>
    </cdr:from>
    <cdr:to>
      <cdr:x>0.60994</cdr:x>
      <cdr:y>0.40316</cdr:y>
    </cdr:to>
    <cdr:sp macro="" textlink="">
      <cdr:nvSpPr>
        <cdr:cNvPr id="2053" name="Line 5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1865960" y="1061026"/>
          <a:ext cx="124120" cy="259297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 type="triangle" w="med" len="med"/>
        </a:ln>
      </cdr:spPr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0.51893</cdr:x>
      <cdr:y>0.26724</cdr:y>
    </cdr:from>
    <cdr:to>
      <cdr:x>0.83467</cdr:x>
      <cdr:y>0.35243</cdr:y>
    </cdr:to>
    <cdr:sp macro="" textlink="">
      <cdr:nvSpPr>
        <cdr:cNvPr id="205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93615" y="876267"/>
          <a:ext cx="1028538" cy="278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975" b="0" i="0" u="none" strike="noStrike" baseline="0">
              <a:solidFill>
                <a:srgbClr val="000000"/>
              </a:solidFill>
              <a:latin typeface="Times New Roman"/>
              <a:cs typeface="Times New Roman"/>
            </a:rPr>
            <a:t>[45/-45/15/-15]</a:t>
          </a:r>
          <a:r>
            <a:rPr lang="en-US" sz="975" b="0" i="0" u="none" strike="noStrike" baseline="-25000">
              <a:solidFill>
                <a:srgbClr val="000000"/>
              </a:solidFill>
              <a:latin typeface="Times New Roman"/>
              <a:cs typeface="Times New Roman"/>
            </a:rPr>
            <a:t>s</a:t>
          </a:r>
        </a:p>
      </cdr:txBody>
    </cdr:sp>
  </cdr:relSizeAnchor>
  <cdr:relSizeAnchor xmlns:cdr="http://schemas.openxmlformats.org/drawingml/2006/chartDrawing">
    <cdr:from>
      <cdr:x>0.57184</cdr:x>
      <cdr:y>0.32379</cdr:y>
    </cdr:from>
    <cdr:to>
      <cdr:x>0.60994</cdr:x>
      <cdr:y>0.40316</cdr:y>
    </cdr:to>
    <cdr:sp macro="" textlink="">
      <cdr:nvSpPr>
        <cdr:cNvPr id="2053" name="Line 5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1865960" y="1061026"/>
          <a:ext cx="124120" cy="259297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 type="triangle" w="med" len="med"/>
        </a:ln>
      </cdr:spPr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44D82-867A-46FF-9D31-0660CBA99F7C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A1858-9E72-47A1-87CD-710C4BEB14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4747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</a:t>
            </a:r>
            <a:r>
              <a:rPr lang="en-US" sz="3600" b="0" dirty="0" smtClean="0"/>
              <a:t>Composite Materials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 smtClean="0"/>
              <a:t>Chapter 5 Design and Analysis of a Laminate</a:t>
            </a:r>
          </a:p>
          <a:p>
            <a:pPr marL="118872" indent="0" algn="ctr">
              <a:buNone/>
            </a:pPr>
            <a:r>
              <a:rPr lang="en-US" b="1" dirty="0" smtClean="0"/>
              <a:t>The Drive Shaft Problem</a:t>
            </a:r>
          </a:p>
          <a:p>
            <a:pPr marL="118872" indent="0" algn="ctr">
              <a:buNone/>
            </a:pPr>
            <a:endParaRPr lang="en-US" dirty="0" smtClean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 smtClean="0"/>
              <a:t>Dr</a:t>
            </a:r>
            <a:r>
              <a:rPr lang="en-US" sz="2000" dirty="0"/>
              <a:t>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</a:t>
            </a:r>
            <a:r>
              <a:rPr lang="en-US" sz="2400" b="1" dirty="0" smtClean="0">
                <a:solidFill>
                  <a:srgbClr val="000000"/>
                </a:solidFill>
                <a:latin typeface="Trebuchet MS"/>
                <a:hlinkClick r:id="rId4"/>
              </a:rPr>
              <a:t>Materials by Kaw</a:t>
            </a:r>
            <a:r>
              <a:rPr lang="en-US" sz="2400" dirty="0" smtClean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84069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Sandwich Composites</a:t>
            </a:r>
            <a:endParaRPr lang="en-US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609600" y="2667000"/>
            <a:ext cx="7848600" cy="251460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Figure 5.4 goes here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24200" y="5410200"/>
            <a:ext cx="5295899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FIGURE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5.4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Fiberglass facings with a Nomex7 honeycomb core. (Picture Courtesy of M.C. Gill Corporation, http://www.mcgillcorp.com)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759207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Interlaminar</a:t>
            </a:r>
            <a:r>
              <a:rPr lang="en-US" dirty="0" smtClean="0"/>
              <a:t> Stresses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5301" y="5257800"/>
            <a:ext cx="7962899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FIGURE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5.5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Moisture absorption as a function of time and its effect on flexural modulus of a glass/polyester composite rod. (Reprinted from Quinn, J. A., in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Design with Advanced Composite Materials,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Phillips, L.N., Ed., 1990, Figure 3.10 (p.91) and Figure 3.11 (p.92), Springer-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Verlag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Heidelberg.)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381000" y="1676400"/>
          <a:ext cx="4519613" cy="3300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4419600" y="1752600"/>
          <a:ext cx="44958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="" xmlns:p14="http://schemas.microsoft.com/office/powerpoint/2010/main" val="2759207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Resistance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5301" y="5257800"/>
            <a:ext cx="7962899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FIGURE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5.6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Normal and shear stresses at the interface of bottom surface of top ply in a four-ply laminate. (Reprinted from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Pagano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N.J.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Soni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S.R., in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Interlaminar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Response of Composite Materials,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Pagano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N.J., Ed., 1989, p.9, Elsevier Science, New York, with kind permission from authors.)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15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752600"/>
            <a:ext cx="4648200" cy="316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5257800" y="1676400"/>
          <a:ext cx="3248025" cy="325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="" xmlns:p14="http://schemas.microsoft.com/office/powerpoint/2010/main" val="2759207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Fatigue Resistance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5301" y="5257800"/>
            <a:ext cx="7962899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FIGURE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5.7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Comparison of residual strength as a function of number of cycles for two laminates. (Reprinted from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Pagano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J.J.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Soni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S.R., in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Interlaminar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Response of Composite Materials,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Pagano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N.J., Ed., 1989, p.12, Elsevier Science, New York, with kind permission from authors.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2947987" y="1800225"/>
          <a:ext cx="3248025" cy="325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="" xmlns:p14="http://schemas.microsoft.com/office/powerpoint/2010/main" val="2759207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15794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e586b3e5-68ed-4647-8c19-2edc3d5a8878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927</TotalTime>
  <Words>300</Words>
  <Application>Microsoft Office PowerPoint</Application>
  <PresentationFormat>On-screen Show (4:3)</PresentationFormat>
  <Paragraphs>36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Module</vt:lpstr>
      <vt:lpstr>EML 4230 Introduction to Composite Materials</vt:lpstr>
      <vt:lpstr>Sandwich Composites</vt:lpstr>
      <vt:lpstr>Interlaminar Stresses</vt:lpstr>
      <vt:lpstr>Impact Resistance</vt:lpstr>
      <vt:lpstr>Fatigue Resistance</vt:lpstr>
      <vt:lpstr>END</vt:lpstr>
    </vt:vector>
  </TitlesOfParts>
  <Company>University of South Florida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Trey Moore</cp:lastModifiedBy>
  <cp:revision>113</cp:revision>
  <cp:lastPrinted>2012-10-25T20:13:42Z</cp:lastPrinted>
  <dcterms:created xsi:type="dcterms:W3CDTF">2012-04-10T20:33:06Z</dcterms:created>
  <dcterms:modified xsi:type="dcterms:W3CDTF">2014-04-24T23:27:42Z</dcterms:modified>
</cp:coreProperties>
</file>