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26" r:id="rId2"/>
    <p:sldId id="350" r:id="rId3"/>
    <p:sldId id="351" r:id="rId4"/>
    <p:sldId id="342" r:id="rId5"/>
    <p:sldId id="344" r:id="rId6"/>
    <p:sldId id="348" r:id="rId7"/>
    <p:sldId id="349" r:id="rId8"/>
    <p:sldId id="340" r:id="rId9"/>
    <p:sldId id="341" r:id="rId10"/>
    <p:sldId id="345" r:id="rId11"/>
    <p:sldId id="346" r:id="rId12"/>
    <p:sldId id="331" r:id="rId13"/>
  </p:sldIdLst>
  <p:sldSz cx="9144000" cy="6858000" type="screen4x3"/>
  <p:notesSz cx="6858000" cy="92964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>
      <p:cViewPr varScale="1">
        <p:scale>
          <a:sx n="120" d="100"/>
          <a:sy n="120" d="100"/>
        </p:scale>
        <p:origin x="126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B90EBB5-D499-40BB-87DD-CB2DBD76DC9A}" type="datetimeFigureOut">
              <a:rPr lang="en-US"/>
              <a:pPr>
                <a:defRPr/>
              </a:pPr>
              <a:t>6/18/2019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A4CC5F-017D-48DD-ADD1-B29291F1C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74DAF1C-D7B4-4098-BCE4-32112272B4AB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625D39C-33A6-4DFF-924F-01F69469B7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1F3394-C9C8-4BB4-AEE1-59C8B720E8B3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5BEBEE-CEEC-425B-B3AD-4AF55F62980E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5BEBEE-CEEC-425B-B3AD-4AF55F62980E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0491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5BEBEE-CEEC-425B-B3AD-4AF55F62980E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4901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0C7E9-A83A-40F1-BF80-DA02B7C0EC27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175CB-21B9-4911-87C1-96C3DAD3F0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53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80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1C081-8512-49F3-BA51-34BFFBC33200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57E39-8AAC-415F-8B71-58EFA36FEF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40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A7C62-C492-4A5A-8D0D-DC22427827E7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7C869-7FD8-466B-8094-EC7C26EBA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11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AB3BB-6B47-4013-9FBE-C12052F8C8A1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DB5D9-8B6A-4461-B186-8A496AB55C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37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F51FC-20E5-447B-A0F2-675129434F53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7EE40-7E80-4358-B233-2EAEA2673F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69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5B7C8-ED60-4CB9-87EA-CFD4CE7CA6B5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482AE-B31E-45DD-89E4-BD5C719ACA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41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2F87D-AB46-4ED8-89F0-338DA4591C41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DD2B2-5ED4-4DCD-8C22-98F1FE5197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751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D5C84-7719-477A-A3D2-75B8D30137D4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08694-1D15-4A64-B2C3-2947EFB24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02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3B871-C91A-44BF-84A8-9598836FB374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588C9-8438-437A-A156-146CE4C945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56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2B2D0-EE6C-4A5B-B5D7-A7A8F25D75C4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CB23B-974E-4165-BE14-4AE4041F5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20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50000">
              <a:srgbClr val="10253F"/>
            </a:gs>
            <a:gs pos="100000">
              <a:srgbClr val="558ED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A8B1DEA-DFC4-475A-AF2A-99AF1395748A}" type="datetimeFigureOut">
              <a:rPr lang="en-US" altLang="en-US"/>
              <a:pPr>
                <a:defRPr/>
              </a:pPr>
              <a:t>6/18/2019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7037C1E-A280-4338-A1C6-A78113D603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9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C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autarkaw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learningelevated.com/archives/6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dlcenter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dlcenter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dlcenter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915400" cy="1470025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</a:rPr>
              <a:t>Solution to the paradox of choices: lecturing, flipped, blended…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207543" y="5019490"/>
            <a:ext cx="2843213" cy="11049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Autar Kaw</a:t>
            </a:r>
          </a:p>
          <a:p>
            <a:r>
              <a:rPr lang="en-US" altLang="en-US" sz="1400" dirty="0" smtClean="0">
                <a:ea typeface="ＭＳ Ｐゴシック" panose="020B0600070205080204" pitchFamily="34" charset="-128"/>
                <a:hlinkClick r:id="rId2"/>
              </a:rPr>
              <a:t>http://AutarKaw.com</a:t>
            </a:r>
            <a:r>
              <a:rPr lang="en-US" altLang="en-US" sz="1400" dirty="0" smtClean="0">
                <a:ea typeface="ＭＳ Ｐゴシック" panose="020B0600070205080204" pitchFamily="34" charset="-128"/>
              </a:rPr>
              <a:t> </a:t>
            </a:r>
          </a:p>
          <a:p>
            <a:r>
              <a:rPr lang="en-US" altLang="en-US" sz="1400" dirty="0" smtClean="0">
                <a:ea typeface="ＭＳ Ｐゴシック" panose="020B0600070205080204" pitchFamily="34" charset="-128"/>
              </a:rPr>
              <a:t>University of South Florida</a:t>
            </a:r>
          </a:p>
        </p:txBody>
      </p:sp>
      <p:sp>
        <p:nvSpPr>
          <p:cNvPr id="5124" name="Subtitle 2"/>
          <p:cNvSpPr txBox="1">
            <a:spLocks/>
          </p:cNvSpPr>
          <p:nvPr/>
        </p:nvSpPr>
        <p:spPr bwMode="auto">
          <a:xfrm>
            <a:off x="190500" y="6168224"/>
            <a:ext cx="88773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ASEE </a:t>
            </a:r>
            <a:r>
              <a:rPr lang="en-US" altLang="en-US" sz="1800" dirty="0" smtClean="0">
                <a:solidFill>
                  <a:schemeClr val="bg1"/>
                </a:solidFill>
              </a:rPr>
              <a:t>Mechanics Division Awards Banquet 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June </a:t>
            </a:r>
            <a:r>
              <a:rPr lang="en-US" altLang="en-US" sz="1800" dirty="0" smtClean="0">
                <a:solidFill>
                  <a:schemeClr val="bg1"/>
                </a:solidFill>
              </a:rPr>
              <a:t>18, 2019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5000"/>
            <a:ext cx="491108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Expected types of course outcomes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7696200" cy="3200399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  <a:latin typeface="+mn-lt"/>
              </a:rPr>
              <a:t>Cognitive</a:t>
            </a:r>
            <a:r>
              <a:rPr lang="en-US" dirty="0" smtClean="0">
                <a:latin typeface="+mn-lt"/>
              </a:rPr>
              <a:t>: </a:t>
            </a:r>
            <a:r>
              <a:rPr lang="en-US" dirty="0">
                <a:latin typeface="+mn-lt"/>
              </a:rPr>
              <a:t>“What will students completing this course know</a:t>
            </a:r>
            <a:r>
              <a:rPr lang="en-US" dirty="0" smtClean="0">
                <a:latin typeface="+mn-lt"/>
              </a:rPr>
              <a:t>?”</a:t>
            </a:r>
          </a:p>
          <a:p>
            <a:r>
              <a:rPr lang="en-US" i="1" dirty="0" smtClean="0">
                <a:solidFill>
                  <a:srgbClr val="FFC000"/>
                </a:solidFill>
                <a:latin typeface="+mn-lt"/>
              </a:rPr>
              <a:t>Behavioral</a:t>
            </a:r>
            <a:r>
              <a:rPr lang="en-US" dirty="0" smtClean="0">
                <a:latin typeface="+mn-lt"/>
              </a:rPr>
              <a:t>: </a:t>
            </a:r>
            <a:r>
              <a:rPr lang="en-US" dirty="0">
                <a:latin typeface="+mn-lt"/>
              </a:rPr>
              <a:t>“What will students completing this course be able to do</a:t>
            </a:r>
            <a:r>
              <a:rPr lang="en-US" dirty="0" smtClean="0">
                <a:latin typeface="+mn-lt"/>
              </a:rPr>
              <a:t>?”</a:t>
            </a:r>
          </a:p>
          <a:p>
            <a:r>
              <a:rPr lang="en-US" i="1" dirty="0" smtClean="0">
                <a:solidFill>
                  <a:srgbClr val="FFC000"/>
                </a:solidFill>
                <a:latin typeface="+mn-lt"/>
              </a:rPr>
              <a:t>Affective</a:t>
            </a:r>
            <a:r>
              <a:rPr lang="en-US" dirty="0" smtClean="0">
                <a:latin typeface="+mn-lt"/>
              </a:rPr>
              <a:t>: </a:t>
            </a:r>
            <a:r>
              <a:rPr lang="en-US" dirty="0">
                <a:latin typeface="+mn-lt"/>
              </a:rPr>
              <a:t>“What will students completing this course care about or think</a:t>
            </a:r>
            <a:r>
              <a:rPr lang="en-US" dirty="0" smtClean="0">
                <a:latin typeface="+mn-lt"/>
              </a:rPr>
              <a:t>?”</a:t>
            </a:r>
            <a:endParaRPr lang="en-US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1669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 http://tillamookbaycc.edu/wp-content/uploads/2017/03/HowToWriteCourseLearningOutcomesforYourSyllabus.pdf</a:t>
            </a:r>
          </a:p>
        </p:txBody>
      </p:sp>
    </p:spTree>
    <p:extLst>
      <p:ext uri="{BB962C8B-B14F-4D97-AF65-F5344CB8AC3E}">
        <p14:creationId xmlns:p14="http://schemas.microsoft.com/office/powerpoint/2010/main" val="85673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Active learning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839200" cy="114299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Student </a:t>
            </a:r>
            <a:r>
              <a:rPr lang="en-US" sz="2800" dirty="0"/>
              <a:t>performance on examinations and concept inventories </a:t>
            </a:r>
            <a:r>
              <a:rPr lang="en-US" sz="2800" dirty="0" smtClean="0"/>
              <a:t>under </a:t>
            </a:r>
            <a:r>
              <a:rPr lang="en-US" sz="2800" dirty="0"/>
              <a:t>active </a:t>
            </a:r>
            <a:r>
              <a:rPr lang="en-US" sz="2800" dirty="0" smtClean="0"/>
              <a:t>learning, effect size=0.47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324600"/>
            <a:ext cx="906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Source: Active </a:t>
            </a:r>
            <a:r>
              <a:rPr lang="en-US" sz="1400" dirty="0">
                <a:solidFill>
                  <a:schemeClr val="bg1"/>
                </a:solidFill>
              </a:rPr>
              <a:t>learning increases student performance in science, engineering, and mathematics by Freeman, et. al., 2014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00200" y="2819400"/>
                <a:ext cx="6224333" cy="1440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𝐸𝑓𝑓𝑒𝑐𝑡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𝑆𝑖𝑧𝑒</m:t>
                      </m:r>
                      <m:r>
                        <a:rPr lang="en-US" sz="24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𝐷𝑖𝑓𝑓𝑒𝑟𝑒𝑛𝑐𝑒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𝑏𝑒𝑡𝑤𝑒𝑒𝑛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𝑎𝑣𝑒𝑟𝑎𝑔𝑒𝑠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𝑆𝑡𝑎𝑛𝑑𝑎𝑟𝑑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𝐷𝑒𝑣𝑖𝑎𝑡𝑖𝑜𝑛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Small =0.2   |  Medium =0.5   |   Large =0.8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2819400"/>
                <a:ext cx="6224333" cy="1440972"/>
              </a:xfrm>
              <a:prstGeom prst="rect">
                <a:avLst/>
              </a:prstGeom>
              <a:blipFill>
                <a:blip r:embed="rId2"/>
                <a:stretch>
                  <a:fillRect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22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Teaching techniques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581399"/>
          </a:xfrm>
        </p:spPr>
        <p:txBody>
          <a:bodyPr/>
          <a:lstStyle/>
          <a:p>
            <a:r>
              <a:rPr lang="en-US" dirty="0" smtClean="0"/>
              <a:t>Lecturing</a:t>
            </a:r>
          </a:p>
          <a:p>
            <a:r>
              <a:rPr lang="en-US" dirty="0" smtClean="0"/>
              <a:t>Blended</a:t>
            </a:r>
          </a:p>
          <a:p>
            <a:r>
              <a:rPr lang="en-US" dirty="0" smtClean="0"/>
              <a:t>Flipped</a:t>
            </a:r>
          </a:p>
          <a:p>
            <a:r>
              <a:rPr lang="en-US" dirty="0" smtClean="0"/>
              <a:t>Hybrid</a:t>
            </a:r>
          </a:p>
          <a:p>
            <a:r>
              <a:rPr lang="en-US" dirty="0" smtClean="0"/>
              <a:t>Adaptive</a:t>
            </a:r>
          </a:p>
          <a:p>
            <a:r>
              <a:rPr lang="en-US" dirty="0" smtClean="0"/>
              <a:t>Problem based</a:t>
            </a:r>
          </a:p>
          <a:p>
            <a:r>
              <a:rPr lang="en-US" dirty="0" smtClean="0"/>
              <a:t>Case study</a:t>
            </a:r>
          </a:p>
          <a:p>
            <a:r>
              <a:rPr lang="en-US" dirty="0" smtClean="0"/>
              <a:t>…</a:t>
            </a:r>
          </a:p>
          <a:p>
            <a:r>
              <a:rPr lang="en-U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2814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0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Flipped learning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153602"/>
            <a:ext cx="3962400" cy="22268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3733800"/>
            <a:ext cx="8915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“The results raise questions about the continued use of traditional lecturing as a control in research studies” Freeman, et. al., 2014</a:t>
            </a:r>
          </a:p>
        </p:txBody>
      </p:sp>
    </p:spTree>
    <p:extLst>
      <p:ext uri="{BB962C8B-B14F-4D97-AF65-F5344CB8AC3E}">
        <p14:creationId xmlns:p14="http://schemas.microsoft.com/office/powerpoint/2010/main" val="165734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C000"/>
                </a:solidFill>
              </a:rPr>
              <a:t>Practice testing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198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37338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2"/>
          <p:cNvSpPr txBox="1">
            <a:spLocks noChangeArrowheads="1"/>
          </p:cNvSpPr>
          <p:nvPr/>
        </p:nvSpPr>
        <p:spPr bwMode="auto">
          <a:xfrm>
            <a:off x="4876800" y="1981200"/>
            <a:ext cx="342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3600" dirty="0">
                <a:solidFill>
                  <a:schemeClr val="bg1"/>
                </a:solidFill>
              </a:rPr>
              <a:t>Effect </a:t>
            </a:r>
            <a:r>
              <a:rPr lang="en-US" altLang="en-US" sz="3600" dirty="0" smtClean="0">
                <a:solidFill>
                  <a:schemeClr val="bg1"/>
                </a:solidFill>
              </a:rPr>
              <a:t>size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smtClean="0">
                <a:solidFill>
                  <a:schemeClr val="bg1"/>
                </a:solidFill>
              </a:rPr>
              <a:t>=0.74</a:t>
            </a:r>
            <a:endParaRPr lang="en-US" altLang="en-US" sz="3600" dirty="0">
              <a:solidFill>
                <a:schemeClr val="bg1"/>
              </a:solidFill>
            </a:endParaRPr>
          </a:p>
        </p:txBody>
      </p:sp>
      <p:sp>
        <p:nvSpPr>
          <p:cNvPr id="41989" name="AutoShape 5" descr="{\displaystyle d={\frac {{\bar {x}}_{1}-{\bar {x}}_{2}}{s}}={\frac {\mu _{1}-\mu _{2}}{s}}.}"/>
          <p:cNvSpPr>
            <a:spLocks noChangeAspect="1" noChangeArrowheads="1"/>
          </p:cNvSpPr>
          <p:nvPr/>
        </p:nvSpPr>
        <p:spPr bwMode="auto">
          <a:xfrm>
            <a:off x="5410200" y="3598863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667" t="10710" r="28333" b="22756"/>
          <a:stretch/>
        </p:blipFill>
        <p:spPr>
          <a:xfrm>
            <a:off x="5105400" y="2895600"/>
            <a:ext cx="2819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2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C000"/>
                </a:solidFill>
              </a:rPr>
              <a:t>Distributed practice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3011" name="Picture 7" descr="http://blog.learningelevated.com/wp-content/uploads/2010/11/Con-vs-dist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790755"/>
            <a:ext cx="54483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ChangeArrowheads="1"/>
          </p:cNvSpPr>
          <p:nvPr/>
        </p:nvSpPr>
        <p:spPr bwMode="auto">
          <a:xfrm>
            <a:off x="0" y="6197600"/>
            <a:ext cx="8991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Source: </a:t>
            </a:r>
            <a:r>
              <a:rPr lang="en-US" altLang="en-US">
                <a:solidFill>
                  <a:schemeClr val="bg1"/>
                </a:solidFill>
                <a:hlinkClick r:id="rId3"/>
              </a:rPr>
              <a:t>http://blog.learningelevated.com/archives/62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5791200" y="2514600"/>
            <a:ext cx="3352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3600" dirty="0">
                <a:solidFill>
                  <a:schemeClr val="bg1"/>
                </a:solidFill>
              </a:rPr>
              <a:t>Effect </a:t>
            </a:r>
            <a:r>
              <a:rPr lang="en-US" altLang="en-US" sz="3600" dirty="0" smtClean="0">
                <a:solidFill>
                  <a:schemeClr val="bg1"/>
                </a:solidFill>
              </a:rPr>
              <a:t>size=0.46</a:t>
            </a:r>
            <a:endParaRPr lang="en-US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228600" y="152400"/>
            <a:ext cx="8839200" cy="199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028700" indent="-5715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IN" altLang="en-US" sz="4400" dirty="0">
                <a:solidFill>
                  <a:srgbClr val="FFC000"/>
                </a:solidFill>
              </a:rPr>
              <a:t>Universal </a:t>
            </a:r>
            <a:r>
              <a:rPr lang="en-IN" altLang="en-US" sz="4400" dirty="0" smtClean="0">
                <a:solidFill>
                  <a:srgbClr val="FFC000"/>
                </a:solidFill>
              </a:rPr>
              <a:t>design for learning </a:t>
            </a:r>
            <a:r>
              <a:rPr lang="en-IN" altLang="en-US" sz="4400" dirty="0">
                <a:solidFill>
                  <a:srgbClr val="FFC000"/>
                </a:solidFill>
              </a:rPr>
              <a:t>(UDL)</a:t>
            </a:r>
          </a:p>
        </p:txBody>
      </p:sp>
      <p:pic>
        <p:nvPicPr>
          <p:cNvPr id="5122" name="Picture 2" descr="http://ollibean.com/wp-content/uploads/2013/02/ud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86000"/>
            <a:ext cx="5419725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2509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C000"/>
                </a:solidFill>
              </a:rPr>
              <a:t>The trinity of UDL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1761240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1028700" indent="-5715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457200" lvl="1" indent="0"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IN" altLang="en-US" sz="3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1. Multiple means of representation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0" y="65087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Source: </a:t>
            </a:r>
            <a:r>
              <a:rPr lang="en-US" altLang="en-US" sz="1800">
                <a:solidFill>
                  <a:srgbClr val="FFFFFF"/>
                </a:solidFill>
                <a:hlinkClick r:id="rId3"/>
              </a:rPr>
              <a:t>National Center on Universal Design for Learning</a:t>
            </a: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4098" name="Picture 2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79312"/>
            <a:ext cx="14859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" y="4319331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What – Recognition network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2509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C000"/>
                </a:solidFill>
              </a:rPr>
              <a:t>The trinity of UDL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9939" y="1626520"/>
            <a:ext cx="9084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1028700" indent="-5715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457200" lvl="1" indent="0"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IN" altLang="en-US" sz="3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2. Multiple </a:t>
            </a:r>
            <a:r>
              <a:rPr lang="en-IN" alt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m</a:t>
            </a:r>
            <a:r>
              <a:rPr lang="en-IN" altLang="en-US" sz="3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eans of action and expression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0" y="65087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FF"/>
                </a:solidFill>
              </a:rPr>
              <a:t>Source: </a:t>
            </a:r>
            <a:r>
              <a:rPr lang="en-US" altLang="en-US" sz="1800" dirty="0">
                <a:solidFill>
                  <a:srgbClr val="FFFFFF"/>
                </a:solidFill>
                <a:hlinkClick r:id="rId3"/>
              </a:rPr>
              <a:t>National Center on Universal Design for Learning</a:t>
            </a:r>
            <a:endParaRPr lang="en-US" altLang="en-US" sz="1800" dirty="0">
              <a:solidFill>
                <a:srgbClr val="FFFFFF"/>
              </a:solidFill>
            </a:endParaRPr>
          </a:p>
        </p:txBody>
      </p:sp>
      <p:pic>
        <p:nvPicPr>
          <p:cNvPr id="4100" name="Picture 4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7" y="2514600"/>
            <a:ext cx="14954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-23854" y="4434913"/>
            <a:ext cx="9125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How – Strategic Network</a:t>
            </a:r>
          </a:p>
        </p:txBody>
      </p:sp>
    </p:spTree>
    <p:extLst>
      <p:ext uri="{BB962C8B-B14F-4D97-AF65-F5344CB8AC3E}">
        <p14:creationId xmlns:p14="http://schemas.microsoft.com/office/powerpoint/2010/main" val="9830073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2509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C000"/>
                </a:solidFill>
              </a:rPr>
              <a:t>The trinity of UDL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1615559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1028700" indent="-5715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457200" lvl="1" indent="0"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IN" altLang="en-US" sz="32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3. Multiple means of engagement</a:t>
            </a:r>
            <a:endParaRPr lang="en-IN" altLang="en-US" sz="32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0" y="65087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Source: </a:t>
            </a:r>
            <a:r>
              <a:rPr lang="en-US" altLang="en-US" sz="1800">
                <a:solidFill>
                  <a:srgbClr val="FFFFFF"/>
                </a:solidFill>
                <a:hlinkClick r:id="rId3"/>
              </a:rPr>
              <a:t>National Center on Universal Design for Learning</a:t>
            </a: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4102" name="Picture 6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2555082"/>
            <a:ext cx="1524000" cy="14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4143549"/>
            <a:ext cx="9067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</a:rPr>
              <a:t>Why – Affective Network</a:t>
            </a:r>
          </a:p>
        </p:txBody>
      </p:sp>
    </p:spTree>
    <p:extLst>
      <p:ext uri="{BB962C8B-B14F-4D97-AF65-F5344CB8AC3E}">
        <p14:creationId xmlns:p14="http://schemas.microsoft.com/office/powerpoint/2010/main" val="29089991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2667000" y="1905000"/>
            <a:ext cx="3733801" cy="3505200"/>
          </a:xfrm>
        </p:spPr>
        <p:txBody>
          <a:bodyPr/>
          <a:lstStyle/>
          <a:p>
            <a:pPr algn="l"/>
            <a:r>
              <a:rPr lang="en-US" sz="2000" dirty="0" smtClean="0"/>
              <a:t>e: kaw@usf.edu </a:t>
            </a:r>
            <a:br>
              <a:rPr lang="en-US" sz="2000" dirty="0" smtClean="0"/>
            </a:br>
            <a:r>
              <a:rPr lang="en-US" sz="2000" dirty="0" smtClean="0"/>
              <a:t>w: AutarKaw.com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p: 813-974-5626</a:t>
            </a:r>
            <a:br>
              <a:rPr lang="en-US" sz="2000" dirty="0" smtClean="0"/>
            </a:br>
            <a:r>
              <a:rPr lang="en-US" sz="2000" dirty="0" smtClean="0"/>
              <a:t>m: 4202 E Fowler Ave, ENG030, Tampa, FL 33647 </a:t>
            </a:r>
            <a:br>
              <a:rPr lang="en-US" sz="2000" dirty="0" smtClean="0"/>
            </a:br>
            <a:r>
              <a:rPr lang="en-US" sz="2000" dirty="0" smtClean="0"/>
              <a:t>t: </a:t>
            </a:r>
            <a:r>
              <a:rPr lang="en-US" sz="2000" dirty="0"/>
              <a:t>@</a:t>
            </a:r>
            <a:r>
              <a:rPr lang="en-US" sz="2000" dirty="0" err="1" smtClean="0"/>
              <a:t>numericalguy</a:t>
            </a:r>
            <a:r>
              <a:rPr lang="en-US" sz="2000" dirty="0" smtClean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y: </a:t>
            </a:r>
            <a:r>
              <a:rPr lang="en-US" sz="2000" dirty="0" err="1" smtClean="0"/>
              <a:t>numericalmethodsguy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i: </a:t>
            </a:r>
            <a:r>
              <a:rPr lang="en-US" sz="2000" dirty="0" err="1" smtClean="0"/>
              <a:t>numericalguy</a:t>
            </a:r>
            <a:r>
              <a:rPr lang="en-US" sz="2000" dirty="0" smtClean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l: </a:t>
            </a:r>
            <a:r>
              <a:rPr lang="en-US" sz="2000" dirty="0" err="1" smtClean="0"/>
              <a:t>autarkaw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f: </a:t>
            </a:r>
            <a:r>
              <a:rPr lang="en-US" sz="2000" dirty="0" err="1"/>
              <a:t>autarkaw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2400" y="228600"/>
            <a:ext cx="8915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en-US" dirty="0" smtClean="0">
                <a:solidFill>
                  <a:srgbClr val="FFC000"/>
                </a:solidFill>
              </a:rPr>
              <a:t>Solution to the paradox of choices: lecturing, flipped, blended…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7823</TotalTime>
  <Words>278</Words>
  <Application>Microsoft Office PowerPoint</Application>
  <PresentationFormat>On-screen Show (4:3)</PresentationFormat>
  <Paragraphs>53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Calibri</vt:lpstr>
      <vt:lpstr>Cambria Math</vt:lpstr>
      <vt:lpstr>Corbel</vt:lpstr>
      <vt:lpstr>Wingdings</vt:lpstr>
      <vt:lpstr>Office Theme</vt:lpstr>
      <vt:lpstr>Solution to the paradox of choices: lecturing, flipped, blended…</vt:lpstr>
      <vt:lpstr>Expected types of course outcomes</vt:lpstr>
      <vt:lpstr>Active learning</vt:lpstr>
      <vt:lpstr>Teaching techniques</vt:lpstr>
      <vt:lpstr>Flipped learning</vt:lpstr>
      <vt:lpstr>Practice testing</vt:lpstr>
      <vt:lpstr>Distributed practice</vt:lpstr>
      <vt:lpstr>PowerPoint Presentation</vt:lpstr>
      <vt:lpstr>The trinity of UDL</vt:lpstr>
      <vt:lpstr>The trinity of UDL</vt:lpstr>
      <vt:lpstr>The trinity of UDL</vt:lpstr>
      <vt:lpstr>e: kaw@usf.edu  w: AutarKaw.com  p: 813-974-5626 m: 4202 E Fowler Ave, ENG030, Tampa, FL 33647  t: @numericalguy  y: numericalmethodsguy  i: numericalguy  l: autarkaw  f: autarkaw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Reflections of an Ordinary Man for the Millennial Generation</dc:title>
  <dc:creator>Kaw, Autar</dc:creator>
  <cp:lastModifiedBy>Kaw, Autar</cp:lastModifiedBy>
  <cp:revision>155</cp:revision>
  <cp:lastPrinted>2014-04-05T19:23:52Z</cp:lastPrinted>
  <dcterms:created xsi:type="dcterms:W3CDTF">2014-03-03T15:46:15Z</dcterms:created>
  <dcterms:modified xsi:type="dcterms:W3CDTF">2019-06-18T21:01:12Z</dcterms:modified>
</cp:coreProperties>
</file>