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4" r:id="rId1"/>
  </p:sldMasterIdLst>
  <p:notesMasterIdLst>
    <p:notesMasterId r:id="rId24"/>
  </p:notesMasterIdLst>
  <p:handoutMasterIdLst>
    <p:handoutMasterId r:id="rId25"/>
  </p:handoutMasterIdLst>
  <p:sldIdLst>
    <p:sldId id="296" r:id="rId2"/>
    <p:sldId id="407" r:id="rId3"/>
    <p:sldId id="409" r:id="rId4"/>
    <p:sldId id="406" r:id="rId5"/>
    <p:sldId id="376" r:id="rId6"/>
    <p:sldId id="400" r:id="rId7"/>
    <p:sldId id="377" r:id="rId8"/>
    <p:sldId id="301" r:id="rId9"/>
    <p:sldId id="380" r:id="rId10"/>
    <p:sldId id="381" r:id="rId11"/>
    <p:sldId id="382" r:id="rId12"/>
    <p:sldId id="386" r:id="rId13"/>
    <p:sldId id="387" r:id="rId14"/>
    <p:sldId id="389" r:id="rId15"/>
    <p:sldId id="390" r:id="rId16"/>
    <p:sldId id="391" r:id="rId17"/>
    <p:sldId id="393" r:id="rId18"/>
    <p:sldId id="394" r:id="rId19"/>
    <p:sldId id="396" r:id="rId20"/>
    <p:sldId id="399" r:id="rId21"/>
    <p:sldId id="408" r:id="rId22"/>
    <p:sldId id="401" r:id="rId23"/>
  </p:sldIdLst>
  <p:sldSz cx="9144000" cy="6858000" type="screen4x3"/>
  <p:notesSz cx="9601200" cy="7315200"/>
  <p:custDataLst>
    <p:tags r:id="rId2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04">
          <p15:clr>
            <a:srgbClr val="A4A3A4"/>
          </p15:clr>
        </p15:guide>
        <p15:guide id="2" pos="30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3174" autoAdjust="0"/>
    <p:restoredTop sz="83977" autoAdjust="0"/>
  </p:normalViewPr>
  <p:slideViewPr>
    <p:cSldViewPr>
      <p:cViewPr varScale="1">
        <p:scale>
          <a:sx n="93" d="100"/>
          <a:sy n="93" d="100"/>
        </p:scale>
        <p:origin x="281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774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304"/>
        <p:guide pos="30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C76973B-9311-4D8C-8CA0-CBEA1913CF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D4B58-E716-4D7A-85E7-0E3A91B28A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7188" y="0"/>
            <a:ext cx="4162425" cy="365125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8F020D22-5B55-423B-8994-1879D2CF8303}" type="datetimeFigureOut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D6EFE1-6A5B-4CFE-836C-4E4F4E0205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E712DE-939E-4E9A-9B9D-B8F44FB440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7188" y="6948488"/>
            <a:ext cx="4162425" cy="365125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DCC5B901-EB27-47DF-9C4C-E0086207EA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C085B9-6EF5-4F1A-8A10-1B32A40907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3AD49B-D41F-49BA-98D3-56B17307109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437188" y="0"/>
            <a:ext cx="4162425" cy="365125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BD18DBB0-6C87-4C15-932B-78094437BDE3}" type="datetimeFigureOut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AA9E978-34BD-46E3-8E16-F2B6B77119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E8BC605-B05F-4E90-A6CD-04E28352DC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60438" y="3475038"/>
            <a:ext cx="7680325" cy="3290887"/>
          </a:xfrm>
          <a:prstGeom prst="rect">
            <a:avLst/>
          </a:prstGeom>
        </p:spPr>
        <p:txBody>
          <a:bodyPr vert="horz" lIns="96647" tIns="48324" rIns="96647" bIns="4832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D2926-E6BC-4706-AF93-CCA6D8D3279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12BDA-D947-457D-8BDD-D51A807E12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437188" y="6948488"/>
            <a:ext cx="4162425" cy="365125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A7C3BD8A-42C8-4C68-91D3-D91CFD21AB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AD8C48E8-6B28-4B0E-9469-FF43E35232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720D54D9-1AAE-432F-A4B7-F652E356FC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BD251725-C6A8-4090-A2DA-9CD125951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82638" indent="-300038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206500" indent="-2397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89100" indent="-2397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173288" indent="-2397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630488" indent="-239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3087688" indent="-239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544888" indent="-239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4002088" indent="-239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9DC5C0-DC35-4D9A-8E66-BF9485EBB0B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many regular classes per year are you teaching? (Do not include independent study, one-on-one design, thesis, dissertation, etc)
https://www.polleverywhere.com/multiple_choice_polls/qdDMUdvQudM7fBsrVh1Ew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3BD8A-42C8-4C68-91D3-D91CFD21AB8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C9B233-EC76-45AD-8B33-3CCFA917C79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321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offered, would you attend a two-hour long workshop on improving your classroom teaching?
https://www.polleverywhere.com/multiple_choice_polls/EG4mc6uNzwdllkUt0jQ3c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3BD8A-42C8-4C68-91D3-D91CFD21AB8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1932F-862D-4328-B50F-6746FCEFD5D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812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What one teaching advice did you get when you joined as a faculty member who is seeking tenure? Just a short phrase would do.
https://www.polleverywhere.com/discourses/eF1yUkXiSgUs4L1EhhviQ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3BD8A-42C8-4C68-91D3-D91CFD21AB8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9DC1E7-CECB-462A-B740-BE043E622A7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C89BA43-DAF6-4FED-8645-E727D63961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E24340C5-A92B-4742-AB97-947335F678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30D9D529-825C-479F-B559-6070092DC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37A832-CEFA-4C13-8E01-DE5028C36957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4FE91D5F-2AB6-4AFE-8C31-DB243D4323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D934F06A-8A48-425C-8430-71F211AE87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08AFE3C9-1C2C-4A02-8179-463FF4FADB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1C1CED-D244-432F-BCF5-EDAFD27B37E9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21567ADD-55CA-447A-B31A-D971CEE107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3F034AE8-DA3F-48DD-9EDE-2E3E783216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D5940D56-796E-4C9A-86FC-34D0F2476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C180C9-2B5A-409C-AD04-9D1F7FA9B411}" type="slidenum">
              <a:rPr lang="en-US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516CD6B9-FE0B-4570-AE34-CCB0F2B573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9C66E58F-E49E-4349-850E-5A345F4F3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2378749A-A764-492F-A10E-A3FC9C8FE9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17DB96-364D-46F7-881B-642A063EAE4C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31B6C3D2-76BF-46FE-A915-79763AB6ED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E42221E1-6277-4703-860F-4217C42C23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7A1D6993-F9F0-4AFD-9F55-90820EF46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6BF237-FE67-4AA8-B8A6-150344EDC7F1}" type="slidenum">
              <a:rPr lang="en-US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7E577C51-F4A2-4FF0-A36B-4E20D26FE0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0003DB56-6E2F-484B-9D82-7C3FAB810D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2CD53087-C254-4D01-B6CD-997D257587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D588F3-D70C-4D0E-8BEA-2EDF44C36E3F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423BA101-4FF3-407B-880D-22A48959EA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198156EB-8FE3-45FC-9934-2121502998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D9AA5C11-BF0D-410D-ACD3-E0A731962B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3B8EB1-E680-4D40-BB42-1BC207397BB6}" type="slidenum">
              <a:rPr lang="en-US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820B69D5-4647-487D-9089-39F177F6C1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063451B9-D94B-4A69-BE9A-D5DDBFDDD9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87D93F9C-221A-4705-824D-387F280002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BC1F3F-936C-4771-9559-891968492A66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29273CF1-FAB0-4B44-8D87-7B99EDED24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ED8D4733-F8B4-43A7-BC94-A028E202B3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0E5AAC43-3DF3-4519-AEFD-762678CB21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D3D3CA-C003-4D90-8483-8746683572AD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3522FA63-DB2A-4D07-9EFF-E00F68E6E5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6A8111CD-E6AE-4C34-92C5-D94A68EEA2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361C9E88-01EE-499B-9B05-C9200D2D4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C33DC1-1E63-4845-AAD5-EF98197D6A2F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2ED10D1C-F2F4-466A-AE1F-38BE91E1AF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C634C47C-79A2-4D1C-B660-3EE0675211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59A514A3-2F4F-4585-A2F4-EA68811FF0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92787C-73E5-4A3C-B15A-249EBCB626EA}" type="slidenum">
              <a:rPr lang="en-US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8A536FA2-4297-42F2-B730-0ED0A6DE3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C5E4FECA-3CF5-45AA-A1ED-165D850D5E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59F1D0CF-E3AF-4C1F-9EE3-32206710D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B3727E-467F-470B-89EC-A36389B89995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112E52E1-9986-4671-99D6-584B395A6E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C943F015-CE31-41CF-917F-BFF7615E7E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1DB7F52C-7FD1-48D1-9C1E-05DAB6006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B5136D-E9CD-4596-999A-B57A2F9BE73C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185B51E5-B559-497F-BA38-E63AA4D8D5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6BF1A3F0-EE25-4BAF-AAE1-90D561C244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BC7096FB-F1DA-4E4A-8CF8-03661D88B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553FE3-3760-487C-A96B-5DFBBC64A361}" type="slidenum">
              <a:rPr lang="en-US" altLang="en-US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13128B50-4DBD-44B3-9811-0FED9C8A30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7B40F958-E5E5-4EBF-8A7D-AA3B1EA850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4EF5C0CA-7830-44F2-97D8-278A6A870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36D5D-323E-4CBE-B09A-292A88873341}" type="slidenum">
              <a:rPr lang="en-US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offered, would you attend a two-hour long workshop on education component of research proposals?
https://www.polleverywhere.com/multiple_choice_polls/32qj7C9pfmkuk9I5ySBKA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3BD8A-42C8-4C68-91D3-D91CFD21AB8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863CC4-4508-4C08-8A03-3D9C83E08CC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27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8BF82D-BA44-4CAD-99B6-C6F2D50B9C87}"/>
              </a:ext>
            </a:extLst>
          </p:cNvPr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0B94BA-33B3-4476-B3F2-0695946B43BB}"/>
              </a:ext>
            </a:extLst>
          </p:cNvPr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24ADD6F-86E8-4BCC-AF55-6981A1DB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C2091A-0374-48FB-ADAE-7A41E54BB5AD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360ACAA-F18D-4D06-AAFE-860B171A6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E784033-B2B4-41C1-8B9A-98F4E6576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E193A-7CFD-40A6-8E06-4967576721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7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7791F-D270-425D-ADBC-1988B9624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0A422-3168-447C-9B68-418488F25992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37B92-DCD3-4517-8799-DD47E5D47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65C41-31D9-4A17-A5E9-ABC65E0BF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BC431-C587-4301-AA4C-06E200A146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4004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A916D6-5597-4A1C-B293-065E0E784D5F}"/>
              </a:ext>
            </a:extLst>
          </p:cNvPr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19168B-05C6-4796-B3F8-7AB9FE199445}"/>
              </a:ext>
            </a:extLst>
          </p:cNvPr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EF78AF5-6A56-4436-B98B-3B1FB59FE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0B8DC1-D16F-4823-BF13-4540184A7525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2FDF55-3F7C-4090-999C-564DC554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C3A10DC-2101-49BD-849F-A64FC66FF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DA217-7BE2-4E3E-BCD9-2DC0E728CD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926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EAB7C43-73E4-4777-8A7A-E511AA63D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0C1AD-BDFB-4500-A231-DC09B27E6F67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94EB3FD-1411-4755-A99B-D0A42CE08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9832EA-AC89-48A3-B4C9-24283D594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7DDAF-0D23-49FA-93EF-A3ABEC56C5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295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54C9433-ACBB-420F-95BD-96FD7F24E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2E3B3-E809-49B0-8393-F7527EE26FDF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48F9ECD-14F9-4248-9EFF-D0248227E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F67F5F-C0C6-4692-9340-F81EB9C9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B2233-7907-4096-84A2-68EBAB6991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09363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B613DB-A208-49B1-8754-B73278B0A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4DC13-82AE-463C-8BE4-BB7155F27F6D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AEB2FDC-A6B3-4A18-8F44-B2D2AEA4F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C55CF51-1AED-4EDC-BFB0-A729863C0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0FB9E-0D5B-4A41-AF77-8BD5E1777D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19130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72EA00-A63B-484F-8D40-3AD4497D8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8C52FD-7864-4EA1-929C-30A0723A173B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A10B9C-6F01-462D-8F18-63A91DF75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78616-75D9-4174-9E1E-BC29EABD2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080DD-F085-4C95-8FC5-3CCB221E26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956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879525-FD73-4FA8-9063-E69FC4F4538B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1F6B47-4DDB-4BA4-A800-C4EC1EE79F8D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59B90948-666A-43DD-8E98-6F1915752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AE1AA4-F8A9-458A-BC2F-D9D9BAE9D165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8AE90EC9-144F-4BA1-B4E3-6F6103AA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99C4A1FD-8ADC-4803-B8CE-7407B2F57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1163C-C1D5-45C2-8CF5-D825971636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0404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8286AD-1290-41AD-8735-044BE26314A5}"/>
              </a:ext>
            </a:extLst>
          </p:cNvPr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94E07E-E22E-461A-8B95-54AE5B8144B2}"/>
              </a:ext>
            </a:extLst>
          </p:cNvPr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015C8ACC-A9E4-4FD9-BD4B-6DEAD6FF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B00759-AC98-4F61-A8A6-4938985A8EE2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C2BD7C6F-E695-4E2B-96B0-3B1E4EE45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43FB6F2-86AD-4264-8D0C-E50D6FDE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963C5-469C-4813-A810-EBC09A6271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961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358B0-B0A5-47F3-9F72-7FC78411E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F95AD-0333-4D81-A369-88D5400DD313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F916E-1ABA-4A28-8F40-6D5425A4E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FCB0B-3C5E-4565-99C4-D4AB4DC19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A896C-59C5-40BD-8727-65A1640D4D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9867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0F3C6-CD22-499B-98D0-D5ECD997EA57}"/>
              </a:ext>
            </a:extLst>
          </p:cNvPr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65508A-C230-4C8E-B3C3-E656CA187D58}"/>
              </a:ext>
            </a:extLst>
          </p:cNvPr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86346C0-1C86-4CF1-9964-EE8E95D6F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6B8CAD-9BF4-4323-A0E5-F609CAF65FB9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F5D52D-05DB-4AE4-93B6-C330EDEBF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5D3DA8F-C414-462B-ADE7-BBD3D923B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F8A89-71A2-47A4-8101-7C46F1CD86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1024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43000"/>
          </a:xfrm>
        </p:spPr>
        <p:txBody>
          <a:bodyPr anchorCtr="0"/>
          <a:lstStyle>
            <a:lvl1pPr algn="l">
              <a:defRPr lang="en-US" dirty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AA38B-BC3D-4874-A1E2-4E9799BA6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815D06-7BA3-4636-974E-6166DB72D431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4B8FA-BF0B-40E6-BD11-2B690403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0D033-0AF8-45AF-AE7E-756A36E21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E1B41-87C3-4228-A989-DC0E47E7D7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22722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1AA26-24EC-41E4-95AD-9C4F68D2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723EB-B293-401F-B1C9-BE5079842D93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3649-E445-484B-BC6D-E91F28663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118FA-E112-48DA-9F90-3D077CBA7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EE692-448B-4E81-8070-37568011BB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4227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BE3052-8D12-4427-BCF6-AFCDC1ED28D5}"/>
              </a:ext>
            </a:extLst>
          </p:cNvPr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B9225D-C508-430B-8DDE-9F6A165D5343}"/>
              </a:ext>
            </a:extLst>
          </p:cNvPr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76F6D5-AE85-4B62-B10C-2FA23F85D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F3AB3D68-943F-4787-9996-831988541E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42A65-C799-416D-B6BE-B5D7A3BD3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B0E454AC-98D2-4B7F-A8B6-B506B26AC0ED}" type="datetime1">
              <a:rPr lang="en-US"/>
              <a:pPr>
                <a:defRPr/>
              </a:pPr>
              <a:t>3/3/2022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AF8D5-5A88-401F-9922-BFC30A0728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F244D-8E19-4DD9-AA93-B547A52C6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6239F1BF-5B5C-42C4-8685-8623CD2D34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0" r:id="rId2"/>
    <p:sldLayoutId id="2147484017" r:id="rId3"/>
    <p:sldLayoutId id="2147484011" r:id="rId4"/>
    <p:sldLayoutId id="2147484012" r:id="rId5"/>
    <p:sldLayoutId id="2147484013" r:id="rId6"/>
    <p:sldLayoutId id="2147484018" r:id="rId7"/>
    <p:sldLayoutId id="2147484019" r:id="rId8"/>
    <p:sldLayoutId id="2147484020" r:id="rId9"/>
    <p:sldLayoutId id="2147484014" r:id="rId10"/>
    <p:sldLayoutId id="2147484021" r:id="rId11"/>
    <p:sldLayoutId id="2147484022" r:id="rId12"/>
    <p:sldLayoutId id="2147484015" r:id="rId13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anose="020B05030202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anose="020B05030202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anose="020B05030202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anose="020B05030202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anose="020B05030202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anose="020B05030202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anose="020B05030202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anose="020B0503020204020204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kaw@usf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EC16-42FD-41FB-A74D-CC68D539B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76200"/>
            <a:ext cx="8839200" cy="14700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>
                    <a:satMod val="150000"/>
                  </a:schemeClr>
                </a:solidFill>
              </a:rPr>
              <a:t>Intro to Education Component </a:t>
            </a:r>
            <a:br>
              <a:rPr lang="en-US" sz="32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3200" dirty="0">
                <a:solidFill>
                  <a:schemeClr val="accent1">
                    <a:satMod val="150000"/>
                  </a:schemeClr>
                </a:solidFill>
              </a:rPr>
              <a:t>of Research Proposals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AC3DB3-AC41-4038-9AB5-540BA7F9D388}"/>
              </a:ext>
            </a:extLst>
          </p:cNvPr>
          <p:cNvSpPr txBox="1">
            <a:spLocks/>
          </p:cNvSpPr>
          <p:nvPr/>
        </p:nvSpPr>
        <p:spPr>
          <a:xfrm>
            <a:off x="0" y="5267467"/>
            <a:ext cx="9144000" cy="860425"/>
          </a:xfrm>
          <a:prstGeom prst="rect">
            <a:avLst/>
          </a:prstGeom>
        </p:spPr>
        <p:txBody>
          <a:bodyPr tIns="0" rIns="45720" bIns="0"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400" dirty="0"/>
              <a:t>Autar Kaw, University of South Florida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2400" dirty="0"/>
              <a:t>autarkaw.com</a:t>
            </a:r>
          </a:p>
        </p:txBody>
      </p:sp>
      <p:sp>
        <p:nvSpPr>
          <p:cNvPr id="11268" name="TextBox 2">
            <a:extLst>
              <a:ext uri="{FF2B5EF4-FFF2-40B4-BE49-F238E27FC236}">
                <a16:creationId xmlns:a16="http://schemas.microsoft.com/office/drawing/2014/main" id="{4190CC12-E272-420C-BBE5-295D9B70B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74" y="5778785"/>
            <a:ext cx="8991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chemeClr val="accent1"/>
              </a:buClr>
              <a:buSzPct val="80000"/>
              <a:buFont typeface="Wingdings 2" panose="05020102010507070707" pitchFamily="18" charset="2"/>
              <a:buChar char="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endParaRPr lang="en-US" altLang="en-US" sz="16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College of Engineering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March 2022</a:t>
            </a:r>
          </a:p>
        </p:txBody>
      </p:sp>
      <p:pic>
        <p:nvPicPr>
          <p:cNvPr id="11269" name="Picture 10">
            <a:extLst>
              <a:ext uri="{FF2B5EF4-FFF2-40B4-BE49-F238E27FC236}">
                <a16:creationId xmlns:a16="http://schemas.microsoft.com/office/drawing/2014/main" id="{8C59E755-84FE-4A0B-BA8B-B9BA03239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18366"/>
            <a:ext cx="3545128" cy="3366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8B1F3F-7807-43F2-8BAA-BCBD7105B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4D569E-8744-425F-A757-CD9B16C8563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A3A8EF6A-119B-4C16-8420-797C00202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269" y="1258207"/>
            <a:ext cx="5033114" cy="352736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039A95-BE02-446A-B207-254D3082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080DD-F085-4C95-8FC5-3CCB221E261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8E942-B338-4628-899E-2C46CF78319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290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857188-CFB9-4435-ABF7-BD74E1D20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080DD-F085-4C95-8FC5-3CCB221E261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DE2C9C-A0CC-48CE-9BC9-17827F07B3D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2388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B5D915-3CBB-457A-8370-6A3A30292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080DD-F085-4C95-8FC5-3CCB221E261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2E2AA8-6805-4A08-808E-B7F255E25AC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4724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58A95-C6A5-48F8-A165-FF5616BD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Teaching, Scholarly Teaching, </a:t>
            </a:r>
            <a:r>
              <a:rPr lang="en-US" dirty="0" err="1">
                <a:solidFill>
                  <a:schemeClr val="accent1">
                    <a:satMod val="150000"/>
                  </a:schemeClr>
                </a:solidFill>
              </a:rPr>
              <a:t>SoTL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7411" name="TextBox 2">
            <a:extLst>
              <a:ext uri="{FF2B5EF4-FFF2-40B4-BE49-F238E27FC236}">
                <a16:creationId xmlns:a16="http://schemas.microsoft.com/office/drawing/2014/main" id="{CCC897B3-E1C4-4D20-8724-F59E3A1D4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363" y="3789363"/>
            <a:ext cx="5916612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/>
            <a:r>
              <a:rPr lang="en-US" altLang="en-US" sz="2800" b="1"/>
              <a:t>Teaching is informed by research on teaching and learning</a:t>
            </a:r>
          </a:p>
        </p:txBody>
      </p:sp>
      <p:grpSp>
        <p:nvGrpSpPr>
          <p:cNvPr id="17412" name="Group 3">
            <a:extLst>
              <a:ext uri="{FF2B5EF4-FFF2-40B4-BE49-F238E27FC236}">
                <a16:creationId xmlns:a16="http://schemas.microsoft.com/office/drawing/2014/main" id="{7BFF4231-09D0-46AB-AF73-799C8B740AB5}"/>
              </a:ext>
            </a:extLst>
          </p:cNvPr>
          <p:cNvGrpSpPr>
            <a:grpSpLocks/>
          </p:cNvGrpSpPr>
          <p:nvPr/>
        </p:nvGrpSpPr>
        <p:grpSpPr bwMode="auto">
          <a:xfrm>
            <a:off x="42863" y="3355975"/>
            <a:ext cx="2514600" cy="1676400"/>
            <a:chOff x="0" y="552"/>
            <a:chExt cx="3291840" cy="215469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69C69162-E6A2-4A46-A86E-309F53A4AAE8}"/>
                </a:ext>
              </a:extLst>
            </p:cNvPr>
            <p:cNvSpPr/>
            <p:nvPr/>
          </p:nvSpPr>
          <p:spPr>
            <a:xfrm>
              <a:off x="0" y="552"/>
              <a:ext cx="3291840" cy="215469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85628DFA-A952-485E-A585-FE593ECDF22D}"/>
                </a:ext>
              </a:extLst>
            </p:cNvPr>
            <p:cNvSpPr/>
            <p:nvPr/>
          </p:nvSpPr>
          <p:spPr>
            <a:xfrm>
              <a:off x="105987" y="106654"/>
              <a:ext cx="3079865" cy="1942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6210" tIns="78105" rIns="156210" bIns="78105" spcCol="1270" anchor="ctr"/>
            <a:lstStyle/>
            <a:p>
              <a:pPr algn="ctr" defTabSz="18224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4100" dirty="0"/>
                <a:t>Scholarly Teaching</a:t>
              </a:r>
            </a:p>
          </p:txBody>
        </p:sp>
      </p:grpSp>
      <p:sp>
        <p:nvSpPr>
          <p:cNvPr id="17413" name="TextBox 6">
            <a:extLst>
              <a:ext uri="{FF2B5EF4-FFF2-40B4-BE49-F238E27FC236}">
                <a16:creationId xmlns:a16="http://schemas.microsoft.com/office/drawing/2014/main" id="{AB53CFCA-E832-4E6F-A9DB-4BA4D29A8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963" y="2073275"/>
            <a:ext cx="5916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/>
            <a:r>
              <a:rPr lang="en-US" altLang="en-US" sz="2800" b="1"/>
              <a:t>Doing what most of us do</a:t>
            </a:r>
          </a:p>
        </p:txBody>
      </p:sp>
      <p:grpSp>
        <p:nvGrpSpPr>
          <p:cNvPr id="17414" name="Group 7">
            <a:extLst>
              <a:ext uri="{FF2B5EF4-FFF2-40B4-BE49-F238E27FC236}">
                <a16:creationId xmlns:a16="http://schemas.microsoft.com/office/drawing/2014/main" id="{478AEAFD-9064-417A-AB7F-245B93E4AA77}"/>
              </a:ext>
            </a:extLst>
          </p:cNvPr>
          <p:cNvGrpSpPr>
            <a:grpSpLocks/>
          </p:cNvGrpSpPr>
          <p:nvPr/>
        </p:nvGrpSpPr>
        <p:grpSpPr bwMode="auto">
          <a:xfrm>
            <a:off x="25400" y="1581150"/>
            <a:ext cx="2514600" cy="1676400"/>
            <a:chOff x="0" y="552"/>
            <a:chExt cx="3291840" cy="2154694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C0FC1FFE-1616-4258-B0DE-9FB334FA0636}"/>
                </a:ext>
              </a:extLst>
            </p:cNvPr>
            <p:cNvSpPr/>
            <p:nvPr/>
          </p:nvSpPr>
          <p:spPr>
            <a:xfrm>
              <a:off x="0" y="552"/>
              <a:ext cx="3291840" cy="215469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23C33642-D46B-4F72-8672-06280D0E43CA}"/>
                </a:ext>
              </a:extLst>
            </p:cNvPr>
            <p:cNvSpPr/>
            <p:nvPr/>
          </p:nvSpPr>
          <p:spPr>
            <a:xfrm>
              <a:off x="105988" y="106654"/>
              <a:ext cx="3079865" cy="1942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6210" tIns="78105" rIns="156210" bIns="78105" spcCol="1270" anchor="ctr"/>
            <a:lstStyle/>
            <a:p>
              <a:pPr algn="ctr" defTabSz="18224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4100" dirty="0"/>
                <a:t>Teaching</a:t>
              </a:r>
            </a:p>
          </p:txBody>
        </p:sp>
      </p:grpSp>
      <p:sp>
        <p:nvSpPr>
          <p:cNvPr id="17415" name="TextBox 10">
            <a:extLst>
              <a:ext uri="{FF2B5EF4-FFF2-40B4-BE49-F238E27FC236}">
                <a16:creationId xmlns:a16="http://schemas.microsoft.com/office/drawing/2014/main" id="{F1B584FD-F00B-403A-8B96-BE93D1F37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3" y="5541963"/>
            <a:ext cx="59182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/>
            <a:r>
              <a:rPr lang="en-US" altLang="en-US" sz="2800" b="1"/>
              <a:t>Creating, sharing and publishing original work</a:t>
            </a:r>
          </a:p>
        </p:txBody>
      </p:sp>
      <p:grpSp>
        <p:nvGrpSpPr>
          <p:cNvPr id="17416" name="Group 11">
            <a:extLst>
              <a:ext uri="{FF2B5EF4-FFF2-40B4-BE49-F238E27FC236}">
                <a16:creationId xmlns:a16="http://schemas.microsoft.com/office/drawing/2014/main" id="{3B7C0087-B4D8-4324-8F5F-FFE649672D44}"/>
              </a:ext>
            </a:extLst>
          </p:cNvPr>
          <p:cNvGrpSpPr>
            <a:grpSpLocks/>
          </p:cNvGrpSpPr>
          <p:nvPr/>
        </p:nvGrpSpPr>
        <p:grpSpPr bwMode="auto">
          <a:xfrm>
            <a:off x="55563" y="5181600"/>
            <a:ext cx="2514600" cy="1676400"/>
            <a:chOff x="0" y="552"/>
            <a:chExt cx="3291840" cy="215469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A8B5E5D5-49D3-498C-A86D-D222EFE2602B}"/>
                </a:ext>
              </a:extLst>
            </p:cNvPr>
            <p:cNvSpPr/>
            <p:nvPr/>
          </p:nvSpPr>
          <p:spPr>
            <a:xfrm>
              <a:off x="0" y="552"/>
              <a:ext cx="3291840" cy="215469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057D3860-AAA2-4BF3-9CA8-51C149C998E4}"/>
                </a:ext>
              </a:extLst>
            </p:cNvPr>
            <p:cNvSpPr/>
            <p:nvPr/>
          </p:nvSpPr>
          <p:spPr>
            <a:xfrm>
              <a:off x="105987" y="106654"/>
              <a:ext cx="3079865" cy="1942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6210" tIns="78105" rIns="156210" bIns="78105" spcCol="1270" anchor="ctr"/>
            <a:lstStyle/>
            <a:p>
              <a:pPr algn="ctr" defTabSz="18224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4100" dirty="0" err="1"/>
                <a:t>SoTL</a:t>
              </a:r>
              <a:endParaRPr lang="en-US" sz="4100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08C81-FAD1-4CC4-A136-FAA73AEF6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401D3-5D28-4F19-8BEB-6B7BCAA3C27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FCC61-7E9E-41AA-9992-31D04508B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>NSF Career Grant Education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C89D8-C22D-4C20-9EEC-99DE3AE2B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Education Activities</a:t>
            </a:r>
            <a:r>
              <a:rPr lang="en-US" dirty="0"/>
              <a:t> – The education component of the proposal may be in a broad range of areas and may be directed to any level: K-12 students, undergraduates, graduate students, and/or the general public, but should be related to the proposed research and consistent with the career goals of the PI.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EF9E5-8415-4E79-9B36-6BB98545D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ABC431-C587-4301-AA4C-06E200A146E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68462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F03F2-B12E-48D4-BCAA-A3D5EE47A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Five steps in a </a:t>
            </a:r>
            <a:r>
              <a:rPr lang="en-US" dirty="0" err="1">
                <a:solidFill>
                  <a:schemeClr val="accent1">
                    <a:satMod val="150000"/>
                  </a:schemeClr>
                </a:solidFill>
              </a:rPr>
              <a:t>SoTL</a:t>
            </a: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 Study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F34F14-8CCF-4226-B57D-1CD4A09E4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752600"/>
            <a:ext cx="73152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Identify the research question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Design the study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Collect the data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Analyze the data and draw conclusions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Present and publish the </a:t>
            </a:r>
            <a:r>
              <a:rPr lang="en-US" altLang="en-US" sz="2800" b="1" dirty="0" err="1"/>
              <a:t>SoTL</a:t>
            </a:r>
            <a:r>
              <a:rPr lang="en-US" altLang="en-US" sz="2800" b="1" dirty="0"/>
              <a:t> project</a:t>
            </a:r>
          </a:p>
        </p:txBody>
      </p:sp>
      <p:sp>
        <p:nvSpPr>
          <p:cNvPr id="23556" name="TextBox 3">
            <a:extLst>
              <a:ext uri="{FF2B5EF4-FFF2-40B4-BE49-F238E27FC236}">
                <a16:creationId xmlns:a16="http://schemas.microsoft.com/office/drawing/2014/main" id="{43B55DCD-DDC4-44B9-A34E-E5B279CA3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/>
              <a:t>Source: Engaging in the Scholarship of Teaching and Learning by Bishop-Clark &amp; Dietz-Uhler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CCD26-F38D-4A40-B9D3-D5D22755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4077D-D95F-425F-ACAF-B8AE6B17B3C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F1A9C-2A4F-4A7F-AC6E-34500B0C9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41448"/>
            <a:ext cx="8077200" cy="167335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Step 1</a:t>
            </a:r>
            <a:br>
              <a:rPr lang="en-US" sz="48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Identify the Research Question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7ED13F-8181-46B4-90C2-A837CD20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EC8AFC-B8EB-440B-9FC1-266A7165F97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1B6CB-FBD0-4DD9-969C-D46E73E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Example of Research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017949-72C9-4AC9-8752-BF290207A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752600"/>
            <a:ext cx="73152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What works - </a:t>
            </a:r>
            <a:r>
              <a:rPr lang="en-US" altLang="en-US" sz="2800" dirty="0"/>
              <a:t>What is the effect of using hands-on exercises in programming class?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What is - </a:t>
            </a:r>
            <a:r>
              <a:rPr lang="en-US" altLang="en-US" sz="2800" dirty="0"/>
              <a:t>How do novice programmers think as they write a computer program?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Visions of possible – </a:t>
            </a:r>
            <a:r>
              <a:rPr lang="en-US" altLang="en-US" sz="2800" dirty="0"/>
              <a:t>Would an active exercise of personal response systems work better than a one-minute paper?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New conceptual framework - </a:t>
            </a:r>
            <a:r>
              <a:rPr lang="en-US" altLang="en-US" sz="2800" dirty="0"/>
              <a:t>How does adaptive learning affect the pre-class learning in a flipped classroom?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29517-89BE-4FEA-AC9E-700B2B057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A973B6-CE63-4887-9F9B-00F2236AA91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8B3F0-D63D-46A0-A3FA-2C94C3135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41448"/>
            <a:ext cx="8077200" cy="167335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Step 2</a:t>
            </a:r>
            <a:br>
              <a:rPr lang="en-US" sz="48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Design the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68DC58-563B-432E-9964-8752C9DE2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0AAD8-58CA-4D11-9104-8BA780FA837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5E466-1916-46B6-973F-3D1933AED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Designing the Study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94C92E-EEE4-431C-A5F5-44CE4BA26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752600"/>
            <a:ext cx="73152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State your research question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Methods that you will use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Pilot study or full study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Time frame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Groups you will study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Number of people you will study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Comparison groups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Approaches </a:t>
            </a:r>
          </a:p>
        </p:txBody>
      </p:sp>
      <p:sp>
        <p:nvSpPr>
          <p:cNvPr id="37892" name="TextBox 3">
            <a:extLst>
              <a:ext uri="{FF2B5EF4-FFF2-40B4-BE49-F238E27FC236}">
                <a16:creationId xmlns:a16="http://schemas.microsoft.com/office/drawing/2014/main" id="{1EFF3F5D-9168-4539-AC06-35779A6B6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/>
              <a:t>Source: Engaging in the Scholarship of Teaching and Learning by Bishop-Clark &amp; Dietz-Uhler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266F3-4FEB-4501-890F-CE71C896B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F8841-EC8E-44E2-9CDF-915F7FCCACF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FF0F4-DB6C-459C-B4BB-324F3D0FFB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41448"/>
            <a:ext cx="8077200" cy="167335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Step 3</a:t>
            </a:r>
            <a:br>
              <a:rPr lang="en-US" sz="48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Collecting the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409848-794C-4317-88FC-8D92CCBF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F3DD3-3C82-4927-949D-2F2599B6E37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E550-3C98-45D6-918A-95D010884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Collecting the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94A377-B0CA-4C21-A316-E92BB1A4E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752600"/>
            <a:ext cx="73152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Reliability and validity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Choosing variables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Use own instrument or available one</a:t>
            </a:r>
          </a:p>
          <a:p>
            <a:pPr eaLnBrk="1" hangingPunct="1">
              <a:buFontTx/>
              <a:buAutoNum type="arabicPeriod"/>
            </a:pPr>
            <a:endParaRPr lang="en-US" altLang="en-US" sz="2800" b="1" dirty="0"/>
          </a:p>
        </p:txBody>
      </p:sp>
      <p:sp>
        <p:nvSpPr>
          <p:cNvPr id="46084" name="TextBox 3">
            <a:extLst>
              <a:ext uri="{FF2B5EF4-FFF2-40B4-BE49-F238E27FC236}">
                <a16:creationId xmlns:a16="http://schemas.microsoft.com/office/drawing/2014/main" id="{C3B93DB8-5BCF-494D-B40B-EE917ADF1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/>
              <a:t>Source: Engaging in the Scholarship of Teaching and Learning by Bishop-Clark &amp; Dietz-Uhler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9F039-D375-4277-975A-52B55A86C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A71BB3-D24D-4256-8A78-9BAEAF828E2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9030-38F2-415F-8750-8867D92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Data Collection Plan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2CBA53-B121-433E-840C-042E8B8C5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752600"/>
            <a:ext cx="73152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Case study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Observation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Interview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Focus groups</a:t>
            </a:r>
          </a:p>
        </p:txBody>
      </p:sp>
      <p:sp>
        <p:nvSpPr>
          <p:cNvPr id="48132" name="TextBox 3">
            <a:extLst>
              <a:ext uri="{FF2B5EF4-FFF2-40B4-BE49-F238E27FC236}">
                <a16:creationId xmlns:a16="http://schemas.microsoft.com/office/drawing/2014/main" id="{15C0C2C4-98F2-43E1-A0AA-19C6371F0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 dirty="0"/>
              <a:t>Source: Engaging in the Scholarship of Teaching and Learning by Bishop-Clark &amp; Dietz-</a:t>
            </a:r>
            <a:r>
              <a:rPr lang="en-US" altLang="en-US" dirty="0" err="1"/>
              <a:t>Uhler</a:t>
            </a:r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8B8D44-8005-40EA-90D9-1D800858C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76700"/>
            <a:ext cx="7315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Surveys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Quasi-Experimental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40605-AB77-495D-B1A2-5ACABF3DB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3D28BA-AC1C-41AE-8C95-3059EE04A63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ED578-581D-4942-989A-530BC8D74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Ethical Considerations</a:t>
            </a:r>
          </a:p>
        </p:txBody>
      </p:sp>
      <p:sp>
        <p:nvSpPr>
          <p:cNvPr id="50179" name="TextBox 3">
            <a:extLst>
              <a:ext uri="{FF2B5EF4-FFF2-40B4-BE49-F238E27FC236}">
                <a16:creationId xmlns:a16="http://schemas.microsoft.com/office/drawing/2014/main" id="{BD136C1F-547E-4F12-AE5E-8501405C9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/>
              <a:t>Source: Engaging in the Scholarship of Teaching and Learning by Bishop-Clark &amp; Dietz-Uhler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DC4D61-4AE8-4BCB-84A4-DAC6BF5B6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" y="1676400"/>
            <a:ext cx="73152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b="1"/>
              <a:t>Informed consent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/>
              <a:t>Right to privacy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/>
              <a:t>Risk of harm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/>
              <a:t>Debriefing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/>
              <a:t>Sharing student’s work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/>
              <a:t>Methodology of study</a:t>
            </a:r>
          </a:p>
          <a:p>
            <a:pPr eaLnBrk="1" hangingPunct="1">
              <a:buFontTx/>
              <a:buAutoNum type="arabicPeriod"/>
            </a:pPr>
            <a:endParaRPr lang="en-US" altLang="en-US" sz="28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942021-98B8-4987-9814-779A233D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04413B-C468-4D44-A2F4-FEB7E2E2303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E62D-8A45-4E9B-9C0E-BC9C1426C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41448"/>
            <a:ext cx="8077200" cy="167335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Step 4</a:t>
            </a:r>
            <a:br>
              <a:rPr lang="en-US" sz="48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Analyzing The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EAC4D-C64D-4C87-A7D2-29AD9CBB1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C3602-F602-46E2-A8A7-E960885A00D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26E0A-F100-436F-85C1-F22A0787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Qualitative Data Analysis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3FB654-182C-447F-96B4-C5254A722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828800"/>
            <a:ext cx="7315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Codify</a:t>
            </a:r>
          </a:p>
          <a:p>
            <a:pPr eaLnBrk="1" hangingPunct="1">
              <a:buFontTx/>
              <a:buAutoNum type="arabicPeriod"/>
            </a:pPr>
            <a:r>
              <a:rPr lang="en-US" altLang="en-US" sz="2800" b="1" dirty="0"/>
              <a:t>Rubrics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E48522-C42F-401C-AAC6-44623B736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31F77B-69E6-4930-863E-0E402CCD844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F9494-8361-467A-ACF5-A7B8D8BB7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Rubric</a:t>
            </a:r>
          </a:p>
        </p:txBody>
      </p:sp>
      <p:sp>
        <p:nvSpPr>
          <p:cNvPr id="58371" name="TextBox 4">
            <a:extLst>
              <a:ext uri="{FF2B5EF4-FFF2-40B4-BE49-F238E27FC236}">
                <a16:creationId xmlns:a16="http://schemas.microsoft.com/office/drawing/2014/main" id="{40E1440F-6B8D-4B8A-892B-33CBC6A59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" y="1676400"/>
            <a:ext cx="8467725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 sz="2400"/>
              <a:t>4 - Demonstrates complete understanding of the problem. All requirements of task are included in response.</a:t>
            </a:r>
          </a:p>
          <a:p>
            <a:r>
              <a:rPr lang="en-US" altLang="en-US" sz="2400"/>
              <a:t>3 - Demonstrates considerable understanding of the problem. All requirements of task are included.</a:t>
            </a:r>
          </a:p>
          <a:p>
            <a:r>
              <a:rPr lang="en-US" altLang="en-US" sz="2400"/>
              <a:t>2 - Demonstrates partial understanding of the problem. Most requirements of task are included.</a:t>
            </a:r>
          </a:p>
          <a:p>
            <a:r>
              <a:rPr lang="en-US" altLang="en-US" sz="2400"/>
              <a:t>1 - Demonstrates little understanding of the problem. Many requirements of task are missing.  (Is there anything salvageable in the answer)</a:t>
            </a:r>
          </a:p>
          <a:p>
            <a:r>
              <a:rPr lang="en-US" altLang="en-US" sz="2400"/>
              <a:t>0 - Left blank or show no demonstration of understanding of the problem – maybe simply repeated the data or copied formulas. Or you show or use formulas that are not even relevant.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6CB31-ABF9-4D33-A51C-A21647969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FBC643-ABD0-4AB2-9208-F046DA3B7B2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E08F-CFD6-42DC-B555-AC9E2EA23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Quantitative Data Analysis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AB3B4-9BB0-463B-A488-1FCE7207B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" y="1676400"/>
            <a:ext cx="84677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 sz="2400" b="1"/>
              <a:t>Central Tendency</a:t>
            </a:r>
            <a:r>
              <a:rPr lang="en-US" altLang="en-US" sz="2400"/>
              <a:t>: Mean; Median; Mode</a:t>
            </a:r>
          </a:p>
          <a:p>
            <a:r>
              <a:rPr lang="en-US" altLang="en-US" sz="2400" b="1"/>
              <a:t>Variability</a:t>
            </a:r>
            <a:r>
              <a:rPr lang="en-US" altLang="en-US" sz="2400"/>
              <a:t>: Range; Variance; Standard Deviation</a:t>
            </a:r>
          </a:p>
          <a:p>
            <a:r>
              <a:rPr lang="en-US" altLang="en-US" sz="2400" b="1"/>
              <a:t>Frequency Distributions</a:t>
            </a:r>
            <a:r>
              <a:rPr lang="en-US" altLang="en-US" sz="2400"/>
              <a:t>: Histograms</a:t>
            </a:r>
          </a:p>
          <a:p>
            <a:r>
              <a:rPr lang="en-US" altLang="en-US" sz="2400" b="1"/>
              <a:t>Comparisons</a:t>
            </a:r>
            <a:r>
              <a:rPr lang="en-US" altLang="en-US" sz="2400"/>
              <a:t>: Example is t-test to compare two groups</a:t>
            </a:r>
          </a:p>
        </p:txBody>
      </p:sp>
      <p:sp>
        <p:nvSpPr>
          <p:cNvPr id="60420" name="TextBox 2">
            <a:extLst>
              <a:ext uri="{FF2B5EF4-FFF2-40B4-BE49-F238E27FC236}">
                <a16:creationId xmlns:a16="http://schemas.microsoft.com/office/drawing/2014/main" id="{C5E5ADB9-E17D-442D-AF72-C3680C6E2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657600"/>
            <a:ext cx="78486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/>
              <a:t>Example of Independent Samples t-test</a:t>
            </a:r>
          </a:p>
          <a:p>
            <a:endParaRPr lang="en-US" altLang="en-US"/>
          </a:p>
          <a:p>
            <a:r>
              <a:rPr lang="en-US" altLang="en-US"/>
              <a:t>Comparing the traditional classroom with flipped classroom, we found mean score of final exam to be 50% (SD=8%) for former and mean score of final exam to be 60% (SD=5%) for the latter.   This indicated an increase in the final examination score t(78)=-2.81, p=0.007.  The Cohen’s effect size is 0.52.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A1F019-8B83-4800-AE98-1FB0AE2C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93985-D52C-497D-8809-0FA136980A9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E6C7-1F56-42F3-A9DE-486048F7B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41448"/>
            <a:ext cx="8077200" cy="167335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Step 5</a:t>
            </a:r>
            <a:br>
              <a:rPr lang="en-US" sz="48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satMod val="150000"/>
                  </a:schemeClr>
                </a:solidFill>
              </a:rPr>
              <a:t>Publishing Results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9F639F-E201-48A5-A25F-CC34C0FFF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09ECD-C85D-4713-AB95-F235822A05A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E26BFC-9694-439D-B382-ECBDDFCC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080DD-F085-4C95-8FC5-3CCB221E261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8DC51F-9797-4C68-AB0B-02179E17F48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3321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CE18C-372A-47CB-AAAE-3BFF73896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18F8C-30BE-44FB-8710-154AEB609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algn="ctr">
              <a:buNone/>
            </a:pPr>
            <a:r>
              <a:rPr lang="en-US" sz="4800" b="1" dirty="0"/>
              <a:t>Intro to Education Component </a:t>
            </a:r>
            <a:br>
              <a:rPr lang="en-US" sz="4800" b="1" dirty="0"/>
            </a:br>
            <a:r>
              <a:rPr lang="en-US" sz="4800" b="1" dirty="0"/>
              <a:t>of Research Proposals</a:t>
            </a:r>
          </a:p>
          <a:p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  <a:p>
            <a:pPr marL="119062" indent="0">
              <a:buNone/>
            </a:pPr>
            <a:r>
              <a:rPr lang="en-US" dirty="0"/>
              <a:t>Questions: Email me at </a:t>
            </a:r>
            <a:r>
              <a:rPr lang="en-US" dirty="0">
                <a:hlinkClick r:id="rId2"/>
              </a:rPr>
              <a:t>kaw@usf.edu</a:t>
            </a:r>
            <a:r>
              <a:rPr lang="en-US" dirty="0"/>
              <a:t> or let’s chat!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20275-2508-48A3-923C-F20483FB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ABC431-C587-4301-AA4C-06E200A146E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4405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ASPOLLED" val="3C7FE9F4CAB84A2F864B623C36B136A1"/>
  <p:tag name="TPVERSION" val="5"/>
  <p:tag name="TPFULLVERSION" val="5.2.0.3121"/>
  <p:tag name="PPTVERSION" val="14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34e1976-b61f-4bc2-a701-4999a32c3f0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8854b78-3ea4-4468-9e0f-41e796594c9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2218372-c78b-4da6-9261-11c9b5899b9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0b2f955-732c-4348-a8d9-5019141f1fa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952</Words>
  <Application>Microsoft Office PowerPoint</Application>
  <PresentationFormat>On-screen Show (4:3)</PresentationFormat>
  <Paragraphs>130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Intro to Education Component  of Research Proposals</vt:lpstr>
      <vt:lpstr>PowerPoint Presentation</vt:lpstr>
      <vt:lpstr>PowerPoint Presentation</vt:lpstr>
      <vt:lpstr>PowerPoint Presentation</vt:lpstr>
      <vt:lpstr>Teaching, Scholarly Teaching, SoTL</vt:lpstr>
      <vt:lpstr>NSF Career Grant Education Activities</vt:lpstr>
      <vt:lpstr>Five steps in a SoTL Study</vt:lpstr>
      <vt:lpstr>Step 1 Identify the Research Question</vt:lpstr>
      <vt:lpstr>Example of Research Questions</vt:lpstr>
      <vt:lpstr>Step 2 Design the Study</vt:lpstr>
      <vt:lpstr>Designing the Study</vt:lpstr>
      <vt:lpstr>Step 3 Collecting the Data</vt:lpstr>
      <vt:lpstr>Collecting the Data</vt:lpstr>
      <vt:lpstr>Data Collection Plan</vt:lpstr>
      <vt:lpstr>Ethical Considerations</vt:lpstr>
      <vt:lpstr>Step 4 Analyzing The Data</vt:lpstr>
      <vt:lpstr>Qualitative Data Analysis</vt:lpstr>
      <vt:lpstr>Rubric</vt:lpstr>
      <vt:lpstr>Quantitative Data Analysis</vt:lpstr>
      <vt:lpstr>Step 5 Publishing Results</vt:lpstr>
      <vt:lpstr>PowerPoint Presentation</vt:lpstr>
      <vt:lpstr>Questions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2014-02-23T12:41:22Z</dcterms:created>
  <dcterms:modified xsi:type="dcterms:W3CDTF">2022-03-03T15:19:48Z</dcterms:modified>
</cp:coreProperties>
</file>