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tags/tag26.xml" ContentType="application/vnd.openxmlformats-officedocument.presentationml.tags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311" r:id="rId2"/>
    <p:sldId id="314" r:id="rId3"/>
    <p:sldId id="350" r:id="rId4"/>
    <p:sldId id="351" r:id="rId5"/>
    <p:sldId id="352" r:id="rId6"/>
    <p:sldId id="353" r:id="rId7"/>
    <p:sldId id="354" r:id="rId8"/>
    <p:sldId id="355" r:id="rId9"/>
    <p:sldId id="356" r:id="rId10"/>
    <p:sldId id="357" r:id="rId11"/>
    <p:sldId id="358" r:id="rId12"/>
    <p:sldId id="359" r:id="rId13"/>
    <p:sldId id="372" r:id="rId14"/>
    <p:sldId id="360" r:id="rId15"/>
    <p:sldId id="361" r:id="rId16"/>
    <p:sldId id="362" r:id="rId17"/>
    <p:sldId id="363" r:id="rId18"/>
    <p:sldId id="364" r:id="rId19"/>
    <p:sldId id="365" r:id="rId20"/>
    <p:sldId id="366" r:id="rId21"/>
    <p:sldId id="367" r:id="rId22"/>
    <p:sldId id="368" r:id="rId23"/>
    <p:sldId id="369" r:id="rId24"/>
    <p:sldId id="370" r:id="rId25"/>
    <p:sldId id="371" r:id="rId26"/>
    <p:sldId id="312" r:id="rId27"/>
  </p:sldIdLst>
  <p:sldSz cx="9144000" cy="6858000" type="screen4x3"/>
  <p:notesSz cx="9601200" cy="7315200"/>
  <p:custDataLst>
    <p:tags r:id="rId2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72" autoAdjust="0"/>
    <p:restoredTop sz="94660"/>
  </p:normalViewPr>
  <p:slideViewPr>
    <p:cSldViewPr>
      <p:cViewPr varScale="1">
        <p:scale>
          <a:sx n="94" d="100"/>
          <a:sy n="94" d="100"/>
        </p:scale>
        <p:origin x="906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438458" y="0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04CF0051-B4E6-4949-87F8-A613A27E21FF}" type="datetimeFigureOut">
              <a:rPr lang="en-US" smtClean="0"/>
              <a:pPr/>
              <a:t>3/25/2024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49275"/>
            <a:ext cx="3657600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60120" y="3474720"/>
            <a:ext cx="7680960" cy="32918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948171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438458" y="6948171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1768D457-24FD-4B25-94B6-8316F9AFF3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20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85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219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1B808A9B-7F85-489C-9233-95D6AB4A4426}" type="datetimeFigureOut">
              <a:rPr lang="en-US" smtClean="0"/>
              <a:pPr/>
              <a:t>3/25/2024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322888-B6F1-4327-8AD3-66E49E2731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0191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2FE47E-433F-481E-B964-75E43871C7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8433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EF7FDB-9F5A-4EAC-A32E-887655A8B1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629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1B808A9B-7F85-489C-9233-95D6AB4A4426}" type="datetimeFigureOut">
              <a:rPr lang="en-US" smtClean="0"/>
              <a:pPr/>
              <a:t>3/25/2024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2.gif"/><Relationship Id="rId4" Type="http://schemas.openxmlformats.org/officeDocument/2006/relationships/hyperlink" Target="http://autarkaw.com/books/composite/index.html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9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8.wmf"/><Relationship Id="rId4" Type="http://schemas.openxmlformats.org/officeDocument/2006/relationships/oleObject" Target="../embeddings/oleObject5.bin"/><Relationship Id="rId9" Type="http://schemas.openxmlformats.org/officeDocument/2006/relationships/image" Target="../media/image10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8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13" Type="http://schemas.openxmlformats.org/officeDocument/2006/relationships/image" Target="../media/image16.wmf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3.wmf"/><Relationship Id="rId12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oleObject" Target="../embeddings/oleObject10.bin"/><Relationship Id="rId11" Type="http://schemas.openxmlformats.org/officeDocument/2006/relationships/image" Target="../media/image15.wmf"/><Relationship Id="rId5" Type="http://schemas.openxmlformats.org/officeDocument/2006/relationships/image" Target="../media/image12.wmf"/><Relationship Id="rId10" Type="http://schemas.openxmlformats.org/officeDocument/2006/relationships/oleObject" Target="../embeddings/oleObject12.bin"/><Relationship Id="rId4" Type="http://schemas.openxmlformats.org/officeDocument/2006/relationships/oleObject" Target="../embeddings/oleObject9.bin"/><Relationship Id="rId9" Type="http://schemas.openxmlformats.org/officeDocument/2006/relationships/image" Target="../media/image14.wmf"/><Relationship Id="rId1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5" Type="http://schemas.openxmlformats.org/officeDocument/2006/relationships/image" Target="../media/image18.wmf"/><Relationship Id="rId4" Type="http://schemas.openxmlformats.org/officeDocument/2006/relationships/oleObject" Target="../embeddings/oleObject14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0.wmf"/><Relationship Id="rId12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oleObject" Target="../embeddings/oleObject16.bin"/><Relationship Id="rId11" Type="http://schemas.openxmlformats.org/officeDocument/2006/relationships/image" Target="../media/image22.wmf"/><Relationship Id="rId5" Type="http://schemas.openxmlformats.org/officeDocument/2006/relationships/image" Target="../media/image19.wmf"/><Relationship Id="rId10" Type="http://schemas.openxmlformats.org/officeDocument/2006/relationships/oleObject" Target="../embeddings/oleObject18.bin"/><Relationship Id="rId4" Type="http://schemas.openxmlformats.org/officeDocument/2006/relationships/oleObject" Target="../embeddings/oleObject15.bin"/><Relationship Id="rId9" Type="http://schemas.openxmlformats.org/officeDocument/2006/relationships/image" Target="../media/image21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5" Type="http://schemas.openxmlformats.org/officeDocument/2006/relationships/image" Target="../media/image24.wmf"/><Relationship Id="rId4" Type="http://schemas.openxmlformats.org/officeDocument/2006/relationships/oleObject" Target="../embeddings/oleObject19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26.wmf"/><Relationship Id="rId12" Type="http://schemas.openxmlformats.org/officeDocument/2006/relationships/image" Target="../media/image2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oleObject" Target="../embeddings/oleObject21.bin"/><Relationship Id="rId11" Type="http://schemas.openxmlformats.org/officeDocument/2006/relationships/image" Target="../media/image28.wmf"/><Relationship Id="rId5" Type="http://schemas.openxmlformats.org/officeDocument/2006/relationships/image" Target="../media/image25.wmf"/><Relationship Id="rId10" Type="http://schemas.openxmlformats.org/officeDocument/2006/relationships/oleObject" Target="../embeddings/oleObject23.bin"/><Relationship Id="rId4" Type="http://schemas.openxmlformats.org/officeDocument/2006/relationships/oleObject" Target="../embeddings/oleObject20.bin"/><Relationship Id="rId9" Type="http://schemas.openxmlformats.org/officeDocument/2006/relationships/image" Target="../media/image27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5" Type="http://schemas.openxmlformats.org/officeDocument/2006/relationships/image" Target="../media/image30.wmf"/><Relationship Id="rId4" Type="http://schemas.openxmlformats.org/officeDocument/2006/relationships/oleObject" Target="../embeddings/oleObject24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emf"/><Relationship Id="rId3" Type="http://schemas.openxmlformats.org/officeDocument/2006/relationships/image" Target="../media/image18.wmf"/><Relationship Id="rId7" Type="http://schemas.openxmlformats.org/officeDocument/2006/relationships/image" Target="../media/image30.wmf"/><Relationship Id="rId2" Type="http://schemas.openxmlformats.org/officeDocument/2006/relationships/oleObject" Target="../embeddings/oleObject14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4.bin"/><Relationship Id="rId5" Type="http://schemas.openxmlformats.org/officeDocument/2006/relationships/image" Target="../media/image24.wmf"/><Relationship Id="rId4" Type="http://schemas.openxmlformats.org/officeDocument/2006/relationships/oleObject" Target="../embeddings/oleObject19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6" Type="http://schemas.openxmlformats.org/officeDocument/2006/relationships/image" Target="../media/image33.emf"/><Relationship Id="rId5" Type="http://schemas.openxmlformats.org/officeDocument/2006/relationships/image" Target="../media/image32.wmf"/><Relationship Id="rId4" Type="http://schemas.openxmlformats.org/officeDocument/2006/relationships/oleObject" Target="../embeddings/oleObject25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5" Type="http://schemas.openxmlformats.org/officeDocument/2006/relationships/image" Target="../media/image34.wmf"/><Relationship Id="rId4" Type="http://schemas.openxmlformats.org/officeDocument/2006/relationships/oleObject" Target="../embeddings/oleObject26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36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6" Type="http://schemas.openxmlformats.org/officeDocument/2006/relationships/oleObject" Target="../embeddings/oleObject28.bin"/><Relationship Id="rId5" Type="http://schemas.openxmlformats.org/officeDocument/2006/relationships/image" Target="../media/image35.wmf"/><Relationship Id="rId10" Type="http://schemas.openxmlformats.org/officeDocument/2006/relationships/image" Target="../media/image37.emf"/><Relationship Id="rId4" Type="http://schemas.openxmlformats.org/officeDocument/2006/relationships/oleObject" Target="../embeddings/oleObject27.bin"/><Relationship Id="rId9" Type="http://schemas.openxmlformats.org/officeDocument/2006/relationships/image" Target="../media/image11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5" Type="http://schemas.openxmlformats.org/officeDocument/2006/relationships/image" Target="../media/image38.wmf"/><Relationship Id="rId4" Type="http://schemas.openxmlformats.org/officeDocument/2006/relationships/oleObject" Target="../embeddings/oleObject30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40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6" Type="http://schemas.openxmlformats.org/officeDocument/2006/relationships/oleObject" Target="../embeddings/oleObject32.bin"/><Relationship Id="rId5" Type="http://schemas.openxmlformats.org/officeDocument/2006/relationships/image" Target="../media/image39.wmf"/><Relationship Id="rId4" Type="http://schemas.openxmlformats.org/officeDocument/2006/relationships/oleObject" Target="../embeddings/oleObject31.bin"/><Relationship Id="rId9" Type="http://schemas.openxmlformats.org/officeDocument/2006/relationships/image" Target="../media/image41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43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6" Type="http://schemas.openxmlformats.org/officeDocument/2006/relationships/oleObject" Target="../embeddings/oleObject35.bin"/><Relationship Id="rId5" Type="http://schemas.openxmlformats.org/officeDocument/2006/relationships/image" Target="../media/image42.wmf"/><Relationship Id="rId4" Type="http://schemas.openxmlformats.org/officeDocument/2006/relationships/oleObject" Target="../embeddings/oleObject34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46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6" Type="http://schemas.openxmlformats.org/officeDocument/2006/relationships/oleObject" Target="../embeddings/oleObject37.bin"/><Relationship Id="rId5" Type="http://schemas.openxmlformats.org/officeDocument/2006/relationships/image" Target="../media/image45.wmf"/><Relationship Id="rId4" Type="http://schemas.openxmlformats.org/officeDocument/2006/relationships/oleObject" Target="../embeddings/oleObject36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3.xml"/><Relationship Id="rId4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38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1.bin"/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50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6" Type="http://schemas.openxmlformats.org/officeDocument/2006/relationships/oleObject" Target="../embeddings/oleObject40.bin"/><Relationship Id="rId5" Type="http://schemas.openxmlformats.org/officeDocument/2006/relationships/image" Target="../media/image49.wmf"/><Relationship Id="rId4" Type="http://schemas.openxmlformats.org/officeDocument/2006/relationships/oleObject" Target="../embeddings/oleObject39.bin"/><Relationship Id="rId9" Type="http://schemas.openxmlformats.org/officeDocument/2006/relationships/image" Target="../media/image51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5448"/>
            <a:ext cx="9067800" cy="1252728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EML 4230 Introduction to Composite Materials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775191"/>
            <a:ext cx="8991600" cy="4625609"/>
          </a:xfrm>
        </p:spPr>
        <p:txBody>
          <a:bodyPr>
            <a:normAutofit/>
          </a:bodyPr>
          <a:lstStyle/>
          <a:p>
            <a:pPr marL="118872" indent="0" algn="ctr">
              <a:buNone/>
            </a:pPr>
            <a:r>
              <a:rPr lang="en-US" dirty="0"/>
              <a:t>Chapter 4 </a:t>
            </a:r>
            <a:r>
              <a:rPr lang="en-US" dirty="0" err="1"/>
              <a:t>Macromechanical</a:t>
            </a:r>
            <a:r>
              <a:rPr lang="en-US" dirty="0"/>
              <a:t> Analysis of a Laminate</a:t>
            </a:r>
          </a:p>
          <a:p>
            <a:pPr marL="118872" indent="0" algn="ctr">
              <a:buNone/>
            </a:pPr>
            <a:r>
              <a:rPr lang="en-US" b="1" dirty="0"/>
              <a:t>Laminate Analysis: Example</a:t>
            </a:r>
          </a:p>
          <a:p>
            <a:pPr marL="118872" indent="0" algn="ctr">
              <a:buNone/>
            </a:pPr>
            <a:endParaRPr lang="en-US" dirty="0"/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Dr. </a:t>
            </a:r>
            <a:r>
              <a:rPr lang="en-US" sz="2000" dirty="0" err="1"/>
              <a:t>Autar</a:t>
            </a:r>
            <a:r>
              <a:rPr lang="en-US" sz="2000" dirty="0"/>
              <a:t> Kaw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Department of Mechanical Engineering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University of South Florida, Tampa, FL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33620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Courtesy of the Textbook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400" b="1" dirty="0">
                <a:solidFill>
                  <a:srgbClr val="000000"/>
                </a:solidFill>
                <a:latin typeface="Trebuchet MS"/>
                <a:hlinkClick r:id="rId4"/>
              </a:rPr>
              <a:t>Mechanics of Composite Materials by Kaw</a:t>
            </a:r>
            <a:r>
              <a:rPr lang="en-US" sz="2400" dirty="0">
                <a:latin typeface="Arial" pitchFamily="34" charset="0"/>
                <a:cs typeface="Arial" pitchFamily="34" charset="0"/>
                <a:hlinkClick r:id="rId4"/>
              </a:rPr>
              <a:t> 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marL="118872" indent="0" algn="ctr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6028592"/>
            <a:ext cx="3162300" cy="7143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40696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pPr eaLnBrk="1" hangingPunct="1"/>
            <a:r>
              <a:rPr lang="en-US" sz="4400" dirty="0"/>
              <a:t>Laminate Stacking Sequence</a:t>
            </a:r>
          </a:p>
        </p:txBody>
      </p:sp>
      <p:graphicFrame>
        <p:nvGraphicFramePr>
          <p:cNvPr id="1026" name="Object 4"/>
          <p:cNvGraphicFramePr>
            <a:graphicFrameLocks/>
          </p:cNvGraphicFramePr>
          <p:nvPr/>
        </p:nvGraphicFramePr>
        <p:xfrm>
          <a:off x="1524000" y="2209800"/>
          <a:ext cx="6076950" cy="349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680" name="Document" r:id="rId4" imgW="3977640" imgH="2295144" progId="Word.Document.8">
                  <p:embed/>
                </p:oleObj>
              </mc:Choice>
              <mc:Fallback>
                <p:oleObj name="Document" r:id="rId4" imgW="3977640" imgH="2295144" progId="Word.Document.8">
                  <p:embed/>
                  <p:pic>
                    <p:nvPicPr>
                      <p:cNvPr id="0" name="Picture 8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2209800"/>
                        <a:ext cx="6076950" cy="3498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1600200" y="6260068"/>
            <a:ext cx="3124200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Schematic of a laminate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77076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algn="just" eaLnBrk="1" hangingPunct="1"/>
            <a:r>
              <a:rPr lang="en-US" dirty="0"/>
              <a:t>Problem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775191"/>
            <a:ext cx="4572000" cy="4625609"/>
          </a:xfrm>
          <a:noFill/>
        </p:spPr>
        <p:txBody>
          <a:bodyPr lIns="92075" tIns="46038" rIns="92075" bIns="46038">
            <a:normAutofit fontScale="92500" lnSpcReduction="10000"/>
          </a:bodyPr>
          <a:lstStyle/>
          <a:p>
            <a:pPr marL="285750" indent="-285750" eaLnBrk="1" hangingPunct="1">
              <a:buFontTx/>
              <a:buNone/>
            </a:pPr>
            <a:r>
              <a:rPr lang="en-US" sz="2400" dirty="0"/>
              <a:t>      A [0/30/-45] Graphite/Epoxy laminate is subjected to a load of </a:t>
            </a:r>
            <a:r>
              <a:rPr lang="en-US" sz="2400" dirty="0" err="1"/>
              <a:t>N</a:t>
            </a:r>
            <a:r>
              <a:rPr lang="en-US" sz="2400" baseline="-25000" dirty="0" err="1"/>
              <a:t>x</a:t>
            </a:r>
            <a:r>
              <a:rPr lang="en-US" sz="2400" dirty="0"/>
              <a:t> = </a:t>
            </a:r>
            <a:r>
              <a:rPr lang="en-US" sz="2400" dirty="0" err="1"/>
              <a:t>N</a:t>
            </a:r>
            <a:r>
              <a:rPr lang="en-US" sz="2400" baseline="-25000" dirty="0" err="1"/>
              <a:t>y</a:t>
            </a:r>
            <a:r>
              <a:rPr lang="en-US" sz="2400" dirty="0"/>
              <a:t> = 1000 N/m.  Use the unidirectional properties from Table 2.1 of Graphite/Epoxy.  Assume each lamina has a thickness of 5 mm.  Find</a:t>
            </a:r>
          </a:p>
          <a:p>
            <a:pPr marL="285750" indent="-285750" eaLnBrk="1" hangingPunct="1">
              <a:buClr>
                <a:schemeClr val="tx1"/>
              </a:buClr>
              <a:buFontTx/>
              <a:buAutoNum type="alphaLcParenR"/>
            </a:pPr>
            <a:r>
              <a:rPr lang="en-US" sz="2400" dirty="0"/>
              <a:t>the three stiffness matrices [A], [B] and [D] for a three ply [0/30/-45] Graphite/Epoxy laminate.</a:t>
            </a:r>
          </a:p>
          <a:p>
            <a:pPr marL="285750" indent="-285750" eaLnBrk="1" hangingPunct="1">
              <a:buClr>
                <a:schemeClr val="tx1"/>
              </a:buClr>
              <a:buFontTx/>
              <a:buAutoNum type="alphaLcParenR"/>
            </a:pPr>
            <a:r>
              <a:rPr lang="en-US" sz="2400" dirty="0"/>
              <a:t>mid-plane strains and curvatures.</a:t>
            </a:r>
          </a:p>
          <a:p>
            <a:pPr marL="285750" indent="-285750" eaLnBrk="1" hangingPunct="1">
              <a:buClr>
                <a:schemeClr val="tx1"/>
              </a:buClr>
              <a:buFontTx/>
              <a:buAutoNum type="alphaLcParenR"/>
            </a:pPr>
            <a:r>
              <a:rPr lang="en-US" sz="2400" dirty="0"/>
              <a:t>global and local stresses on top surface of 30</a:t>
            </a:r>
            <a:r>
              <a:rPr lang="en-US" sz="2400" baseline="30000" dirty="0"/>
              <a:t>0</a:t>
            </a:r>
            <a:r>
              <a:rPr lang="en-US" sz="2400" dirty="0"/>
              <a:t> ply.</a:t>
            </a:r>
          </a:p>
          <a:p>
            <a:pPr marL="285750" indent="-285750" eaLnBrk="1" hangingPunct="1">
              <a:buClr>
                <a:schemeClr val="tx1"/>
              </a:buClr>
              <a:buFontTx/>
              <a:buAutoNum type="alphaLcParenR"/>
            </a:pPr>
            <a:r>
              <a:rPr lang="en-US" sz="2400" dirty="0"/>
              <a:t>percentage of load </a:t>
            </a:r>
            <a:r>
              <a:rPr lang="en-US" sz="2400" dirty="0" err="1"/>
              <a:t>N</a:t>
            </a:r>
            <a:r>
              <a:rPr lang="en-US" sz="2400" baseline="-25000" dirty="0" err="1"/>
              <a:t>x</a:t>
            </a:r>
            <a:r>
              <a:rPr lang="en-US" sz="2400" dirty="0"/>
              <a:t> taken by each ply.</a:t>
            </a:r>
          </a:p>
        </p:txBody>
      </p:sp>
      <p:graphicFrame>
        <p:nvGraphicFramePr>
          <p:cNvPr id="2" name="Objec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044117"/>
              </p:ext>
            </p:extLst>
          </p:nvPr>
        </p:nvGraphicFramePr>
        <p:xfrm>
          <a:off x="4876800" y="2667000"/>
          <a:ext cx="4210050" cy="172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3783" name="Document" r:id="rId4" imgW="3136392" imgH="1325880" progId="Word.Document.8">
                  <p:embed/>
                </p:oleObj>
              </mc:Choice>
              <mc:Fallback>
                <p:oleObj name="Document" r:id="rId4" imgW="3136392" imgH="1325880" progId="Word.Document.8">
                  <p:embed/>
                  <p:pic>
                    <p:nvPicPr>
                      <p:cNvPr id="0" name="Picture 7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2667000"/>
                        <a:ext cx="4210050" cy="1725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5076825" y="4495800"/>
            <a:ext cx="3810000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Thickness and coordinate locations of the three-ply laminate.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30677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algn="just" eaLnBrk="1" hangingPunct="1"/>
            <a:r>
              <a:rPr lang="en-US" dirty="0"/>
              <a:t>Calculating stiffness matrices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461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457200" y="1600201"/>
                <a:ext cx="8153400" cy="609600"/>
              </a:xfrm>
              <a:noFill/>
            </p:spPr>
            <p:txBody>
              <a:bodyPr lIns="92075" tIns="46038" rIns="92075" bIns="46038">
                <a:normAutofit/>
              </a:bodyPr>
              <a:lstStyle/>
              <a:p>
                <a:pPr marL="118872" indent="0" algn="just" eaLnBrk="1" hangingPunct="1">
                  <a:buNone/>
                </a:pPr>
                <a:r>
                  <a:rPr lang="en-US" sz="2400" dirty="0"/>
                  <a:t>A) The reduced stiffness matrix for the </a:t>
                </a:r>
                <a:r>
                  <a:rPr lang="en-US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14:m>
                  <m:oMath xmlns:m="http://schemas.openxmlformats.org/officeDocument/2006/math">
                    <m:r>
                      <a:rPr lang="en-US" sz="2400" i="1" baseline="3000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/>
                  <a:t> Graphite/Epoxy ply is</a:t>
                </a:r>
              </a:p>
              <a:p>
                <a:pPr algn="just" eaLnBrk="1" hangingPunct="1">
                  <a:buFontTx/>
                  <a:buNone/>
                </a:pPr>
                <a:endParaRPr lang="en-US" sz="2400" dirty="0"/>
              </a:p>
            </p:txBody>
          </p:sp>
        </mc:Choice>
        <mc:Fallback>
          <p:sp>
            <p:nvSpPr>
              <p:cNvPr id="1946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457200" y="1600201"/>
                <a:ext cx="8153400" cy="609600"/>
              </a:xfrm>
              <a:blipFill>
                <a:blip r:embed="rId4"/>
                <a:stretch>
                  <a:fillRect t="-9000" r="-6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9458" name="Object 6"/>
          <p:cNvGraphicFramePr>
            <a:graphicFrameLocks/>
          </p:cNvGraphicFramePr>
          <p:nvPr/>
        </p:nvGraphicFramePr>
        <p:xfrm>
          <a:off x="4516438" y="3360738"/>
          <a:ext cx="25400" cy="2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382" name="Equation" r:id="rId5" imgW="101424" imgH="126780" progId="Equation.2">
                  <p:embed/>
                </p:oleObj>
              </mc:Choice>
              <mc:Fallback>
                <p:oleObj name="Equation" r:id="rId5" imgW="101424" imgH="126780" progId="Equation.2">
                  <p:embed/>
                  <p:pic>
                    <p:nvPicPr>
                      <p:cNvPr id="0" name="Picture 14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6438" y="3360738"/>
                        <a:ext cx="25400" cy="2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2" name="Rectangle 8"/>
          <p:cNvSpPr>
            <a:spLocks noChangeArrowheads="1"/>
          </p:cNvSpPr>
          <p:nvPr/>
        </p:nvSpPr>
        <p:spPr bwMode="auto">
          <a:xfrm>
            <a:off x="0" y="30480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9459" name="Object 7"/>
          <p:cNvGraphicFramePr>
            <a:graphicFrameLocks noChangeAspect="1"/>
          </p:cNvGraphicFramePr>
          <p:nvPr/>
        </p:nvGraphicFramePr>
        <p:xfrm>
          <a:off x="1435100" y="2819400"/>
          <a:ext cx="6423025" cy="216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383" name="Equation" r:id="rId7" imgW="2260600" imgH="762000" progId="Equation.3">
                  <p:embed/>
                </p:oleObj>
              </mc:Choice>
              <mc:Fallback>
                <p:oleObj name="Equation" r:id="rId7" imgW="2260600" imgH="762000" progId="Equation.3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5100" y="2819400"/>
                        <a:ext cx="6423025" cy="2166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56056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algn="just" eaLnBrk="1" hangingPunct="1"/>
            <a:r>
              <a:rPr lang="en-US" sz="2400"/>
              <a:t> </a:t>
            </a:r>
          </a:p>
        </p:txBody>
      </p:sp>
      <p:sp>
        <p:nvSpPr>
          <p:cNvPr id="20487" name="Rectangle 9"/>
          <p:cNvSpPr>
            <a:spLocks noChangeArrowheads="1"/>
          </p:cNvSpPr>
          <p:nvPr/>
        </p:nvSpPr>
        <p:spPr bwMode="auto">
          <a:xfrm>
            <a:off x="0" y="20256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048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3285486"/>
              </p:ext>
            </p:extLst>
          </p:nvPr>
        </p:nvGraphicFramePr>
        <p:xfrm>
          <a:off x="381000" y="1828800"/>
          <a:ext cx="4292600" cy="1398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412" name="Equation" r:id="rId4" imgW="2336800" imgH="762000" progId="Equation.3">
                  <p:embed/>
                </p:oleObj>
              </mc:Choice>
              <mc:Fallback>
                <p:oleObj name="Equation" r:id="rId4" imgW="2336800" imgH="762000" progId="Equation.3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828800"/>
                        <a:ext cx="4292600" cy="1398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8" name="Rectangle 10"/>
          <p:cNvSpPr>
            <a:spLocks noChangeArrowheads="1"/>
          </p:cNvSpPr>
          <p:nvPr/>
        </p:nvSpPr>
        <p:spPr bwMode="auto">
          <a:xfrm>
            <a:off x="0" y="2787650"/>
            <a:ext cx="10985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1100">
                <a:latin typeface="Times New Roman" pitchFamily="18" charset="0"/>
                <a:cs typeface="Times New Roman" pitchFamily="18" charset="0"/>
              </a:rPr>
              <a:t>	</a:t>
            </a:r>
            <a:endParaRPr lang="en-US" sz="2400">
              <a:latin typeface="Times New Roman" pitchFamily="18" charset="0"/>
            </a:endParaRPr>
          </a:p>
        </p:txBody>
      </p:sp>
      <p:graphicFrame>
        <p:nvGraphicFramePr>
          <p:cNvPr id="2048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2902759"/>
              </p:ext>
            </p:extLst>
          </p:nvPr>
        </p:nvGraphicFramePr>
        <p:xfrm>
          <a:off x="381000" y="3381375"/>
          <a:ext cx="4425950" cy="1377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413" name="Equation" r:id="rId6" imgW="2451100" imgH="762000" progId="Equation.3">
                  <p:embed/>
                </p:oleObj>
              </mc:Choice>
              <mc:Fallback>
                <p:oleObj name="Equation" r:id="rId6" imgW="2451100" imgH="762000" progId="Equation.3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3381375"/>
                        <a:ext cx="4425950" cy="1377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9" name="Rectangle 11"/>
          <p:cNvSpPr>
            <a:spLocks noChangeArrowheads="1"/>
          </p:cNvSpPr>
          <p:nvPr/>
        </p:nvSpPr>
        <p:spPr bwMode="auto">
          <a:xfrm>
            <a:off x="0" y="3810000"/>
            <a:ext cx="10985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1100">
                <a:latin typeface="Times New Roman" pitchFamily="18" charset="0"/>
                <a:cs typeface="Times New Roman" pitchFamily="18" charset="0"/>
              </a:rPr>
              <a:t>	</a:t>
            </a:r>
            <a:endParaRPr lang="en-US" sz="2400">
              <a:latin typeface="Times New Roman" pitchFamily="18" charset="0"/>
            </a:endParaRPr>
          </a:p>
        </p:txBody>
      </p:sp>
      <p:graphicFrame>
        <p:nvGraphicFramePr>
          <p:cNvPr id="2048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3357288"/>
              </p:ext>
            </p:extLst>
          </p:nvPr>
        </p:nvGraphicFramePr>
        <p:xfrm>
          <a:off x="457200" y="4953000"/>
          <a:ext cx="4471987" cy="1260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414" name="Equation" r:id="rId8" imgW="2705100" imgH="762000" progId="Equation.3">
                  <p:embed/>
                </p:oleObj>
              </mc:Choice>
              <mc:Fallback>
                <p:oleObj name="Equation" r:id="rId8" imgW="2705100" imgH="762000" progId="Equation.3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4953000"/>
                        <a:ext cx="4471987" cy="1260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09600" y="533400"/>
            <a:ext cx="6629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solidFill>
                  <a:srgbClr val="FFC000"/>
                </a:solidFill>
              </a:rPr>
              <a:t>Qbar</a:t>
            </a:r>
            <a:r>
              <a:rPr lang="en-US" sz="4400" b="1" dirty="0">
                <a:solidFill>
                  <a:srgbClr val="FFC000"/>
                </a:solidFill>
              </a:rPr>
              <a:t> Matrices for Laminas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64641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6200" cy="25400"/>
          </a:xfrm>
          <a:noFill/>
        </p:spPr>
        <p:txBody>
          <a:bodyPr lIns="92075" tIns="46038" rIns="92075" bIns="46038">
            <a:normAutofit fontScale="90000"/>
          </a:bodyPr>
          <a:lstStyle/>
          <a:p>
            <a:pPr algn="just" eaLnBrk="1" hangingPunct="1"/>
            <a:br>
              <a:rPr lang="en-US" sz="2400"/>
            </a:br>
            <a:br>
              <a:rPr lang="en-US" sz="2400"/>
            </a:br>
            <a:br>
              <a:rPr lang="en-US" sz="2400"/>
            </a:br>
            <a:br>
              <a:rPr lang="en-US" sz="2400"/>
            </a:br>
            <a:br>
              <a:rPr lang="en-US" sz="2400"/>
            </a:br>
            <a:br>
              <a:rPr lang="en-US" sz="2400"/>
            </a:br>
            <a:r>
              <a:rPr lang="en-US" sz="2400"/>
              <a:t> </a:t>
            </a:r>
            <a:br>
              <a:rPr lang="en-US" sz="2400"/>
            </a:br>
            <a:br>
              <a:rPr lang="en-US" sz="2400"/>
            </a:br>
            <a:br>
              <a:rPr lang="en-US" sz="2400"/>
            </a:br>
            <a:br>
              <a:rPr lang="en-US" sz="2400"/>
            </a:br>
            <a:endParaRPr lang="en-US" sz="2400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1828800"/>
            <a:ext cx="8763000" cy="2133600"/>
          </a:xfrm>
          <a:noFill/>
        </p:spPr>
        <p:txBody>
          <a:bodyPr lIns="92075" tIns="46038" rIns="92075" bIns="46038">
            <a:normAutofit fontScale="92500" lnSpcReduction="20000"/>
          </a:bodyPr>
          <a:lstStyle/>
          <a:p>
            <a:pPr algn="just" eaLnBrk="1" hangingPunct="1">
              <a:buFontTx/>
              <a:buNone/>
            </a:pPr>
            <a:r>
              <a:rPr lang="en-US" sz="2400" dirty="0"/>
              <a:t>The total thickness of the laminate is </a:t>
            </a:r>
          </a:p>
          <a:p>
            <a:pPr algn="just" eaLnBrk="1" hangingPunct="1">
              <a:buFontTx/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        h = (0.005)(3) = 0.015 m</a:t>
            </a:r>
            <a:r>
              <a:rPr lang="en-US" dirty="0"/>
              <a:t>.</a:t>
            </a:r>
          </a:p>
          <a:p>
            <a:pPr algn="just" eaLnBrk="1" hangingPunct="1">
              <a:buFontTx/>
              <a:buNone/>
            </a:pPr>
            <a:r>
              <a:rPr lang="en-US" sz="2400" dirty="0"/>
              <a:t>		</a:t>
            </a:r>
          </a:p>
          <a:p>
            <a:pPr algn="just" eaLnBrk="1" hangingPunct="1">
              <a:buFontTx/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		h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=-0.0075 m</a:t>
            </a:r>
          </a:p>
          <a:p>
            <a:pPr algn="just" eaLnBrk="1" hangingPunct="1">
              <a:buFontTx/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		h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=-0.0025 m</a:t>
            </a:r>
          </a:p>
          <a:p>
            <a:pPr algn="just" eaLnBrk="1" hangingPunct="1">
              <a:buFontTx/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		h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=0.0025 m</a:t>
            </a:r>
          </a:p>
          <a:p>
            <a:pPr algn="just" eaLnBrk="1" hangingPunct="1">
              <a:buFontTx/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		h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=0.0075 m</a:t>
            </a:r>
          </a:p>
        </p:txBody>
      </p:sp>
      <p:graphicFrame>
        <p:nvGraphicFramePr>
          <p:cNvPr id="2" name="Objec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7380744"/>
              </p:ext>
            </p:extLst>
          </p:nvPr>
        </p:nvGraphicFramePr>
        <p:xfrm>
          <a:off x="4191000" y="2566193"/>
          <a:ext cx="4210050" cy="172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07" name="Document" r:id="rId4" imgW="3136392" imgH="1325880" progId="Word.Document.8">
                  <p:embed/>
                </p:oleObj>
              </mc:Choice>
              <mc:Fallback>
                <p:oleObj name="Document" r:id="rId4" imgW="3136392" imgH="1325880" progId="Word.Document.8">
                  <p:embed/>
                  <p:pic>
                    <p:nvPicPr>
                      <p:cNvPr id="0" name="Picture 7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2566193"/>
                        <a:ext cx="4210050" cy="1725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6200" y="384720"/>
            <a:ext cx="9067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C000"/>
                </a:solidFill>
              </a:rPr>
              <a:t>Coordinates of top &amp; bottom of plies</a:t>
            </a:r>
          </a:p>
        </p:txBody>
      </p:sp>
      <p:sp>
        <p:nvSpPr>
          <p:cNvPr id="6" name="Rectangle 5"/>
          <p:cNvSpPr/>
          <p:nvPr/>
        </p:nvSpPr>
        <p:spPr>
          <a:xfrm>
            <a:off x="86360" y="6183868"/>
            <a:ext cx="8981440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Thickness and coordinate locations of the three-ply laminate.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91333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447800"/>
            <a:ext cx="8305800" cy="5334000"/>
          </a:xfrm>
          <a:noFill/>
        </p:spPr>
        <p:txBody>
          <a:bodyPr lIns="92075" tIns="46038" rIns="92075" bIns="46038"/>
          <a:lstStyle/>
          <a:p>
            <a:pPr eaLnBrk="1" hangingPunct="1">
              <a:buFontTx/>
              <a:buNone/>
            </a:pPr>
            <a:r>
              <a:rPr lang="en-US" dirty="0"/>
              <a:t> </a:t>
            </a:r>
          </a:p>
        </p:txBody>
      </p:sp>
      <p:sp>
        <p:nvSpPr>
          <p:cNvPr id="21512" name="Rectangle 9"/>
          <p:cNvSpPr>
            <a:spLocks noChangeArrowheads="1"/>
          </p:cNvSpPr>
          <p:nvPr/>
        </p:nvSpPr>
        <p:spPr bwMode="auto">
          <a:xfrm>
            <a:off x="0" y="14795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14112" tIns="914112" rIns="914112" bIns="914112" anchor="ctr">
            <a:spAutoFit/>
          </a:bodyPr>
          <a:lstStyle/>
          <a:p>
            <a:endParaRPr lang="en-US"/>
          </a:p>
        </p:txBody>
      </p:sp>
      <p:graphicFrame>
        <p:nvGraphicFramePr>
          <p:cNvPr id="21506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2985777"/>
              </p:ext>
            </p:extLst>
          </p:nvPr>
        </p:nvGraphicFramePr>
        <p:xfrm>
          <a:off x="3200400" y="2509044"/>
          <a:ext cx="4973638" cy="1100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444" name="Equation" r:id="rId4" imgW="3441700" imgH="762000" progId="Equation.3">
                  <p:embed/>
                </p:oleObj>
              </mc:Choice>
              <mc:Fallback>
                <p:oleObj name="Equation" r:id="rId4" imgW="3441700" imgH="762000" progId="Equation.3">
                  <p:embed/>
                  <p:pic>
                    <p:nvPicPr>
                      <p:cNvPr id="0" name="Picture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2509044"/>
                        <a:ext cx="4973638" cy="1100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4" name="Rectangle 11"/>
          <p:cNvSpPr>
            <a:spLocks noChangeArrowheads="1"/>
          </p:cNvSpPr>
          <p:nvPr/>
        </p:nvSpPr>
        <p:spPr bwMode="auto">
          <a:xfrm>
            <a:off x="0" y="2936875"/>
            <a:ext cx="10985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	</a:t>
            </a:r>
            <a:endParaRPr lang="en-US" sz="2400" dirty="0">
              <a:latin typeface="Times New Roman" pitchFamily="18" charset="0"/>
            </a:endParaRPr>
          </a:p>
        </p:txBody>
      </p:sp>
      <p:graphicFrame>
        <p:nvGraphicFramePr>
          <p:cNvPr id="2150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5299258"/>
              </p:ext>
            </p:extLst>
          </p:nvPr>
        </p:nvGraphicFramePr>
        <p:xfrm>
          <a:off x="3200400" y="3733800"/>
          <a:ext cx="4964113" cy="115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445" name="Equation" r:id="rId6" imgW="3276600" imgH="762000" progId="Equation.3">
                  <p:embed/>
                </p:oleObj>
              </mc:Choice>
              <mc:Fallback>
                <p:oleObj name="Equation" r:id="rId6" imgW="3276600" imgH="762000" progId="Equation.3">
                  <p:embed/>
                  <p:pic>
                    <p:nvPicPr>
                      <p:cNvPr id="0" name="Picture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3733800"/>
                        <a:ext cx="4964113" cy="1155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5" name="Rectangle 12"/>
          <p:cNvSpPr>
            <a:spLocks noChangeArrowheads="1"/>
          </p:cNvSpPr>
          <p:nvPr/>
        </p:nvSpPr>
        <p:spPr bwMode="auto">
          <a:xfrm>
            <a:off x="0" y="3959225"/>
            <a:ext cx="10985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br>
              <a:rPr lang="en-US" sz="1100">
                <a:latin typeface="Times New Roman" pitchFamily="18" charset="0"/>
                <a:cs typeface="Times New Roman" pitchFamily="18" charset="0"/>
              </a:rPr>
            </a:br>
            <a:r>
              <a:rPr lang="en-US" sz="1100">
                <a:latin typeface="Times New Roman" pitchFamily="18" charset="0"/>
                <a:cs typeface="Times New Roman" pitchFamily="18" charset="0"/>
              </a:rPr>
              <a:t>	</a:t>
            </a:r>
            <a:endParaRPr lang="en-US" sz="2400">
              <a:latin typeface="Times New Roman" pitchFamily="18" charset="0"/>
            </a:endParaRPr>
          </a:p>
        </p:txBody>
      </p:sp>
      <p:graphicFrame>
        <p:nvGraphicFramePr>
          <p:cNvPr id="2150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6725172"/>
              </p:ext>
            </p:extLst>
          </p:nvPr>
        </p:nvGraphicFramePr>
        <p:xfrm>
          <a:off x="3276600" y="5029200"/>
          <a:ext cx="4916488" cy="1114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446" name="Equation" r:id="rId8" imgW="3365500" imgH="762000" progId="Equation.3">
                  <p:embed/>
                </p:oleObj>
              </mc:Choice>
              <mc:Fallback>
                <p:oleObj name="Equation" r:id="rId8" imgW="3365500" imgH="762000" progId="Equation.3">
                  <p:embed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5029200"/>
                        <a:ext cx="4916488" cy="1114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6" name="Rectangle 13"/>
          <p:cNvSpPr>
            <a:spLocks noChangeArrowheads="1"/>
          </p:cNvSpPr>
          <p:nvPr/>
        </p:nvSpPr>
        <p:spPr bwMode="auto">
          <a:xfrm>
            <a:off x="0" y="5149850"/>
            <a:ext cx="2127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900">
                <a:latin typeface="Times New Roman" pitchFamily="18" charset="0"/>
              </a:rPr>
              <a:t> 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1517" name="Rectangle 15"/>
          <p:cNvSpPr>
            <a:spLocks noChangeArrowheads="1"/>
          </p:cNvSpPr>
          <p:nvPr/>
        </p:nvSpPr>
        <p:spPr bwMode="auto">
          <a:xfrm>
            <a:off x="0" y="30591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1509" name="Object 9"/>
          <p:cNvGraphicFramePr>
            <a:graphicFrameLocks noChangeAspect="1"/>
          </p:cNvGraphicFramePr>
          <p:nvPr/>
        </p:nvGraphicFramePr>
        <p:xfrm>
          <a:off x="3952875" y="381000"/>
          <a:ext cx="3297238" cy="982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447" name="Equation" r:id="rId10" imgW="1459866" imgH="431613" progId="Equation.3">
                  <p:embed/>
                </p:oleObj>
              </mc:Choice>
              <mc:Fallback>
                <p:oleObj name="Equation" r:id="rId10" imgW="1459866" imgH="431613" progId="Equation.3">
                  <p:embed/>
                  <p:pic>
                    <p:nvPicPr>
                      <p:cNvPr id="0" name="Picture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75" y="381000"/>
                        <a:ext cx="3297238" cy="982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Calculating [A] matrix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8472203"/>
              </p:ext>
            </p:extLst>
          </p:nvPr>
        </p:nvGraphicFramePr>
        <p:xfrm>
          <a:off x="2709863" y="1524000"/>
          <a:ext cx="3957637" cy="982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448" name="Equation" r:id="rId12" imgW="1752480" imgH="431640" progId="Equation.3">
                  <p:embed/>
                </p:oleObj>
              </mc:Choice>
              <mc:Fallback>
                <p:oleObj name="Equation" r:id="rId12" imgW="1752480" imgH="431640" progId="Equation.3">
                  <p:embed/>
                  <p:pic>
                    <p:nvPicPr>
                      <p:cNvPr id="0" name="Picture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9863" y="1524000"/>
                        <a:ext cx="3957637" cy="982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CB1E7247-50CD-84B8-C5C4-FEFF1FFCE538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-56753" y="1454151"/>
                <a:ext cx="2140744" cy="1612899"/>
              </a:xfrm>
              <a:prstGeom prst="rect">
                <a:avLst/>
              </a:prstGeom>
              <a:noFill/>
            </p:spPr>
            <p:txBody>
              <a:bodyPr vert="horz" lIns="92075" tIns="46038" rIns="92075" bIns="46038" rtlCol="0">
                <a:normAutofit fontScale="70000" lnSpcReduction="20000"/>
              </a:bodyPr>
              <a:lstStyle>
                <a:lvl1pPr marL="438912" indent="-320040" algn="l" rtl="0" eaLnBrk="1" latinLnBrk="0" hangingPunct="1">
                  <a:spcBef>
                    <a:spcPts val="0"/>
                  </a:spcBef>
                  <a:buClr>
                    <a:schemeClr val="accent1"/>
                  </a:buClr>
                  <a:buSzPct val="80000"/>
                  <a:buFont typeface="Wingdings 2"/>
                  <a:buChar char=""/>
                  <a:defRPr kumimoji="0"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31520" indent="-274320" algn="l" rtl="0" eaLnBrk="1" latinLnBrk="0" hangingPunct="1">
                  <a:spcBef>
                    <a:spcPct val="20000"/>
                  </a:spcBef>
                  <a:buClr>
                    <a:schemeClr val="accent2"/>
                  </a:buClr>
                  <a:buSzPct val="90000"/>
                  <a:buFont typeface="Wingdings"/>
                  <a:buChar char=""/>
                  <a:defRPr kumimoji="0"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96696" indent="-228600" algn="l" rtl="0" eaLnBrk="1" latinLnBrk="0" hangingPunct="1">
                  <a:spcBef>
                    <a:spcPct val="20000"/>
                  </a:spcBef>
                  <a:buClr>
                    <a:schemeClr val="accent3"/>
                  </a:buClr>
                  <a:buFont typeface="Arial"/>
                  <a:buChar char="▪"/>
                  <a:defRPr kumimoji="0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16152" indent="-182880" algn="l" rtl="0" eaLnBrk="1" latinLnBrk="0" hangingPunct="1">
                  <a:spcBef>
                    <a:spcPct val="20000"/>
                  </a:spcBef>
                  <a:buClr>
                    <a:schemeClr val="accent4"/>
                  </a:buClr>
                  <a:buFont typeface="Arial"/>
                  <a:buChar char="▪"/>
                  <a:defRPr kumimoji="0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426464" indent="-182880" algn="l" rtl="0" eaLnBrk="1" latinLnBrk="0" hangingPunct="1">
                  <a:spcBef>
                    <a:spcPct val="20000"/>
                  </a:spcBef>
                  <a:buClr>
                    <a:schemeClr val="accent5"/>
                  </a:buClr>
                  <a:buFont typeface="Wingdings 3"/>
                  <a:buChar char=""/>
                  <a:defRPr kumimoji="0" lang="en-US" sz="2000" kern="120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627632" indent="-182880" algn="l" rtl="0" eaLnBrk="1" latinLnBrk="0" hangingPunct="1">
                  <a:spcBef>
                    <a:spcPct val="20000"/>
                  </a:spcBef>
                  <a:buClr>
                    <a:schemeClr val="accent6"/>
                  </a:buClr>
                  <a:buSzPct val="100000"/>
                  <a:buFont typeface="Wingdings 2"/>
                  <a:buChar char=""/>
                  <a:defRPr kumimoji="0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800" indent="-182880" algn="l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Wingdings 2"/>
                  <a:buChar char=""/>
                  <a:defRPr kumimoji="0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029968" indent="-182880" algn="l" rtl="0" eaLnBrk="1" latinLnBrk="0" hangingPunct="1">
                  <a:spcBef>
                    <a:spcPct val="20000"/>
                  </a:spcBef>
                  <a:buClr>
                    <a:schemeClr val="accent2"/>
                  </a:buClr>
                  <a:buFont typeface="Wingdings 2" pitchFamily="18" charset="2"/>
                  <a:buChar char=""/>
                  <a:defRPr kumimoji="0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231136" indent="-182880" algn="l" rtl="0" eaLnBrk="1" latinLnBrk="0" hangingPunct="1">
                  <a:spcBef>
                    <a:spcPct val="20000"/>
                  </a:spcBef>
                  <a:buClr>
                    <a:schemeClr val="accent3"/>
                  </a:buClr>
                  <a:buFont typeface="Wingdings 2" pitchFamily="18" charset="2"/>
                  <a:buChar char=""/>
                  <a:defRPr kumimoji="0" sz="18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  <a:extLst/>
              </a:lstStyle>
              <a:p>
                <a:pPr algn="just">
                  <a:buFontTx/>
                  <a:buNone/>
                </a:pPr>
                <a:endParaRPr lang="en-US" sz="2400" dirty="0"/>
              </a:p>
              <a:p>
                <a:pPr algn="just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h</m:t>
                      </m:r>
                      <m:r>
                        <a:rPr lang="en-US" sz="2400" i="1" baseline="-25000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0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=−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0.0075 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𝑚</m:t>
                      </m:r>
                    </m:oMath>
                  </m:oMathPara>
                </a14:m>
                <a:endParaRPr lang="en-US" sz="24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h</m:t>
                      </m:r>
                      <m:r>
                        <a:rPr lang="en-US" sz="2400" i="1" baseline="-25000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1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=−0.0025 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𝑚</m:t>
                      </m:r>
                    </m:oMath>
                  </m:oMathPara>
                </a14:m>
                <a:endParaRPr lang="en-US" sz="24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h</m:t>
                      </m:r>
                      <m:r>
                        <a:rPr lang="en-US" sz="2400" i="1" baseline="-25000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2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=0.0025 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𝑚</m:t>
                      </m:r>
                    </m:oMath>
                  </m:oMathPara>
                </a14:m>
                <a:endParaRPr lang="en-US" sz="24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h</m:t>
                      </m:r>
                      <m:r>
                        <a:rPr lang="en-US" sz="2400" i="1" baseline="-25000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3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=0.0075 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𝑚</m:t>
                      </m:r>
                    </m:oMath>
                  </m:oMathPara>
                </a14:m>
                <a:endParaRPr lang="en-US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CB1E7247-50CD-84B8-C5C4-FEFF1FFCE5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6753" y="1454151"/>
                <a:ext cx="2140744" cy="161289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7226786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The [A] matrix</a:t>
            </a:r>
          </a:p>
        </p:txBody>
      </p:sp>
      <p:graphicFrame>
        <p:nvGraphicFramePr>
          <p:cNvPr id="22530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914400" y="1914525"/>
          <a:ext cx="8001000" cy="1719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448" name="Equation" r:id="rId4" imgW="3429000" imgH="736600" progId="Equation.3">
                  <p:embed/>
                </p:oleObj>
              </mc:Choice>
              <mc:Fallback>
                <p:oleObj name="Equation" r:id="rId4" imgW="3429000" imgH="736600" progId="Equation.3">
                  <p:embed/>
                  <p:pic>
                    <p:nvPicPr>
                      <p:cNvPr id="0" name="Picture 8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914525"/>
                        <a:ext cx="8001000" cy="1719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0313692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914400"/>
            <a:ext cx="8610600" cy="5715000"/>
          </a:xfrm>
          <a:noFill/>
        </p:spPr>
        <p:txBody>
          <a:bodyPr lIns="92075" tIns="46038" rIns="92075" bIns="46038"/>
          <a:lstStyle/>
          <a:p>
            <a:pPr algn="just" eaLnBrk="1" hangingPunct="1">
              <a:buFontTx/>
              <a:buNone/>
            </a:pPr>
            <a:r>
              <a:rPr lang="en-US"/>
              <a:t>   </a:t>
            </a:r>
          </a:p>
        </p:txBody>
      </p:sp>
      <p:sp>
        <p:nvSpPr>
          <p:cNvPr id="23560" name="Rectangle 10"/>
          <p:cNvSpPr>
            <a:spLocks noChangeArrowheads="1"/>
          </p:cNvSpPr>
          <p:nvPr/>
        </p:nvSpPr>
        <p:spPr bwMode="auto">
          <a:xfrm>
            <a:off x="0" y="12366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14112" tIns="914112" rIns="914112" bIns="914112" anchor="ctr">
            <a:spAutoFit/>
          </a:bodyPr>
          <a:lstStyle/>
          <a:p>
            <a:endParaRPr lang="en-US"/>
          </a:p>
        </p:txBody>
      </p:sp>
      <p:graphicFrame>
        <p:nvGraphicFramePr>
          <p:cNvPr id="23554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6359552"/>
              </p:ext>
            </p:extLst>
          </p:nvPr>
        </p:nvGraphicFramePr>
        <p:xfrm>
          <a:off x="2895600" y="1524000"/>
          <a:ext cx="3584575" cy="982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491" name="Equation" r:id="rId4" imgW="1587500" imgH="431800" progId="Equation.3">
                  <p:embed/>
                </p:oleObj>
              </mc:Choice>
              <mc:Fallback>
                <p:oleObj name="Equation" r:id="rId4" imgW="1587500" imgH="431800" progId="Equation.3">
                  <p:embed/>
                  <p:pic>
                    <p:nvPicPr>
                      <p:cNvPr id="0" name="Picture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1524000"/>
                        <a:ext cx="3584575" cy="982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61" name="Rectangle 11"/>
          <p:cNvSpPr>
            <a:spLocks noChangeArrowheads="1"/>
          </p:cNvSpPr>
          <p:nvPr/>
        </p:nvSpPr>
        <p:spPr bwMode="auto">
          <a:xfrm>
            <a:off x="0" y="1671638"/>
            <a:ext cx="10985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1100">
                <a:latin typeface="Times New Roman" pitchFamily="18" charset="0"/>
                <a:cs typeface="Times New Roman" pitchFamily="18" charset="0"/>
              </a:rPr>
              <a:t>	</a:t>
            </a:r>
            <a:endParaRPr lang="en-US" sz="2400">
              <a:latin typeface="Times New Roman" pitchFamily="18" charset="0"/>
            </a:endParaRPr>
          </a:p>
        </p:txBody>
      </p:sp>
      <p:graphicFrame>
        <p:nvGraphicFramePr>
          <p:cNvPr id="23555" name="Object 8"/>
          <p:cNvGraphicFramePr>
            <a:graphicFrameLocks noChangeAspect="1"/>
          </p:cNvGraphicFramePr>
          <p:nvPr/>
        </p:nvGraphicFramePr>
        <p:xfrm>
          <a:off x="2630488" y="2590800"/>
          <a:ext cx="5405437" cy="1071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492" name="Equation" r:id="rId6" imgW="3568700" imgH="711200" progId="Equation.3">
                  <p:embed/>
                </p:oleObj>
              </mc:Choice>
              <mc:Fallback>
                <p:oleObj name="Equation" r:id="rId6" imgW="3568700" imgH="711200" progId="Equation.3">
                  <p:embed/>
                  <p:pic>
                    <p:nvPicPr>
                      <p:cNvPr id="0" name="Picture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0488" y="2590800"/>
                        <a:ext cx="5405437" cy="1071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62" name="Rectangle 12"/>
          <p:cNvSpPr>
            <a:spLocks noChangeArrowheads="1"/>
          </p:cNvSpPr>
          <p:nvPr/>
        </p:nvSpPr>
        <p:spPr bwMode="auto">
          <a:xfrm>
            <a:off x="0" y="2640013"/>
            <a:ext cx="1098550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br>
              <a:rPr lang="en-US" sz="1100" dirty="0">
                <a:latin typeface="Times New Roman" pitchFamily="18" charset="0"/>
                <a:cs typeface="Times New Roman" pitchFamily="18" charset="0"/>
              </a:rPr>
            </a:br>
            <a:endParaRPr lang="en-US" sz="900" dirty="0">
              <a:latin typeface="Times New Roman" pitchFamily="18" charset="0"/>
            </a:endParaRPr>
          </a:p>
          <a:p>
            <a:pPr eaLnBrk="0" hangingPunct="0"/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	</a:t>
            </a:r>
            <a:endParaRPr lang="en-US" sz="2400" dirty="0">
              <a:latin typeface="Times New Roman" pitchFamily="18" charset="0"/>
            </a:endParaRPr>
          </a:p>
        </p:txBody>
      </p:sp>
      <p:graphicFrame>
        <p:nvGraphicFramePr>
          <p:cNvPr id="23556" name="Object 7"/>
          <p:cNvGraphicFramePr>
            <a:graphicFrameLocks noChangeAspect="1"/>
          </p:cNvGraphicFramePr>
          <p:nvPr/>
        </p:nvGraphicFramePr>
        <p:xfrm>
          <a:off x="2841625" y="3886200"/>
          <a:ext cx="508635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493" name="Equation" r:id="rId8" imgW="3352800" imgH="711200" progId="Equation.3">
                  <p:embed/>
                </p:oleObj>
              </mc:Choice>
              <mc:Fallback>
                <p:oleObj name="Equation" r:id="rId8" imgW="3352800" imgH="711200" progId="Equation.3">
                  <p:embed/>
                  <p:pic>
                    <p:nvPicPr>
                      <p:cNvPr id="0" name="Picture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1625" y="3886200"/>
                        <a:ext cx="5086350" cy="1073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63" name="Rectangle 13"/>
          <p:cNvSpPr>
            <a:spLocks noChangeArrowheads="1"/>
          </p:cNvSpPr>
          <p:nvPr/>
        </p:nvSpPr>
        <p:spPr bwMode="auto">
          <a:xfrm>
            <a:off x="0" y="3913188"/>
            <a:ext cx="6413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>
              <a:tabLst>
                <a:tab pos="-914400" algn="l"/>
                <a:tab pos="-457200" algn="l"/>
                <a:tab pos="0" algn="l"/>
                <a:tab pos="457200" algn="l"/>
                <a:tab pos="950913" algn="l"/>
                <a:tab pos="1009650" algn="l"/>
                <a:tab pos="1189038" algn="l"/>
                <a:tab pos="1247775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US" sz="1100">
                <a:latin typeface="Times New Roman" pitchFamily="18" charset="0"/>
                <a:cs typeface="Times New Roman" pitchFamily="18" charset="0"/>
              </a:rPr>
              <a:t>	</a:t>
            </a:r>
            <a:endParaRPr lang="en-US" sz="2400">
              <a:latin typeface="Times New Roman" pitchFamily="18" charset="0"/>
            </a:endParaRPr>
          </a:p>
        </p:txBody>
      </p:sp>
      <p:graphicFrame>
        <p:nvGraphicFramePr>
          <p:cNvPr id="23557" name="Object 6"/>
          <p:cNvGraphicFramePr>
            <a:graphicFrameLocks noChangeAspect="1"/>
          </p:cNvGraphicFramePr>
          <p:nvPr/>
        </p:nvGraphicFramePr>
        <p:xfrm>
          <a:off x="2843213" y="5029200"/>
          <a:ext cx="5818187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494" name="Equation" r:id="rId10" imgW="3949700" imgH="711200" progId="Equation.3">
                  <p:embed/>
                </p:oleObj>
              </mc:Choice>
              <mc:Fallback>
                <p:oleObj name="Equation" r:id="rId10" imgW="3949700" imgH="711200" progId="Equation.3">
                  <p:embed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213" y="5029200"/>
                        <a:ext cx="5818187" cy="1041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64" name="Rectangle 14"/>
          <p:cNvSpPr>
            <a:spLocks noChangeArrowheads="1"/>
          </p:cNvSpPr>
          <p:nvPr/>
        </p:nvSpPr>
        <p:spPr bwMode="auto">
          <a:xfrm>
            <a:off x="0" y="48815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Calculating the [B] Matrix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7E5C75E-287A-EF9B-66E2-6460C2B79FAA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-228600" y="1398113"/>
                <a:ext cx="2392363" cy="1725612"/>
              </a:xfrm>
              <a:prstGeom prst="rect">
                <a:avLst/>
              </a:prstGeom>
              <a:noFill/>
            </p:spPr>
            <p:txBody>
              <a:bodyPr vert="horz" lIns="92075" tIns="46038" rIns="92075" bIns="46038" rtlCol="0">
                <a:normAutofit fontScale="77500" lnSpcReduction="20000"/>
              </a:bodyPr>
              <a:lstStyle>
                <a:lvl1pPr marL="438912" indent="-320040" algn="l" rtl="0" eaLnBrk="1" latinLnBrk="0" hangingPunct="1">
                  <a:spcBef>
                    <a:spcPts val="0"/>
                  </a:spcBef>
                  <a:buClr>
                    <a:schemeClr val="accent1"/>
                  </a:buClr>
                  <a:buSzPct val="80000"/>
                  <a:buFont typeface="Wingdings 2"/>
                  <a:buChar char=""/>
                  <a:defRPr kumimoji="0"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31520" indent="-274320" algn="l" rtl="0" eaLnBrk="1" latinLnBrk="0" hangingPunct="1">
                  <a:spcBef>
                    <a:spcPct val="20000"/>
                  </a:spcBef>
                  <a:buClr>
                    <a:schemeClr val="accent2"/>
                  </a:buClr>
                  <a:buSzPct val="90000"/>
                  <a:buFont typeface="Wingdings"/>
                  <a:buChar char=""/>
                  <a:defRPr kumimoji="0"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96696" indent="-228600" algn="l" rtl="0" eaLnBrk="1" latinLnBrk="0" hangingPunct="1">
                  <a:spcBef>
                    <a:spcPct val="20000"/>
                  </a:spcBef>
                  <a:buClr>
                    <a:schemeClr val="accent3"/>
                  </a:buClr>
                  <a:buFont typeface="Arial"/>
                  <a:buChar char="▪"/>
                  <a:defRPr kumimoji="0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16152" indent="-182880" algn="l" rtl="0" eaLnBrk="1" latinLnBrk="0" hangingPunct="1">
                  <a:spcBef>
                    <a:spcPct val="20000"/>
                  </a:spcBef>
                  <a:buClr>
                    <a:schemeClr val="accent4"/>
                  </a:buClr>
                  <a:buFont typeface="Arial"/>
                  <a:buChar char="▪"/>
                  <a:defRPr kumimoji="0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426464" indent="-182880" algn="l" rtl="0" eaLnBrk="1" latinLnBrk="0" hangingPunct="1">
                  <a:spcBef>
                    <a:spcPct val="20000"/>
                  </a:spcBef>
                  <a:buClr>
                    <a:schemeClr val="accent5"/>
                  </a:buClr>
                  <a:buFont typeface="Wingdings 3"/>
                  <a:buChar char=""/>
                  <a:defRPr kumimoji="0" lang="en-US" sz="2000" kern="120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627632" indent="-182880" algn="l" rtl="0" eaLnBrk="1" latinLnBrk="0" hangingPunct="1">
                  <a:spcBef>
                    <a:spcPct val="20000"/>
                  </a:spcBef>
                  <a:buClr>
                    <a:schemeClr val="accent6"/>
                  </a:buClr>
                  <a:buSzPct val="100000"/>
                  <a:buFont typeface="Wingdings 2"/>
                  <a:buChar char=""/>
                  <a:defRPr kumimoji="0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800" indent="-182880" algn="l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Wingdings 2"/>
                  <a:buChar char=""/>
                  <a:defRPr kumimoji="0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029968" indent="-182880" algn="l" rtl="0" eaLnBrk="1" latinLnBrk="0" hangingPunct="1">
                  <a:spcBef>
                    <a:spcPct val="20000"/>
                  </a:spcBef>
                  <a:buClr>
                    <a:schemeClr val="accent2"/>
                  </a:buClr>
                  <a:buFont typeface="Wingdings 2" pitchFamily="18" charset="2"/>
                  <a:buChar char=""/>
                  <a:defRPr kumimoji="0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231136" indent="-182880" algn="l" rtl="0" eaLnBrk="1" latinLnBrk="0" hangingPunct="1">
                  <a:spcBef>
                    <a:spcPct val="20000"/>
                  </a:spcBef>
                  <a:buClr>
                    <a:schemeClr val="accent3"/>
                  </a:buClr>
                  <a:buFont typeface="Wingdings 2" pitchFamily="18" charset="2"/>
                  <a:buChar char=""/>
                  <a:defRPr kumimoji="0" sz="18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  <a:extLst/>
              </a:lstStyle>
              <a:p>
                <a:pPr algn="just">
                  <a:buFontTx/>
                  <a:buNone/>
                </a:pPr>
                <a:endParaRPr lang="en-US" sz="2400" dirty="0"/>
              </a:p>
              <a:p>
                <a:pPr algn="just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h</m:t>
                      </m:r>
                      <m:r>
                        <a:rPr lang="en-US" sz="2400" i="1" baseline="-25000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0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=−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0.0075 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𝑚</m:t>
                      </m:r>
                    </m:oMath>
                  </m:oMathPara>
                </a14:m>
                <a:endParaRPr lang="en-US" sz="24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h</m:t>
                      </m:r>
                      <m:r>
                        <a:rPr lang="en-US" sz="2400" i="1" baseline="-25000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1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=−0.0025 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𝑚</m:t>
                      </m:r>
                    </m:oMath>
                  </m:oMathPara>
                </a14:m>
                <a:endParaRPr lang="en-US" sz="24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h</m:t>
                      </m:r>
                      <m:r>
                        <a:rPr lang="en-US" sz="2400" i="1" baseline="-25000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2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=0.0025 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𝑚</m:t>
                      </m:r>
                    </m:oMath>
                  </m:oMathPara>
                </a14:m>
                <a:endParaRPr lang="en-US" sz="24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h</m:t>
                      </m:r>
                      <m:r>
                        <a:rPr lang="en-US" sz="2400" i="1" baseline="-25000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3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=0.0075 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𝑚</m:t>
                      </m:r>
                    </m:oMath>
                  </m:oMathPara>
                </a14:m>
                <a:endParaRPr lang="en-US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7E5C75E-287A-EF9B-66E2-6460C2B79F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28600" y="1398113"/>
                <a:ext cx="2392363" cy="172561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743128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The [B] Matrix</a:t>
            </a:r>
          </a:p>
        </p:txBody>
      </p:sp>
      <p:graphicFrame>
        <p:nvGraphicFramePr>
          <p:cNvPr id="24578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5902086"/>
              </p:ext>
            </p:extLst>
          </p:nvPr>
        </p:nvGraphicFramePr>
        <p:xfrm>
          <a:off x="550863" y="2073275"/>
          <a:ext cx="8345487" cy="1747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1496" name="Equation" r:id="rId4" imgW="3517560" imgH="736560" progId="Equation.3">
                  <p:embed/>
                </p:oleObj>
              </mc:Choice>
              <mc:Fallback>
                <p:oleObj name="Equation" r:id="rId4" imgW="3517560" imgH="736560" progId="Equation.3">
                  <p:embed/>
                  <p:pic>
                    <p:nvPicPr>
                      <p:cNvPr id="0" name="Picture 8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63" y="2073275"/>
                        <a:ext cx="8345487" cy="17478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9552709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838200"/>
            <a:ext cx="7772400" cy="5791200"/>
          </a:xfrm>
          <a:noFill/>
        </p:spPr>
        <p:txBody>
          <a:bodyPr lIns="92075" tIns="46038" rIns="92075" bIns="46038"/>
          <a:lstStyle/>
          <a:p>
            <a:pPr eaLnBrk="1" hangingPunct="1">
              <a:buFontTx/>
              <a:buNone/>
            </a:pPr>
            <a:r>
              <a:rPr lang="en-US" dirty="0"/>
              <a:t> </a:t>
            </a:r>
          </a:p>
        </p:txBody>
      </p:sp>
      <p:sp>
        <p:nvSpPr>
          <p:cNvPr id="25608" name="Rectangle 10"/>
          <p:cNvSpPr>
            <a:spLocks noChangeArrowheads="1"/>
          </p:cNvSpPr>
          <p:nvPr/>
        </p:nvSpPr>
        <p:spPr bwMode="auto">
          <a:xfrm>
            <a:off x="0" y="11064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14112" tIns="914112" rIns="914112" bIns="914112" anchor="ctr">
            <a:spAutoFit/>
          </a:bodyPr>
          <a:lstStyle/>
          <a:p>
            <a:endParaRPr lang="en-US"/>
          </a:p>
        </p:txBody>
      </p:sp>
      <p:graphicFrame>
        <p:nvGraphicFramePr>
          <p:cNvPr id="25602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91514"/>
              </p:ext>
            </p:extLst>
          </p:nvPr>
        </p:nvGraphicFramePr>
        <p:xfrm>
          <a:off x="2514600" y="1447800"/>
          <a:ext cx="3770313" cy="10310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2538" name="Equation" r:id="rId4" imgW="1587500" imgH="431800" progId="Equation.3">
                  <p:embed/>
                </p:oleObj>
              </mc:Choice>
              <mc:Fallback>
                <p:oleObj name="Equation" r:id="rId4" imgW="1587500" imgH="431800" progId="Equation.3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1447800"/>
                        <a:ext cx="3770313" cy="103107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9" name="Rectangle 11"/>
          <p:cNvSpPr>
            <a:spLocks noChangeArrowheads="1"/>
          </p:cNvSpPr>
          <p:nvPr/>
        </p:nvSpPr>
        <p:spPr bwMode="auto">
          <a:xfrm>
            <a:off x="0" y="1541463"/>
            <a:ext cx="1098550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br>
              <a:rPr lang="en-US" sz="1100">
                <a:latin typeface="Times New Roman" pitchFamily="18" charset="0"/>
                <a:cs typeface="Times New Roman" pitchFamily="18" charset="0"/>
              </a:rPr>
            </a:br>
            <a:endParaRPr lang="en-US" sz="900">
              <a:latin typeface="Times New Roman" pitchFamily="18" charset="0"/>
            </a:endParaRPr>
          </a:p>
          <a:p>
            <a:pPr eaLnBrk="0" hangingPunct="0"/>
            <a:r>
              <a:rPr lang="en-US" sz="1100">
                <a:latin typeface="Times New Roman" pitchFamily="18" charset="0"/>
                <a:cs typeface="Times New Roman" pitchFamily="18" charset="0"/>
              </a:rPr>
              <a:t>	</a:t>
            </a:r>
            <a:endParaRPr lang="en-US" sz="2400">
              <a:latin typeface="Times New Roman" pitchFamily="18" charset="0"/>
            </a:endParaRPr>
          </a:p>
        </p:txBody>
      </p:sp>
      <p:graphicFrame>
        <p:nvGraphicFramePr>
          <p:cNvPr id="25603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2355565"/>
              </p:ext>
            </p:extLst>
          </p:nvPr>
        </p:nvGraphicFramePr>
        <p:xfrm>
          <a:off x="2255838" y="2493963"/>
          <a:ext cx="6462712" cy="1162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2539" name="Equation" r:id="rId6" imgW="3936960" imgH="711000" progId="Equation.3">
                  <p:embed/>
                </p:oleObj>
              </mc:Choice>
              <mc:Fallback>
                <p:oleObj name="Equation" r:id="rId6" imgW="3936960" imgH="711000" progId="Equation.3">
                  <p:embed/>
                  <p:pic>
                    <p:nvPicPr>
                      <p:cNvPr id="0" name="Picture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5838" y="2493963"/>
                        <a:ext cx="6462712" cy="1162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10" name="Rectangle 12"/>
          <p:cNvSpPr>
            <a:spLocks noChangeArrowheads="1"/>
          </p:cNvSpPr>
          <p:nvPr/>
        </p:nvSpPr>
        <p:spPr bwMode="auto">
          <a:xfrm>
            <a:off x="0" y="2814638"/>
            <a:ext cx="10985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	</a:t>
            </a:r>
            <a:endParaRPr lang="en-US" sz="2400" dirty="0">
              <a:latin typeface="Times New Roman" pitchFamily="18" charset="0"/>
            </a:endParaRPr>
          </a:p>
        </p:txBody>
      </p:sp>
      <p:graphicFrame>
        <p:nvGraphicFramePr>
          <p:cNvPr id="25604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164997"/>
              </p:ext>
            </p:extLst>
          </p:nvPr>
        </p:nvGraphicFramePr>
        <p:xfrm>
          <a:off x="2382838" y="3673475"/>
          <a:ext cx="6434137" cy="1208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2540" name="Equation" r:id="rId8" imgW="3771720" imgH="711000" progId="Equation.3">
                  <p:embed/>
                </p:oleObj>
              </mc:Choice>
              <mc:Fallback>
                <p:oleObj name="Equation" r:id="rId8" imgW="3771720" imgH="711000" progId="Equation.3">
                  <p:embed/>
                  <p:pic>
                    <p:nvPicPr>
                      <p:cNvPr id="0" name="Picture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2838" y="3673475"/>
                        <a:ext cx="6434137" cy="1208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11" name="Rectangle 13"/>
          <p:cNvSpPr>
            <a:spLocks noChangeArrowheads="1"/>
          </p:cNvSpPr>
          <p:nvPr/>
        </p:nvSpPr>
        <p:spPr bwMode="auto">
          <a:xfrm>
            <a:off x="0" y="3783013"/>
            <a:ext cx="10985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1100">
                <a:latin typeface="Times New Roman" pitchFamily="18" charset="0"/>
                <a:cs typeface="Times New Roman" pitchFamily="18" charset="0"/>
              </a:rPr>
              <a:t>	</a:t>
            </a:r>
            <a:endParaRPr lang="en-US" sz="2400">
              <a:latin typeface="Times New Roman" pitchFamily="18" charset="0"/>
            </a:endParaRPr>
          </a:p>
        </p:txBody>
      </p:sp>
      <p:graphicFrame>
        <p:nvGraphicFramePr>
          <p:cNvPr id="2560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5550805"/>
              </p:ext>
            </p:extLst>
          </p:nvPr>
        </p:nvGraphicFramePr>
        <p:xfrm>
          <a:off x="2236788" y="5105400"/>
          <a:ext cx="6575425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2541" name="Equation" r:id="rId10" imgW="4038480" imgH="711000" progId="Equation.3">
                  <p:embed/>
                </p:oleObj>
              </mc:Choice>
              <mc:Fallback>
                <p:oleObj name="Equation" r:id="rId10" imgW="4038480" imgH="711000" progId="Equation.3">
                  <p:embed/>
                  <p:pic>
                    <p:nvPicPr>
                      <p:cNvPr id="0" name="Picture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6788" y="5105400"/>
                        <a:ext cx="6575425" cy="1152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12" name="Rectangle 14"/>
          <p:cNvSpPr>
            <a:spLocks noChangeArrowheads="1"/>
          </p:cNvSpPr>
          <p:nvPr/>
        </p:nvSpPr>
        <p:spPr bwMode="auto">
          <a:xfrm>
            <a:off x="0" y="4751388"/>
            <a:ext cx="10985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1100">
                <a:latin typeface="Times New Roman" pitchFamily="18" charset="0"/>
                <a:cs typeface="Times New Roman" pitchFamily="18" charset="0"/>
              </a:rPr>
              <a:t>	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Calculating the [D] matrix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3">
                <a:extLst>
                  <a:ext uri="{FF2B5EF4-FFF2-40B4-BE49-F238E27FC236}">
                    <a16:creationId xmlns:a16="http://schemas.microsoft.com/office/drawing/2014/main" id="{055777FD-A5F5-0ECE-D638-53462D775DA7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-279400" y="1416114"/>
                <a:ext cx="2274888" cy="1601786"/>
              </a:xfrm>
              <a:prstGeom prst="rect">
                <a:avLst/>
              </a:prstGeom>
              <a:noFill/>
            </p:spPr>
            <p:txBody>
              <a:bodyPr vert="horz" lIns="92075" tIns="46038" rIns="92075" bIns="46038" rtlCol="0">
                <a:normAutofit fontScale="70000" lnSpcReduction="20000"/>
              </a:bodyPr>
              <a:lstStyle>
                <a:lvl1pPr marL="438912" indent="-320040" algn="l" rtl="0" eaLnBrk="1" latinLnBrk="0" hangingPunct="1">
                  <a:spcBef>
                    <a:spcPts val="0"/>
                  </a:spcBef>
                  <a:buClr>
                    <a:schemeClr val="accent1"/>
                  </a:buClr>
                  <a:buSzPct val="80000"/>
                  <a:buFont typeface="Wingdings 2"/>
                  <a:buChar char=""/>
                  <a:defRPr kumimoji="0"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31520" indent="-274320" algn="l" rtl="0" eaLnBrk="1" latinLnBrk="0" hangingPunct="1">
                  <a:spcBef>
                    <a:spcPct val="20000"/>
                  </a:spcBef>
                  <a:buClr>
                    <a:schemeClr val="accent2"/>
                  </a:buClr>
                  <a:buSzPct val="90000"/>
                  <a:buFont typeface="Wingdings"/>
                  <a:buChar char=""/>
                  <a:defRPr kumimoji="0"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96696" indent="-228600" algn="l" rtl="0" eaLnBrk="1" latinLnBrk="0" hangingPunct="1">
                  <a:spcBef>
                    <a:spcPct val="20000"/>
                  </a:spcBef>
                  <a:buClr>
                    <a:schemeClr val="accent3"/>
                  </a:buClr>
                  <a:buFont typeface="Arial"/>
                  <a:buChar char="▪"/>
                  <a:defRPr kumimoji="0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16152" indent="-182880" algn="l" rtl="0" eaLnBrk="1" latinLnBrk="0" hangingPunct="1">
                  <a:spcBef>
                    <a:spcPct val="20000"/>
                  </a:spcBef>
                  <a:buClr>
                    <a:schemeClr val="accent4"/>
                  </a:buClr>
                  <a:buFont typeface="Arial"/>
                  <a:buChar char="▪"/>
                  <a:defRPr kumimoji="0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426464" indent="-182880" algn="l" rtl="0" eaLnBrk="1" latinLnBrk="0" hangingPunct="1">
                  <a:spcBef>
                    <a:spcPct val="20000"/>
                  </a:spcBef>
                  <a:buClr>
                    <a:schemeClr val="accent5"/>
                  </a:buClr>
                  <a:buFont typeface="Wingdings 3"/>
                  <a:buChar char=""/>
                  <a:defRPr kumimoji="0" lang="en-US" sz="2000" kern="120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627632" indent="-182880" algn="l" rtl="0" eaLnBrk="1" latinLnBrk="0" hangingPunct="1">
                  <a:spcBef>
                    <a:spcPct val="20000"/>
                  </a:spcBef>
                  <a:buClr>
                    <a:schemeClr val="accent6"/>
                  </a:buClr>
                  <a:buSzPct val="100000"/>
                  <a:buFont typeface="Wingdings 2"/>
                  <a:buChar char=""/>
                  <a:defRPr kumimoji="0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800" indent="-182880" algn="l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Wingdings 2"/>
                  <a:buChar char=""/>
                  <a:defRPr kumimoji="0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029968" indent="-182880" algn="l" rtl="0" eaLnBrk="1" latinLnBrk="0" hangingPunct="1">
                  <a:spcBef>
                    <a:spcPct val="20000"/>
                  </a:spcBef>
                  <a:buClr>
                    <a:schemeClr val="accent2"/>
                  </a:buClr>
                  <a:buFont typeface="Wingdings 2" pitchFamily="18" charset="2"/>
                  <a:buChar char=""/>
                  <a:defRPr kumimoji="0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231136" indent="-182880" algn="l" rtl="0" eaLnBrk="1" latinLnBrk="0" hangingPunct="1">
                  <a:spcBef>
                    <a:spcPct val="20000"/>
                  </a:spcBef>
                  <a:buClr>
                    <a:schemeClr val="accent3"/>
                  </a:buClr>
                  <a:buFont typeface="Wingdings 2" pitchFamily="18" charset="2"/>
                  <a:buChar char=""/>
                  <a:defRPr kumimoji="0" sz="18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  <a:extLst/>
              </a:lstStyle>
              <a:p>
                <a:pPr algn="just">
                  <a:buFontTx/>
                  <a:buNone/>
                </a:pPr>
                <a:endParaRPr lang="en-US" sz="2400" dirty="0"/>
              </a:p>
              <a:p>
                <a:pPr algn="just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h</m:t>
                      </m:r>
                      <m:r>
                        <a:rPr lang="en-US" sz="2400" i="1" baseline="-25000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0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=−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0.0075 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𝑚</m:t>
                      </m:r>
                    </m:oMath>
                  </m:oMathPara>
                </a14:m>
                <a:endParaRPr lang="en-US" sz="24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h</m:t>
                      </m:r>
                      <m:r>
                        <a:rPr lang="en-US" sz="2400" i="1" baseline="-25000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1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=−0.0025 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𝑚</m:t>
                      </m:r>
                    </m:oMath>
                  </m:oMathPara>
                </a14:m>
                <a:endParaRPr lang="en-US" sz="24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h</m:t>
                      </m:r>
                      <m:r>
                        <a:rPr lang="en-US" sz="2400" i="1" baseline="-25000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2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=0.0025 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𝑚</m:t>
                      </m:r>
                    </m:oMath>
                  </m:oMathPara>
                </a14:m>
                <a:endParaRPr lang="en-US" sz="24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h</m:t>
                      </m:r>
                      <m:r>
                        <a:rPr lang="en-US" sz="2400" i="1" baseline="-25000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3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=0.0075 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𝑚</m:t>
                      </m:r>
                    </m:oMath>
                  </m:oMathPara>
                </a14:m>
                <a:endParaRPr lang="en-US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5" name="Rectangle 3">
                <a:extLst>
                  <a:ext uri="{FF2B5EF4-FFF2-40B4-BE49-F238E27FC236}">
                    <a16:creationId xmlns:a16="http://schemas.microsoft.com/office/drawing/2014/main" id="{055777FD-A5F5-0ECE-D638-53462D775D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79400" y="1416114"/>
                <a:ext cx="2274888" cy="160178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0145149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The [D] matrix</a:t>
            </a:r>
          </a:p>
        </p:txBody>
      </p:sp>
      <p:graphicFrame>
        <p:nvGraphicFramePr>
          <p:cNvPr id="26626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563563" y="1984375"/>
          <a:ext cx="8242300" cy="173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3544" name="Equation" r:id="rId4" imgW="3492500" imgH="736600" progId="Equation.3">
                  <p:embed/>
                </p:oleObj>
              </mc:Choice>
              <mc:Fallback>
                <p:oleObj name="Equation" r:id="rId4" imgW="3492500" imgH="736600" progId="Equation.3">
                  <p:embed/>
                  <p:pic>
                    <p:nvPicPr>
                      <p:cNvPr id="0" name="Picture 8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563" y="1984375"/>
                        <a:ext cx="8242300" cy="1738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1410004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E247E-74BD-16C4-6C86-29C9B5FEF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All three stiffness matrices together</a:t>
            </a:r>
          </a:p>
        </p:txBody>
      </p:sp>
      <p:graphicFrame>
        <p:nvGraphicFramePr>
          <p:cNvPr id="4" name="Object 4">
            <a:extLst>
              <a:ext uri="{FF2B5EF4-FFF2-40B4-BE49-F238E27FC236}">
                <a16:creationId xmlns:a16="http://schemas.microsoft.com/office/drawing/2014/main" id="{178E9148-1AEC-DC63-FDA5-5BEF24A6DFC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7879358"/>
              </p:ext>
            </p:extLst>
          </p:nvPr>
        </p:nvGraphicFramePr>
        <p:xfrm>
          <a:off x="228600" y="2057400"/>
          <a:ext cx="4116486" cy="8845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429000" imgH="736600" progId="Equation.3">
                  <p:embed/>
                </p:oleObj>
              </mc:Choice>
              <mc:Fallback>
                <p:oleObj name="Equation" r:id="rId2" imgW="3429000" imgH="736600" progId="Equation.3">
                  <p:embed/>
                  <p:pic>
                    <p:nvPicPr>
                      <p:cNvPr id="22530" name="Object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2057400"/>
                        <a:ext cx="4116486" cy="88455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F0119548-72FA-FD59-E6F6-A6BDFEAF6EE4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1837232"/>
              </p:ext>
            </p:extLst>
          </p:nvPr>
        </p:nvGraphicFramePr>
        <p:xfrm>
          <a:off x="4798916" y="2057400"/>
          <a:ext cx="3753643" cy="7861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517560" imgH="736560" progId="Equation.3">
                  <p:embed/>
                </p:oleObj>
              </mc:Choice>
              <mc:Fallback>
                <p:oleObj name="Equation" r:id="rId4" imgW="3517560" imgH="736560" progId="Equation.3">
                  <p:embed/>
                  <p:pic>
                    <p:nvPicPr>
                      <p:cNvPr id="24578" name="Object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8916" y="2057400"/>
                        <a:ext cx="3753643" cy="78614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4">
            <a:extLst>
              <a:ext uri="{FF2B5EF4-FFF2-40B4-BE49-F238E27FC236}">
                <a16:creationId xmlns:a16="http://schemas.microsoft.com/office/drawing/2014/main" id="{8F59F0A7-6BF2-1905-4CB7-6497FF5676C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6401204"/>
              </p:ext>
            </p:extLst>
          </p:nvPr>
        </p:nvGraphicFramePr>
        <p:xfrm>
          <a:off x="447040" y="3108327"/>
          <a:ext cx="3829843" cy="8077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492500" imgH="736600" progId="Equation.3">
                  <p:embed/>
                </p:oleObj>
              </mc:Choice>
              <mc:Fallback>
                <p:oleObj name="Equation" r:id="rId6" imgW="3492500" imgH="736600" progId="Equation.3">
                  <p:embed/>
                  <p:pic>
                    <p:nvPicPr>
                      <p:cNvPr id="26626" name="Object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040" y="3108327"/>
                        <a:ext cx="3829843" cy="80771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D2B41F36-D226-FC57-22B7-E41A621DA4F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9772" t="916" r="5848" b="916"/>
          <a:stretch/>
        </p:blipFill>
        <p:spPr>
          <a:xfrm>
            <a:off x="788244" y="4082418"/>
            <a:ext cx="7113684" cy="2481518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399FD2C-65D2-F1DA-E0F3-80AC927FB7F5}"/>
              </a:ext>
            </a:extLst>
          </p:cNvPr>
          <p:cNvCxnSpPr>
            <a:stCxn id="7" idx="0"/>
          </p:cNvCxnSpPr>
          <p:nvPr/>
        </p:nvCxnSpPr>
        <p:spPr>
          <a:xfrm flipH="1">
            <a:off x="4332849" y="4082418"/>
            <a:ext cx="12237" cy="2607942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B5DAFF0-63CC-08EC-A8DD-E214ACDC3810}"/>
              </a:ext>
            </a:extLst>
          </p:cNvPr>
          <p:cNvCxnSpPr/>
          <p:nvPr/>
        </p:nvCxnSpPr>
        <p:spPr>
          <a:xfrm>
            <a:off x="990600" y="5257800"/>
            <a:ext cx="6781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94624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447800"/>
            <a:ext cx="8001000" cy="1600200"/>
          </a:xfrm>
          <a:noFill/>
        </p:spPr>
        <p:txBody>
          <a:bodyPr lIns="92075" tIns="46038" rIns="92075" bIns="46038">
            <a:normAutofit/>
          </a:bodyPr>
          <a:lstStyle/>
          <a:p>
            <a:pPr algn="just" eaLnBrk="1" hangingPunct="1"/>
            <a:r>
              <a:rPr lang="en-US" sz="2400" b="0" dirty="0">
                <a:solidFill>
                  <a:schemeClr val="tx1"/>
                </a:solidFill>
              </a:rPr>
              <a:t>B) Since the applied load is </a:t>
            </a:r>
            <a:r>
              <a:rPr lang="en-US" sz="2400" b="0" dirty="0" err="1">
                <a:solidFill>
                  <a:schemeClr val="tx1"/>
                </a:solidFill>
              </a:rPr>
              <a:t>N</a:t>
            </a:r>
            <a:r>
              <a:rPr lang="en-US" sz="2400" b="0" baseline="-25000" dirty="0" err="1">
                <a:solidFill>
                  <a:schemeClr val="tx1"/>
                </a:solidFill>
              </a:rPr>
              <a:t>x</a:t>
            </a:r>
            <a:r>
              <a:rPr lang="en-US" sz="2400" b="0" dirty="0">
                <a:solidFill>
                  <a:schemeClr val="tx1"/>
                </a:solidFill>
              </a:rPr>
              <a:t> =</a:t>
            </a:r>
            <a:r>
              <a:rPr lang="en-US" b="0" dirty="0">
                <a:solidFill>
                  <a:schemeClr val="tx1"/>
                </a:solidFill>
              </a:rPr>
              <a:t> </a:t>
            </a:r>
            <a:r>
              <a:rPr lang="en-US" sz="2400" b="0" dirty="0" err="1">
                <a:solidFill>
                  <a:schemeClr val="tx1"/>
                </a:solidFill>
              </a:rPr>
              <a:t>N</a:t>
            </a:r>
            <a:r>
              <a:rPr lang="en-US" sz="2400" b="0" baseline="-25000" dirty="0" err="1">
                <a:solidFill>
                  <a:schemeClr val="tx1"/>
                </a:solidFill>
              </a:rPr>
              <a:t>y</a:t>
            </a:r>
            <a:r>
              <a:rPr lang="en-US" sz="2400" b="0" dirty="0">
                <a:solidFill>
                  <a:schemeClr val="tx1"/>
                </a:solidFill>
              </a:rPr>
              <a:t> = 1000 N/m, the mid-plane strains and curvatures can be found by solving the following set of simultaneous linear equations</a:t>
            </a:r>
          </a:p>
        </p:txBody>
      </p:sp>
      <p:sp>
        <p:nvSpPr>
          <p:cNvPr id="27653" name="Rectangle 6"/>
          <p:cNvSpPr>
            <a:spLocks noChangeArrowheads="1"/>
          </p:cNvSpPr>
          <p:nvPr/>
        </p:nvSpPr>
        <p:spPr bwMode="auto">
          <a:xfrm>
            <a:off x="0" y="25034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765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2247887"/>
              </p:ext>
            </p:extLst>
          </p:nvPr>
        </p:nvGraphicFramePr>
        <p:xfrm>
          <a:off x="585470" y="4530725"/>
          <a:ext cx="7766050" cy="232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68" name="Equation" r:id="rId4" imgW="6172200" imgH="1854000" progId="Equation.3">
                  <p:embed/>
                </p:oleObj>
              </mc:Choice>
              <mc:Fallback>
                <p:oleObj name="Equation" r:id="rId4" imgW="6172200" imgH="185400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470" y="4530725"/>
                        <a:ext cx="7766050" cy="2327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53716" y="381000"/>
            <a:ext cx="8001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C000"/>
                </a:solidFill>
              </a:rPr>
              <a:t>Setting up the </a:t>
            </a:r>
            <a:r>
              <a:rPr lang="en-US" sz="4400" dirty="0" err="1">
                <a:solidFill>
                  <a:srgbClr val="FFC000"/>
                </a:solidFill>
              </a:rPr>
              <a:t>6x6</a:t>
            </a:r>
            <a:r>
              <a:rPr lang="en-US" sz="4400" dirty="0">
                <a:solidFill>
                  <a:srgbClr val="FFC000"/>
                </a:solidFill>
              </a:rPr>
              <a:t> matrix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D8887A-57DE-6DF6-81C8-06B5226591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67000" y="2965562"/>
            <a:ext cx="2711958" cy="164760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804563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>
              <a:buFontTx/>
              <a:buNone/>
            </a:pPr>
            <a:r>
              <a:rPr lang="en-US"/>
              <a:t> </a:t>
            </a:r>
          </a:p>
        </p:txBody>
      </p:sp>
      <p:sp>
        <p:nvSpPr>
          <p:cNvPr id="28676" name="Rectangle 6"/>
          <p:cNvSpPr>
            <a:spLocks noChangeArrowheads="1"/>
          </p:cNvSpPr>
          <p:nvPr/>
        </p:nvSpPr>
        <p:spPr bwMode="auto">
          <a:xfrm>
            <a:off x="0" y="24876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8674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4040919"/>
              </p:ext>
            </p:extLst>
          </p:nvPr>
        </p:nvGraphicFramePr>
        <p:xfrm>
          <a:off x="2735263" y="1652588"/>
          <a:ext cx="3359150" cy="358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592" name="Equation" r:id="rId4" imgW="1765080" imgH="1879560" progId="Equation.3">
                  <p:embed/>
                </p:oleObj>
              </mc:Choice>
              <mc:Fallback>
                <p:oleObj name="Equation" r:id="rId4" imgW="1765080" imgH="187956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5263" y="1652588"/>
                        <a:ext cx="3359150" cy="3581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7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/>
              <a:t>Mid-plane strains and curvatures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398133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731963"/>
            <a:ext cx="8915400" cy="914400"/>
          </a:xfrm>
          <a:noFill/>
        </p:spPr>
        <p:txBody>
          <a:bodyPr lIns="92075" tIns="46038" rIns="92075" bIns="46038">
            <a:normAutofit fontScale="90000"/>
          </a:bodyPr>
          <a:lstStyle/>
          <a:p>
            <a:pPr algn="just" eaLnBrk="1" hangingPunct="1"/>
            <a:r>
              <a:rPr lang="en-US" sz="2400" dirty="0">
                <a:solidFill>
                  <a:schemeClr val="tx1"/>
                </a:solidFill>
              </a:rPr>
              <a:t>C</a:t>
            </a:r>
            <a:r>
              <a:rPr lang="en-US" sz="2400" b="0" dirty="0">
                <a:solidFill>
                  <a:schemeClr val="tx1"/>
                </a:solidFill>
              </a:rPr>
              <a:t>) The strains and stresses at the</a:t>
            </a:r>
            <a:r>
              <a:rPr lang="en-US" b="0" dirty="0">
                <a:solidFill>
                  <a:schemeClr val="tx1"/>
                </a:solidFill>
              </a:rPr>
              <a:t> </a:t>
            </a:r>
            <a:r>
              <a:rPr lang="en-US" sz="2400" b="0" dirty="0">
                <a:solidFill>
                  <a:schemeClr val="tx1"/>
                </a:solidFill>
              </a:rPr>
              <a:t>top surface of the 30</a:t>
            </a:r>
            <a:r>
              <a:rPr lang="en-US" sz="2400" b="0" baseline="30000" dirty="0">
                <a:solidFill>
                  <a:schemeClr val="tx1"/>
                </a:solidFill>
              </a:rPr>
              <a:t>0</a:t>
            </a:r>
            <a:r>
              <a:rPr lang="en-US" sz="2400" b="0" dirty="0">
                <a:solidFill>
                  <a:schemeClr val="tx1"/>
                </a:solidFill>
              </a:rPr>
              <a:t> ply are found as follows.  The top surface of the 30</a:t>
            </a:r>
            <a:r>
              <a:rPr lang="en-US" sz="2400" b="0" baseline="30000" dirty="0">
                <a:solidFill>
                  <a:schemeClr val="tx1"/>
                </a:solidFill>
              </a:rPr>
              <a:t>0</a:t>
            </a:r>
            <a:r>
              <a:rPr lang="en-US" sz="2400" b="0" dirty="0">
                <a:solidFill>
                  <a:schemeClr val="tx1"/>
                </a:solidFill>
              </a:rPr>
              <a:t> ply is located at z = </a:t>
            </a:r>
            <a:r>
              <a:rPr lang="en-US" sz="2400" b="0" dirty="0" err="1">
                <a:solidFill>
                  <a:schemeClr val="tx1"/>
                </a:solidFill>
              </a:rPr>
              <a:t>h</a:t>
            </a:r>
            <a:r>
              <a:rPr lang="en-US" sz="2400" b="0" baseline="-25000" dirty="0" err="1">
                <a:solidFill>
                  <a:schemeClr val="tx1"/>
                </a:solidFill>
              </a:rPr>
              <a:t>1</a:t>
            </a:r>
            <a:r>
              <a:rPr lang="en-US" sz="2400" b="0" dirty="0">
                <a:solidFill>
                  <a:schemeClr val="tx1"/>
                </a:solidFill>
              </a:rPr>
              <a:t> = -0.0025 m.  </a:t>
            </a:r>
          </a:p>
        </p:txBody>
      </p:sp>
      <p:sp>
        <p:nvSpPr>
          <p:cNvPr id="29702" name="Rectangle 9"/>
          <p:cNvSpPr>
            <a:spLocks noChangeArrowheads="1"/>
          </p:cNvSpPr>
          <p:nvPr/>
        </p:nvSpPr>
        <p:spPr bwMode="auto">
          <a:xfrm>
            <a:off x="0" y="9921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14112" tIns="914112" rIns="914112" bIns="914112" anchor="ctr">
            <a:spAutoFit/>
          </a:bodyPr>
          <a:lstStyle/>
          <a:p>
            <a:endParaRPr lang="en-US"/>
          </a:p>
        </p:txBody>
      </p:sp>
      <p:graphicFrame>
        <p:nvGraphicFramePr>
          <p:cNvPr id="2969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3118983"/>
              </p:ext>
            </p:extLst>
          </p:nvPr>
        </p:nvGraphicFramePr>
        <p:xfrm>
          <a:off x="3124200" y="2819400"/>
          <a:ext cx="5664200" cy="1516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625" name="Equation" r:id="rId4" imgW="3492360" imgH="939600" progId="Equation.3">
                  <p:embed/>
                </p:oleObj>
              </mc:Choice>
              <mc:Fallback>
                <p:oleObj name="Equation" r:id="rId4" imgW="3492360" imgH="939600" progId="Equation.3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2819400"/>
                        <a:ext cx="5664200" cy="1516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3" name="Rectangle 10"/>
          <p:cNvSpPr>
            <a:spLocks noChangeArrowheads="1"/>
          </p:cNvSpPr>
          <p:nvPr/>
        </p:nvSpPr>
        <p:spPr bwMode="auto">
          <a:xfrm>
            <a:off x="0" y="1928813"/>
            <a:ext cx="10985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	</a:t>
            </a:r>
            <a:endParaRPr lang="en-US" sz="2400" dirty="0">
              <a:latin typeface="Times New Roman" pitchFamily="18" charset="0"/>
            </a:endParaRPr>
          </a:p>
        </p:txBody>
      </p:sp>
      <p:graphicFrame>
        <p:nvGraphicFramePr>
          <p:cNvPr id="2969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5533905"/>
              </p:ext>
            </p:extLst>
          </p:nvPr>
        </p:nvGraphicFramePr>
        <p:xfrm>
          <a:off x="6324600" y="4572000"/>
          <a:ext cx="2551113" cy="1477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626" name="Equation" r:id="rId6" imgW="1536480" imgH="888840" progId="Equation.3">
                  <p:embed/>
                </p:oleObj>
              </mc:Choice>
              <mc:Fallback>
                <p:oleObj name="Equation" r:id="rId6" imgW="1536480" imgH="888840" progId="Equation.3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4600" y="4572000"/>
                        <a:ext cx="2551113" cy="14779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4" name="Rectangle 12"/>
          <p:cNvSpPr>
            <a:spLocks noChangeArrowheads="1"/>
          </p:cNvSpPr>
          <p:nvPr/>
        </p:nvSpPr>
        <p:spPr bwMode="auto">
          <a:xfrm>
            <a:off x="0" y="4408488"/>
            <a:ext cx="641350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>
              <a:tabLst>
                <a:tab pos="-914400" algn="l"/>
                <a:tab pos="-457200" algn="l"/>
                <a:tab pos="0" algn="l"/>
                <a:tab pos="457200" algn="l"/>
                <a:tab pos="950913" algn="l"/>
                <a:tab pos="1009650" algn="l"/>
                <a:tab pos="1189038" algn="l"/>
                <a:tab pos="1247775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br>
              <a:rPr lang="en-US" sz="1100">
                <a:latin typeface="Times New Roman" pitchFamily="18" charset="0"/>
                <a:cs typeface="Times New Roman" pitchFamily="18" charset="0"/>
              </a:rPr>
            </a:br>
            <a:endParaRPr lang="en-US" sz="900">
              <a:latin typeface="Times New Roman" pitchFamily="18" charset="0"/>
            </a:endParaRPr>
          </a:p>
          <a:p>
            <a:pPr eaLnBrk="0" hangingPunct="0">
              <a:tabLst>
                <a:tab pos="-914400" algn="l"/>
                <a:tab pos="-457200" algn="l"/>
                <a:tab pos="0" algn="l"/>
                <a:tab pos="457200" algn="l"/>
                <a:tab pos="950913" algn="l"/>
                <a:tab pos="1009650" algn="l"/>
                <a:tab pos="1189038" algn="l"/>
                <a:tab pos="1247775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US" sz="1100">
                <a:latin typeface="Times New Roman" pitchFamily="18" charset="0"/>
                <a:cs typeface="Times New Roman" pitchFamily="18" charset="0"/>
              </a:rPr>
              <a:t>	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41350" y="457200"/>
            <a:ext cx="7359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graphicFrame>
        <p:nvGraphicFramePr>
          <p:cNvPr id="4" name="Objec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6538730"/>
              </p:ext>
            </p:extLst>
          </p:nvPr>
        </p:nvGraphicFramePr>
        <p:xfrm>
          <a:off x="320675" y="4691063"/>
          <a:ext cx="4210050" cy="172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627" name="Document" r:id="rId8" imgW="3136392" imgH="1325880" progId="Word.Document.8">
                  <p:embed/>
                </p:oleObj>
              </mc:Choice>
              <mc:Fallback>
                <p:oleObj name="Document" r:id="rId8" imgW="3136392" imgH="1325880" progId="Word.Document.8">
                  <p:embed/>
                  <p:pic>
                    <p:nvPicPr>
                      <p:cNvPr id="0" name="Picture 19"/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675" y="4691063"/>
                        <a:ext cx="4210050" cy="1725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7"/>
          <p:cNvSpPr txBox="1">
            <a:spLocks noChangeArrowheads="1"/>
          </p:cNvSpPr>
          <p:nvPr/>
        </p:nvSpPr>
        <p:spPr>
          <a:xfrm>
            <a:off x="76200" y="155448"/>
            <a:ext cx="8991600" cy="1252728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500" b="1" kern="1200">
                <a:solidFill>
                  <a:schemeClr val="accent1">
                    <a:satMod val="150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4000" dirty="0"/>
              <a:t>Global strains at top of 30</a:t>
            </a:r>
            <a:r>
              <a:rPr lang="en-US" sz="4000" baseline="34000" dirty="0"/>
              <a:t>o</a:t>
            </a:r>
            <a:r>
              <a:rPr lang="en-US" sz="4000" dirty="0"/>
              <a:t> ply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52400" y="6412468"/>
            <a:ext cx="7696200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Thickness and coordinate locations of the three-ply laminate.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EF0296-74C1-D1DA-3B98-ADD5E0B20AF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2400" y="2664588"/>
            <a:ext cx="2362200" cy="164988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149916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pPr eaLnBrk="1" hangingPunct="1"/>
            <a:r>
              <a:rPr lang="en-US" sz="4000" b="1" dirty="0"/>
              <a:t>Global strains (m/m)</a:t>
            </a:r>
          </a:p>
        </p:txBody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>
              <a:buFontTx/>
              <a:buNone/>
            </a:pPr>
            <a:r>
              <a:rPr lang="en-US"/>
              <a:t> </a:t>
            </a:r>
          </a:p>
        </p:txBody>
      </p:sp>
      <p:sp>
        <p:nvSpPr>
          <p:cNvPr id="30725" name="Rectangle 11"/>
          <p:cNvSpPr>
            <a:spLocks noChangeArrowheads="1"/>
          </p:cNvSpPr>
          <p:nvPr/>
        </p:nvSpPr>
        <p:spPr bwMode="auto">
          <a:xfrm>
            <a:off x="1093788" y="1962150"/>
            <a:ext cx="1090612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endParaRPr lang="en-US" sz="2400">
              <a:latin typeface="Times New Roman" pitchFamily="18" charset="0"/>
            </a:endParaRPr>
          </a:p>
        </p:txBody>
      </p:sp>
      <p:graphicFrame>
        <p:nvGraphicFramePr>
          <p:cNvPr id="30722" name="Object 5"/>
          <p:cNvGraphicFramePr>
            <a:graphicFrameLocks noChangeAspect="1"/>
          </p:cNvGraphicFramePr>
          <p:nvPr/>
        </p:nvGraphicFramePr>
        <p:xfrm>
          <a:off x="7315200" y="1828799"/>
          <a:ext cx="284163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7640" name="Equation" r:id="rId4" imgW="215806" imgH="228501" progId="Equation.3">
                  <p:embed/>
                </p:oleObj>
              </mc:Choice>
              <mc:Fallback>
                <p:oleObj name="Equation" r:id="rId4" imgW="215806" imgH="228501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5200" y="1828799"/>
                        <a:ext cx="284163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96" name="Group 112"/>
          <p:cNvGraphicFramePr>
            <a:graphicFrameLocks noGrp="1"/>
          </p:cNvGraphicFramePr>
          <p:nvPr/>
        </p:nvGraphicFramePr>
        <p:xfrm>
          <a:off x="990600" y="1676399"/>
          <a:ext cx="7315200" cy="4343401"/>
        </p:xfrm>
        <a:graphic>
          <a:graphicData uri="http://schemas.openxmlformats.org/drawingml/2006/table">
            <a:tbl>
              <a:tblPr/>
              <a:tblGrid>
                <a:gridCol w="11477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12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3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14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16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73138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Ply #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Position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ε</a:t>
                      </a:r>
                      <a:r>
                        <a:rPr kumimoji="0" lang="en-US" sz="1800" b="0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ε</a:t>
                      </a:r>
                      <a:r>
                        <a:rPr kumimoji="0" lang="en-US" sz="1800" b="0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3950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	(0</a:t>
                      </a:r>
                      <a:r>
                        <a:rPr kumimoji="0" lang="en-US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Top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Middle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Bottom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8.944 (10</a:t>
                      </a:r>
                      <a:r>
                        <a:rPr kumimoji="0" lang="en-US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-8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1.637 (10</a:t>
                      </a:r>
                      <a:r>
                        <a:rPr kumimoji="0" lang="en-US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-7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2.380 (10</a:t>
                      </a:r>
                      <a:r>
                        <a:rPr kumimoji="0" lang="en-US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-7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5.955 (10</a:t>
                      </a:r>
                      <a:r>
                        <a:rPr kumimoji="0" lang="en-US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-6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5.134 (10</a:t>
                      </a:r>
                      <a:r>
                        <a:rPr kumimoji="0" lang="en-US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-6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4.313 (10</a:t>
                      </a:r>
                      <a:r>
                        <a:rPr kumimoji="0" lang="en-US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-6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-3.836 (10</a:t>
                      </a:r>
                      <a:r>
                        <a:rPr kumimoji="0" lang="en-US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-6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-2.811 (10</a:t>
                      </a:r>
                      <a:r>
                        <a:rPr kumimoji="0" lang="en-US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-6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-1.785 (10</a:t>
                      </a:r>
                      <a:r>
                        <a:rPr kumimoji="0" lang="en-US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-6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22363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	(30</a:t>
                      </a:r>
                      <a:r>
                        <a:rPr kumimoji="0" lang="en-US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Top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Middle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Bottom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2.380 (10</a:t>
                      </a:r>
                      <a:r>
                        <a:rPr kumimoji="0" lang="en-US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-7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3.123 (10</a:t>
                      </a:r>
                      <a:r>
                        <a:rPr kumimoji="0" lang="en-US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-7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3.866 (10</a:t>
                      </a:r>
                      <a:r>
                        <a:rPr kumimoji="0" lang="en-US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-7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4.313 (10</a:t>
                      </a:r>
                      <a:r>
                        <a:rPr kumimoji="0" lang="en-US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-6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3.492 (10</a:t>
                      </a:r>
                      <a:r>
                        <a:rPr kumimoji="0" lang="en-US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-6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2.670 (10</a:t>
                      </a:r>
                      <a:r>
                        <a:rPr kumimoji="0" lang="en-US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-6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-1.785 (10</a:t>
                      </a:r>
                      <a:r>
                        <a:rPr kumimoji="0" lang="en-US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-6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-7.598 (10</a:t>
                      </a:r>
                      <a:r>
                        <a:rPr kumimoji="0" lang="en-US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-7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2.655 (10</a:t>
                      </a:r>
                      <a:r>
                        <a:rPr kumimoji="0" lang="en-US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-7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23950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3(-45</a:t>
                      </a:r>
                      <a:r>
                        <a:rPr kumimoji="0" lang="en-US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Top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Middle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Bottom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3.866 (10</a:t>
                      </a:r>
                      <a:r>
                        <a:rPr kumimoji="0" lang="en-US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-7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4.609 (10</a:t>
                      </a:r>
                      <a:r>
                        <a:rPr kumimoji="0" lang="en-US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-7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5.352 (10</a:t>
                      </a:r>
                      <a:r>
                        <a:rPr kumimoji="0" lang="en-US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-7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2.670 (10</a:t>
                      </a:r>
                      <a:r>
                        <a:rPr kumimoji="0" lang="en-US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-6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1.849 (10</a:t>
                      </a:r>
                      <a:r>
                        <a:rPr kumimoji="0" lang="en-US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-6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1.028 (10</a:t>
                      </a:r>
                      <a:r>
                        <a:rPr kumimoji="0" lang="en-US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-6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2.655 (10</a:t>
                      </a:r>
                      <a:r>
                        <a:rPr kumimoji="0" lang="en-US" sz="1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-7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1.291 (10</a:t>
                      </a:r>
                      <a:r>
                        <a:rPr kumimoji="0" lang="en-US" sz="1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-6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2.316 (10</a:t>
                      </a:r>
                      <a:r>
                        <a:rPr kumimoji="0" lang="en-US" sz="1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-6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3652659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>
              <a:buFontTx/>
              <a:buNone/>
            </a:pPr>
            <a:r>
              <a:rPr lang="en-US" dirty="0"/>
              <a:t> </a:t>
            </a:r>
          </a:p>
        </p:txBody>
      </p:sp>
      <p:graphicFrame>
        <p:nvGraphicFramePr>
          <p:cNvPr id="3174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0076346"/>
              </p:ext>
            </p:extLst>
          </p:nvPr>
        </p:nvGraphicFramePr>
        <p:xfrm>
          <a:off x="1279525" y="3613738"/>
          <a:ext cx="6416675" cy="1700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670" name="Equation" r:id="rId4" imgW="3390900" imgH="901700" progId="Equation.3">
                  <p:embed/>
                </p:oleObj>
              </mc:Choice>
              <mc:Fallback>
                <p:oleObj name="Equation" r:id="rId4" imgW="3390900" imgH="901700" progId="Equation.3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9525" y="3613738"/>
                        <a:ext cx="6416675" cy="1700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4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9165044"/>
              </p:ext>
            </p:extLst>
          </p:nvPr>
        </p:nvGraphicFramePr>
        <p:xfrm>
          <a:off x="2133600" y="5141052"/>
          <a:ext cx="2228850" cy="156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671" name="Equation" r:id="rId6" imgW="1270000" imgH="889000" progId="Equation.3">
                  <p:embed/>
                </p:oleObj>
              </mc:Choice>
              <mc:Fallback>
                <p:oleObj name="Equation" r:id="rId6" imgW="1270000" imgH="889000" progId="Equation.3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5141052"/>
                        <a:ext cx="2228850" cy="1562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/>
          <p:cNvSpPr/>
          <p:nvPr/>
        </p:nvSpPr>
        <p:spPr>
          <a:xfrm>
            <a:off x="762000" y="457200"/>
            <a:ext cx="80772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>
                <a:solidFill>
                  <a:srgbClr val="FFC000"/>
                </a:solidFill>
              </a:rPr>
              <a:t>Global stresses in 30</a:t>
            </a:r>
            <a:r>
              <a:rPr lang="en-US" sz="4400" b="1" baseline="40000" dirty="0">
                <a:solidFill>
                  <a:srgbClr val="FFC000"/>
                </a:solidFill>
              </a:rPr>
              <a:t>o</a:t>
            </a:r>
            <a:r>
              <a:rPr lang="en-US" sz="4400" b="1" dirty="0">
                <a:solidFill>
                  <a:srgbClr val="FFC000"/>
                </a:solidFill>
              </a:rPr>
              <a:t> ply at top</a:t>
            </a:r>
            <a:endParaRPr lang="en-US" sz="4400" dirty="0">
              <a:solidFill>
                <a:srgbClr val="FFC000"/>
              </a:solidFill>
            </a:endParaRP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5F2B4FB7-FCCE-EC76-D13C-11380D4E8EA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3075423"/>
              </p:ext>
            </p:extLst>
          </p:nvPr>
        </p:nvGraphicFramePr>
        <p:xfrm>
          <a:off x="2705100" y="1508399"/>
          <a:ext cx="3733800" cy="19206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866900" imgH="965200" progId="Equation.3">
                  <p:embed/>
                </p:oleObj>
              </mc:Choice>
              <mc:Fallback>
                <p:oleObj name="Equation" r:id="rId8" imgW="1866900" imgH="965200" progId="Equation.3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5100" y="1508399"/>
                        <a:ext cx="3733800" cy="192060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6722807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>
            <a:normAutofit/>
          </a:bodyPr>
          <a:lstStyle/>
          <a:p>
            <a:pPr eaLnBrk="1" hangingPunct="1"/>
            <a:r>
              <a:rPr lang="en-US" sz="4400" b="1" dirty="0"/>
              <a:t>Global stresses (Pa)</a:t>
            </a:r>
          </a:p>
        </p:txBody>
      </p:sp>
      <p:graphicFrame>
        <p:nvGraphicFramePr>
          <p:cNvPr id="17610" name="Group 202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053118229"/>
              </p:ext>
            </p:extLst>
          </p:nvPr>
        </p:nvGraphicFramePr>
        <p:xfrm>
          <a:off x="492760" y="1600200"/>
          <a:ext cx="8194041" cy="4800600"/>
        </p:xfrm>
        <a:graphic>
          <a:graphicData uri="http://schemas.openxmlformats.org/drawingml/2006/table">
            <a:tbl>
              <a:tblPr/>
              <a:tblGrid>
                <a:gridCol w="15626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44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58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02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508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0900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Ply #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Position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σ</a:t>
                      </a:r>
                      <a:r>
                        <a:rPr kumimoji="0" lang="en-US" sz="1600" b="0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σ</a:t>
                      </a:r>
                      <a:r>
                        <a:rPr kumimoji="0" lang="en-US" sz="1600" b="0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τ</a:t>
                      </a:r>
                      <a:r>
                        <a:rPr kumimoji="0" lang="en-US" sz="1600" b="0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xy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9660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	(0</a:t>
                      </a:r>
                      <a:r>
                        <a:rPr kumimoji="0" lang="en-US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Top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Middle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Bottom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3.351 (10</a:t>
                      </a:r>
                      <a:r>
                        <a:rPr kumimoji="0" lang="en-US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4.464 (10</a:t>
                      </a:r>
                      <a:r>
                        <a:rPr kumimoji="0" lang="en-US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5.577 (10</a:t>
                      </a:r>
                      <a:r>
                        <a:rPr kumimoji="0" lang="en-US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6.188 (10</a:t>
                      </a:r>
                      <a:r>
                        <a:rPr kumimoji="0" lang="en-US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5.359 (10</a:t>
                      </a:r>
                      <a:r>
                        <a:rPr kumimoji="0" lang="en-US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4.531 (10</a:t>
                      </a:r>
                      <a:r>
                        <a:rPr kumimoji="0" lang="en-US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-2.750 (10</a:t>
                      </a:r>
                      <a:r>
                        <a:rPr kumimoji="0" lang="en-US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-2.015 (10</a:t>
                      </a:r>
                      <a:r>
                        <a:rPr kumimoji="0" lang="en-US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-1.280 (10</a:t>
                      </a:r>
                      <a:r>
                        <a:rPr kumimoji="0" lang="en-US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9838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	(30</a:t>
                      </a:r>
                      <a:r>
                        <a:rPr kumimoji="0" lang="en-US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Top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Middle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Bottom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6.930 (10</a:t>
                      </a:r>
                      <a:r>
                        <a:rPr kumimoji="0" lang="en-US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1.063 (10</a:t>
                      </a:r>
                      <a:r>
                        <a:rPr kumimoji="0" lang="en-US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1.434 (10</a:t>
                      </a:r>
                      <a:r>
                        <a:rPr kumimoji="0" lang="en-US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7.391 (10</a:t>
                      </a:r>
                      <a:r>
                        <a:rPr kumimoji="0" lang="en-US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7.747 (10</a:t>
                      </a:r>
                      <a:r>
                        <a:rPr kumimoji="0" lang="en-US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8.102 (10</a:t>
                      </a:r>
                      <a:r>
                        <a:rPr kumimoji="0" lang="en-US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3.381 (10</a:t>
                      </a:r>
                      <a:r>
                        <a:rPr kumimoji="0" lang="en-US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5.903 (10</a:t>
                      </a:r>
                      <a:r>
                        <a:rPr kumimoji="0" lang="en-US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8.426 (10</a:t>
                      </a:r>
                      <a:r>
                        <a:rPr kumimoji="0" lang="en-US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9660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	(-45</a:t>
                      </a:r>
                      <a:r>
                        <a:rPr kumimoji="0" lang="en-US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Top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Middle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Bottom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1.235 (10</a:t>
                      </a:r>
                      <a:r>
                        <a:rPr kumimoji="0" lang="en-US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4.903 (10</a:t>
                      </a:r>
                      <a:r>
                        <a:rPr kumimoji="0" lang="en-US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-2.547 (10</a:t>
                      </a:r>
                      <a:r>
                        <a:rPr kumimoji="0" lang="en-US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1.563 (10</a:t>
                      </a:r>
                      <a:r>
                        <a:rPr kumimoji="0" lang="en-US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6.894 (10</a:t>
                      </a:r>
                      <a:r>
                        <a:rPr kumimoji="0" lang="en-US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-1.840 (10</a:t>
                      </a:r>
                      <a:r>
                        <a:rPr kumimoji="0" lang="en-US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-1.187 (10</a:t>
                      </a:r>
                      <a:r>
                        <a:rPr kumimoji="0" lang="en-US" sz="1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-3.888 (10</a:t>
                      </a:r>
                      <a:r>
                        <a:rPr kumimoji="0" lang="en-US" sz="1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4.091 (10</a:t>
                      </a:r>
                      <a:r>
                        <a:rPr kumimoji="0" lang="en-US" sz="1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9859094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1492250"/>
            <a:ext cx="9067800" cy="412750"/>
          </a:xfrm>
          <a:noFill/>
        </p:spPr>
        <p:txBody>
          <a:bodyPr lIns="92075" tIns="46038" rIns="92075" bIns="46038">
            <a:normAutofit fontScale="90000"/>
          </a:bodyPr>
          <a:lstStyle/>
          <a:p>
            <a:pPr algn="just" eaLnBrk="1" hangingPunct="1"/>
            <a:r>
              <a:rPr lang="en-US" sz="2400" dirty="0">
                <a:solidFill>
                  <a:schemeClr val="tx1"/>
                </a:solidFill>
              </a:rPr>
              <a:t>The local strains and local stress as in the 30</a:t>
            </a:r>
            <a:r>
              <a:rPr lang="en-US" sz="2400" baseline="30000" dirty="0">
                <a:solidFill>
                  <a:schemeClr val="tx1"/>
                </a:solidFill>
              </a:rPr>
              <a:t>0</a:t>
            </a:r>
            <a:r>
              <a:rPr lang="en-US" sz="2400" dirty="0">
                <a:solidFill>
                  <a:schemeClr val="tx1"/>
                </a:solidFill>
              </a:rPr>
              <a:t> ply at the top surface</a:t>
            </a:r>
          </a:p>
        </p:txBody>
      </p:sp>
      <p:sp>
        <p:nvSpPr>
          <p:cNvPr id="32774" name="Rectangle 7"/>
          <p:cNvSpPr>
            <a:spLocks noChangeArrowheads="1"/>
          </p:cNvSpPr>
          <p:nvPr/>
        </p:nvSpPr>
        <p:spPr bwMode="auto">
          <a:xfrm>
            <a:off x="0" y="24066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3277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7604954"/>
              </p:ext>
            </p:extLst>
          </p:nvPr>
        </p:nvGraphicFramePr>
        <p:xfrm>
          <a:off x="1315720" y="3629100"/>
          <a:ext cx="6116638" cy="1568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9694" name="Equation" r:id="rId4" imgW="3479800" imgH="889000" progId="Equation.3">
                  <p:embed/>
                </p:oleObj>
              </mc:Choice>
              <mc:Fallback>
                <p:oleObj name="Equation" r:id="rId4" imgW="3479800" imgH="889000" progId="Equation.3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5720" y="3629100"/>
                        <a:ext cx="6116638" cy="156843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5" name="Rectangle 8"/>
          <p:cNvSpPr>
            <a:spLocks noChangeArrowheads="1"/>
          </p:cNvSpPr>
          <p:nvPr/>
        </p:nvSpPr>
        <p:spPr bwMode="auto">
          <a:xfrm>
            <a:off x="0" y="3298825"/>
            <a:ext cx="6413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>
              <a:tabLst>
                <a:tab pos="-914400" algn="l"/>
                <a:tab pos="-457200" algn="l"/>
                <a:tab pos="0" algn="l"/>
                <a:tab pos="457200" algn="l"/>
                <a:tab pos="950913" algn="l"/>
                <a:tab pos="1009650" algn="l"/>
                <a:tab pos="1189038" algn="l"/>
                <a:tab pos="1247775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US" sz="1100">
                <a:latin typeface="Times New Roman" pitchFamily="18" charset="0"/>
                <a:cs typeface="Times New Roman" pitchFamily="18" charset="0"/>
              </a:rPr>
              <a:t>	</a:t>
            </a:r>
            <a:endParaRPr lang="en-US" sz="2400">
              <a:latin typeface="Times New Roman" pitchFamily="18" charset="0"/>
            </a:endParaRPr>
          </a:p>
        </p:txBody>
      </p:sp>
      <p:graphicFrame>
        <p:nvGraphicFramePr>
          <p:cNvPr id="3277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3211395"/>
              </p:ext>
            </p:extLst>
          </p:nvPr>
        </p:nvGraphicFramePr>
        <p:xfrm>
          <a:off x="1351280" y="5077266"/>
          <a:ext cx="3200400" cy="17807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9695" name="Equation" r:id="rId6" imgW="1651000" imgH="914400" progId="Equation.3">
                  <p:embed/>
                </p:oleObj>
              </mc:Choice>
              <mc:Fallback>
                <p:oleObj name="Equation" r:id="rId6" imgW="1651000" imgH="914400" progId="Equation.3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1280" y="5077266"/>
                        <a:ext cx="3200400" cy="178073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7"/>
          <p:cNvSpPr txBox="1">
            <a:spLocks noChangeArrowheads="1"/>
          </p:cNvSpPr>
          <p:nvPr/>
        </p:nvSpPr>
        <p:spPr>
          <a:xfrm>
            <a:off x="76200" y="155448"/>
            <a:ext cx="8991600" cy="1252728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500" b="1" kern="1200">
                <a:solidFill>
                  <a:schemeClr val="accent1">
                    <a:satMod val="150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4000" dirty="0"/>
              <a:t>Local Strains at top of 30</a:t>
            </a:r>
            <a:r>
              <a:rPr lang="en-US" sz="4000" baseline="34000" dirty="0"/>
              <a:t>o</a:t>
            </a:r>
            <a:r>
              <a:rPr lang="en-US" sz="4000" dirty="0"/>
              <a:t> ply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E9C5EEE-DBD0-58FA-1F54-D12078714D1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62200" y="1946399"/>
            <a:ext cx="4263104" cy="161277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116363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7772400" cy="685800"/>
          </a:xfrm>
          <a:noFill/>
        </p:spPr>
        <p:txBody>
          <a:bodyPr lIns="92075" tIns="46038" rIns="92075" bIns="46038">
            <a:noAutofit/>
          </a:bodyPr>
          <a:lstStyle/>
          <a:p>
            <a:pPr eaLnBrk="1" hangingPunct="1"/>
            <a:r>
              <a:rPr lang="en-US" sz="4400" b="1" dirty="0"/>
              <a:t>Local strains (m/m)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7772400" cy="5029200"/>
          </a:xfrm>
          <a:noFill/>
        </p:spPr>
        <p:txBody>
          <a:bodyPr lIns="92075" tIns="46038" rIns="92075" bIns="46038"/>
          <a:lstStyle/>
          <a:p>
            <a:pPr eaLnBrk="1" hangingPunct="1">
              <a:buFontTx/>
              <a:buNone/>
            </a:pPr>
            <a:r>
              <a:rPr lang="en-US" dirty="0"/>
              <a:t> </a:t>
            </a:r>
          </a:p>
        </p:txBody>
      </p:sp>
      <p:graphicFrame>
        <p:nvGraphicFramePr>
          <p:cNvPr id="18542" name="Group 1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2952020"/>
              </p:ext>
            </p:extLst>
          </p:nvPr>
        </p:nvGraphicFramePr>
        <p:xfrm>
          <a:off x="665480" y="1737360"/>
          <a:ext cx="8173720" cy="4053838"/>
        </p:xfrm>
        <a:graphic>
          <a:graphicData uri="http://schemas.openxmlformats.org/drawingml/2006/table">
            <a:tbl>
              <a:tblPr/>
              <a:tblGrid>
                <a:gridCol w="15008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08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73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25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20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90750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Ply #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Position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ε</a:t>
                      </a:r>
                      <a:r>
                        <a:rPr kumimoji="0" lang="en-US" sz="1800" b="0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l-G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ε</a:t>
                      </a:r>
                      <a:r>
                        <a:rPr kumimoji="0" lang="en-US" sz="1800" b="0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γ</a:t>
                      </a:r>
                      <a:r>
                        <a:rPr kumimoji="0" lang="en-US" sz="1800" b="0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7696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	(0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Top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Middle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Bottom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8.944 (10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-8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1.637 (10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-7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2.380 (10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-7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5.955(10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-6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5.134(10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-6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4.313(10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-6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-3.836(10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-6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-2.811(10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-6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-1.785(10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-6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7696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	(30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Top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Middle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Bottom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4.837(10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-7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7.781(10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-7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1.073(10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-6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4.067(10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-6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3.026(10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-6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1.985(10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-6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2.636(10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-6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2.374(10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-6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2.111(10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-6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7696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	(-45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Top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Middle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Bottom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1.396(10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-6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5.096(10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-7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-3.766(10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-7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1.661(10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-6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1.800(10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-6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1.940(10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-6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-2.284(10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-6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-1.388(10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-6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950913" algn="l"/>
                          <a:tab pos="1009650" algn="l"/>
                          <a:tab pos="1143000" algn="l"/>
                          <a:tab pos="1189038" algn="l"/>
                          <a:tab pos="1247775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971800" algn="l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-4.928(10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-7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6116" name="Rectangle 109"/>
          <p:cNvSpPr>
            <a:spLocks noChangeArrowheads="1"/>
          </p:cNvSpPr>
          <p:nvPr/>
        </p:nvSpPr>
        <p:spPr bwMode="auto">
          <a:xfrm>
            <a:off x="0" y="44545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>
              <a:tabLst>
                <a:tab pos="-914400" algn="l"/>
                <a:tab pos="-457200" algn="l"/>
                <a:tab pos="0" algn="l"/>
                <a:tab pos="228600" algn="l"/>
                <a:tab pos="457200" algn="l"/>
                <a:tab pos="685800" algn="l"/>
                <a:tab pos="914400" algn="l"/>
                <a:tab pos="950913" algn="l"/>
                <a:tab pos="1009650" algn="l"/>
                <a:tab pos="1143000" algn="l"/>
                <a:tab pos="1189038" algn="l"/>
                <a:tab pos="1247775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  <a:tab pos="2971800" algn="l"/>
              </a:tabLst>
            </a:pPr>
            <a:endParaRPr lang="en-US" sz="2400">
              <a:latin typeface="Times New Roman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169500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>
              <a:buFontTx/>
              <a:buNone/>
            </a:pPr>
            <a:r>
              <a:rPr lang="en-US" dirty="0"/>
              <a:t> </a:t>
            </a:r>
          </a:p>
        </p:txBody>
      </p:sp>
      <p:sp>
        <p:nvSpPr>
          <p:cNvPr id="33797" name="Rectangle 7"/>
          <p:cNvSpPr>
            <a:spLocks noChangeArrowheads="1"/>
          </p:cNvSpPr>
          <p:nvPr/>
        </p:nvSpPr>
        <p:spPr bwMode="auto">
          <a:xfrm>
            <a:off x="0" y="24066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3379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8641060"/>
              </p:ext>
            </p:extLst>
          </p:nvPr>
        </p:nvGraphicFramePr>
        <p:xfrm>
          <a:off x="2590800" y="3420110"/>
          <a:ext cx="6210300" cy="18507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0718" name="Equation" r:id="rId4" imgW="2997200" imgH="889000" progId="Equation.3">
                  <p:embed/>
                </p:oleObj>
              </mc:Choice>
              <mc:Fallback>
                <p:oleObj name="Equation" r:id="rId4" imgW="2997200" imgH="889000" progId="Equation.3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3420110"/>
                        <a:ext cx="6210300" cy="185075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8" name="Rectangle 8"/>
          <p:cNvSpPr>
            <a:spLocks noChangeArrowheads="1"/>
          </p:cNvSpPr>
          <p:nvPr/>
        </p:nvSpPr>
        <p:spPr bwMode="auto">
          <a:xfrm>
            <a:off x="0" y="3298825"/>
            <a:ext cx="6413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>
              <a:tabLst>
                <a:tab pos="-914400" algn="l"/>
                <a:tab pos="-457200" algn="l"/>
                <a:tab pos="0" algn="l"/>
                <a:tab pos="457200" algn="l"/>
                <a:tab pos="950913" algn="l"/>
                <a:tab pos="1009650" algn="l"/>
                <a:tab pos="1189038" algn="l"/>
                <a:tab pos="1247775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US" sz="1100">
                <a:latin typeface="Times New Roman" pitchFamily="18" charset="0"/>
                <a:cs typeface="Times New Roman" pitchFamily="18" charset="0"/>
              </a:rPr>
              <a:t>	</a:t>
            </a:r>
            <a:endParaRPr lang="en-US" sz="2400">
              <a:latin typeface="Times New Roman" pitchFamily="18" charset="0"/>
            </a:endParaRPr>
          </a:p>
        </p:txBody>
      </p:sp>
      <p:graphicFrame>
        <p:nvGraphicFramePr>
          <p:cNvPr id="3379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3849238"/>
              </p:ext>
            </p:extLst>
          </p:nvPr>
        </p:nvGraphicFramePr>
        <p:xfrm>
          <a:off x="2971800" y="5270862"/>
          <a:ext cx="2057400" cy="14422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0719" name="Equation" r:id="rId6" imgW="1270000" imgH="889000" progId="Equation.3">
                  <p:embed/>
                </p:oleObj>
              </mc:Choice>
              <mc:Fallback>
                <p:oleObj name="Equation" r:id="rId6" imgW="1270000" imgH="889000" progId="Equation.3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5270862"/>
                        <a:ext cx="2057400" cy="144227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/>
          <p:cNvSpPr/>
          <p:nvPr/>
        </p:nvSpPr>
        <p:spPr>
          <a:xfrm>
            <a:off x="641350" y="381000"/>
            <a:ext cx="755206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>
                <a:solidFill>
                  <a:srgbClr val="FFC000"/>
                </a:solidFill>
              </a:rPr>
              <a:t>Local stresses in top of 30</a:t>
            </a:r>
            <a:r>
              <a:rPr lang="en-US" sz="4400" b="1" baseline="34000" dirty="0">
                <a:solidFill>
                  <a:srgbClr val="FFC000"/>
                </a:solidFill>
              </a:rPr>
              <a:t>o</a:t>
            </a:r>
            <a:r>
              <a:rPr lang="en-US" sz="4400" b="1" dirty="0">
                <a:solidFill>
                  <a:srgbClr val="FFC000"/>
                </a:solidFill>
              </a:rPr>
              <a:t> ply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9AB8D4-6A1D-9D07-6AFA-2F57147E035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51743"/>
          <a:stretch/>
        </p:blipFill>
        <p:spPr>
          <a:xfrm>
            <a:off x="2617101" y="1500467"/>
            <a:ext cx="4104107" cy="190821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418704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>
            <a:normAutofit/>
          </a:bodyPr>
          <a:lstStyle/>
          <a:p>
            <a:pPr eaLnBrk="1" hangingPunct="1"/>
            <a:r>
              <a:rPr lang="en-US" sz="4400" b="1" dirty="0"/>
              <a:t>Local stresses (Pa)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9564" name="Group 108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154469694"/>
                  </p:ext>
                </p:extLst>
              </p:nvPr>
            </p:nvGraphicFramePr>
            <p:xfrm>
              <a:off x="457200" y="1600200"/>
              <a:ext cx="8229600" cy="4525963"/>
            </p:xfrm>
            <a:graphic>
              <a:graphicData uri="http://schemas.openxmlformats.org/drawingml/2006/table">
                <a:tbl>
                  <a:tblPr/>
                  <a:tblGrid>
                    <a:gridCol w="14478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40652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77165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754188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849437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574675">
                    <a:tc>
                      <a:txBody>
                        <a:bodyPr/>
                        <a:lstStyle/>
                        <a:p>
                          <a:pPr marL="342900" marR="0" lvl="0" indent="-34290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Ply #</a:t>
                          </a:r>
                          <a:endParaRPr kumimoji="0" lang="en-US" sz="1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Position</a:t>
                          </a:r>
                          <a:endParaRPr kumimoji="0" lang="en-US" sz="18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σ</a:t>
                          </a:r>
                          <a:r>
                            <a:rPr kumimoji="0" lang="en-US" sz="1800" b="0" i="0" u="none" strike="noStrike" cap="none" normalizeH="0" baseline="-3000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1</a:t>
                          </a:r>
                          <a:endParaRPr kumimoji="0" lang="en-US" sz="18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σ</a:t>
                          </a:r>
                          <a:r>
                            <a:rPr kumimoji="0" lang="en-US" sz="1800" b="0" i="0" u="none" strike="noStrike" cap="none" normalizeH="0" baseline="-3000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2</a:t>
                          </a:r>
                          <a:endParaRPr kumimoji="0" lang="en-US" sz="1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14:m>
                            <m:oMath xmlns:m="http://schemas.openxmlformats.org/officeDocument/2006/math">
                              <m:r>
                                <a:rPr kumimoji="0" lang="en-US" sz="1800" b="0" i="1" u="none" strike="noStrike" cap="none" normalizeH="0" baseline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𝜏</m:t>
                              </m:r>
                            </m:oMath>
                          </a14:m>
                          <a:r>
                            <a:rPr kumimoji="0" lang="en-US" sz="1800" b="0" i="0" u="none" strike="noStrike" cap="none" normalizeH="0" baseline="-3000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12</a:t>
                          </a:r>
                          <a:endParaRPr kumimoji="0" lang="en-US" sz="1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317625">
                    <a:tc>
                      <a:txBody>
                        <a:bodyPr/>
                        <a:lstStyle/>
                        <a:p>
                          <a:pPr marL="342900" marR="0" lvl="0" indent="-34290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1	(0</a:t>
                          </a:r>
                          <a:r>
                            <a:rPr kumimoji="0" lang="en-US" sz="1800" b="0" i="0" u="none" strike="noStrike" cap="none" normalizeH="0" baseline="3000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0</a:t>
                          </a: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)</a:t>
                          </a:r>
                          <a:endParaRPr kumimoji="0" lang="en-US" sz="18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Top</a:t>
                          </a:r>
                        </a:p>
                        <a:p>
                          <a:pPr marL="342900" marR="0" lvl="0" indent="-34290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 typeface="Arial" charset="0"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Middle</a:t>
                          </a:r>
                        </a:p>
                        <a:p>
                          <a:pPr marL="342900" marR="0" lvl="0" indent="-34290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 typeface="Arial" charset="0"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Bottom</a:t>
                          </a:r>
                          <a:endParaRPr kumimoji="0" lang="en-US" sz="18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3.351 (10</a:t>
                          </a:r>
                          <a:r>
                            <a:rPr kumimoji="0" lang="en-US" sz="1800" b="0" i="0" u="none" strike="noStrike" cap="none" normalizeH="0" baseline="3000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4</a:t>
                          </a: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)</a:t>
                          </a:r>
                        </a:p>
                        <a:p>
                          <a:pPr marL="342900" marR="0" lvl="0" indent="-34290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 typeface="Arial" charset="0"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4.464 (10</a:t>
                          </a:r>
                          <a:r>
                            <a:rPr kumimoji="0" lang="en-US" sz="1800" b="0" i="0" u="none" strike="noStrike" cap="none" normalizeH="0" baseline="3000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4</a:t>
                          </a: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)</a:t>
                          </a:r>
                        </a:p>
                        <a:p>
                          <a:pPr marL="342900" marR="0" lvl="0" indent="-34290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 typeface="Arial" charset="0"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5.577 (10</a:t>
                          </a:r>
                          <a:r>
                            <a:rPr kumimoji="0" lang="en-US" sz="1800" b="0" i="0" u="none" strike="noStrike" cap="none" normalizeH="0" baseline="3000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4</a:t>
                          </a: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)</a:t>
                          </a:r>
                          <a:endParaRPr kumimoji="0" lang="en-US" sz="18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6.188 (10</a:t>
                          </a:r>
                          <a:r>
                            <a:rPr kumimoji="0" lang="en-US" sz="1800" b="0" i="0" u="none" strike="noStrike" cap="none" normalizeH="0" baseline="3000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4</a:t>
                          </a:r>
                          <a:r>
                            <a:rPr kumimoji="0" lang="en-US" sz="1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)</a:t>
                          </a:r>
                        </a:p>
                        <a:p>
                          <a:pPr marL="342900" marR="0" lvl="0" indent="-34290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 typeface="Arial" charset="0"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5.359(10</a:t>
                          </a:r>
                          <a:r>
                            <a:rPr kumimoji="0" lang="en-US" sz="1800" b="0" i="0" u="none" strike="noStrike" cap="none" normalizeH="0" baseline="3000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4</a:t>
                          </a:r>
                          <a:r>
                            <a:rPr kumimoji="0" lang="en-US" sz="1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)</a:t>
                          </a:r>
                        </a:p>
                        <a:p>
                          <a:pPr marL="342900" marR="0" lvl="0" indent="-34290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 typeface="Arial" charset="0"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4.531 (10</a:t>
                          </a:r>
                          <a:r>
                            <a:rPr kumimoji="0" lang="en-US" sz="1800" b="0" i="0" u="none" strike="noStrike" cap="none" normalizeH="0" baseline="3000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4</a:t>
                          </a:r>
                          <a:r>
                            <a:rPr kumimoji="0" lang="en-US" sz="1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)</a:t>
                          </a:r>
                          <a:endParaRPr kumimoji="0" lang="en-US" sz="1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-2.750 (10</a:t>
                          </a:r>
                          <a:r>
                            <a:rPr kumimoji="0" lang="en-US" sz="1800" b="0" i="0" u="none" strike="noStrike" cap="none" normalizeH="0" baseline="3000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4</a:t>
                          </a:r>
                          <a:r>
                            <a:rPr kumimoji="0" lang="en-US" sz="1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)</a:t>
                          </a:r>
                        </a:p>
                        <a:p>
                          <a:pPr marL="342900" marR="0" lvl="0" indent="-34290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 typeface="Arial" charset="0"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-2.015 (10</a:t>
                          </a:r>
                          <a:r>
                            <a:rPr kumimoji="0" lang="en-US" sz="1800" b="0" i="0" u="none" strike="noStrike" cap="none" normalizeH="0" baseline="3000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4</a:t>
                          </a:r>
                          <a:r>
                            <a:rPr kumimoji="0" lang="en-US" sz="1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)</a:t>
                          </a:r>
                        </a:p>
                        <a:p>
                          <a:pPr marL="342900" marR="0" lvl="0" indent="-34290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 typeface="Arial" charset="0"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-1.280 (10</a:t>
                          </a:r>
                          <a:r>
                            <a:rPr kumimoji="0" lang="en-US" sz="1800" b="0" i="0" u="none" strike="noStrike" cap="none" normalizeH="0" baseline="3000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4</a:t>
                          </a:r>
                          <a:r>
                            <a:rPr kumimoji="0" lang="en-US" sz="1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)</a:t>
                          </a:r>
                          <a:endParaRPr kumimoji="0" lang="en-US" sz="1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1316038">
                    <a:tc>
                      <a:txBody>
                        <a:bodyPr/>
                        <a:lstStyle/>
                        <a:p>
                          <a:pPr marL="342900" marR="0" lvl="0" indent="-34290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2	(30</a:t>
                          </a:r>
                          <a:r>
                            <a:rPr kumimoji="0" lang="en-US" sz="1800" b="0" i="0" u="none" strike="noStrike" cap="none" normalizeH="0" baseline="3000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0</a:t>
                          </a: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)</a:t>
                          </a:r>
                          <a:endParaRPr kumimoji="0" lang="en-US" sz="18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Top</a:t>
                          </a:r>
                        </a:p>
                        <a:p>
                          <a:pPr marL="342900" marR="0" lvl="0" indent="-34290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 typeface="Arial" charset="0"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Middle</a:t>
                          </a:r>
                        </a:p>
                        <a:p>
                          <a:pPr marL="342900" marR="0" lvl="0" indent="-34290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 typeface="Arial" charset="0"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Bottom</a:t>
                          </a:r>
                          <a:endParaRPr kumimoji="0" lang="en-US" sz="18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9.973 (10</a:t>
                          </a:r>
                          <a:r>
                            <a:rPr kumimoji="0" lang="en-US" sz="1800" b="0" i="0" u="none" strike="noStrike" cap="none" normalizeH="0" baseline="3000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4</a:t>
                          </a: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)</a:t>
                          </a:r>
                        </a:p>
                        <a:p>
                          <a:pPr marL="342900" marR="0" lvl="0" indent="-34290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 typeface="Arial" charset="0"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1.502 (10</a:t>
                          </a:r>
                          <a:r>
                            <a:rPr kumimoji="0" lang="en-US" sz="1800" b="0" i="0" u="none" strike="noStrike" cap="none" normalizeH="0" baseline="3000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5</a:t>
                          </a: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)</a:t>
                          </a:r>
                        </a:p>
                        <a:p>
                          <a:pPr marL="342900" marR="0" lvl="0" indent="-34290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 typeface="Arial" charset="0"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2.007 (10</a:t>
                          </a:r>
                          <a:r>
                            <a:rPr kumimoji="0" lang="en-US" sz="1800" b="0" i="0" u="none" strike="noStrike" cap="none" normalizeH="0" baseline="3000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5</a:t>
                          </a: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)</a:t>
                          </a:r>
                          <a:endParaRPr kumimoji="0" lang="en-US" sz="18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4.348 (10</a:t>
                          </a:r>
                          <a:r>
                            <a:rPr kumimoji="0" lang="en-US" sz="1800" b="0" i="0" u="none" strike="noStrike" cap="none" normalizeH="0" baseline="3000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4</a:t>
                          </a: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)</a:t>
                          </a:r>
                        </a:p>
                        <a:p>
                          <a:pPr marL="342900" marR="0" lvl="0" indent="-34290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 typeface="Arial" charset="0"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3.356 (10</a:t>
                          </a:r>
                          <a:r>
                            <a:rPr kumimoji="0" lang="en-US" sz="1800" b="0" i="0" u="none" strike="noStrike" cap="none" normalizeH="0" baseline="3000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4</a:t>
                          </a: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)</a:t>
                          </a:r>
                        </a:p>
                        <a:p>
                          <a:pPr marL="342900" marR="0" lvl="0" indent="-34290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 typeface="Arial" charset="0"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2.364 (10</a:t>
                          </a:r>
                          <a:r>
                            <a:rPr kumimoji="0" lang="en-US" sz="1800" b="0" i="0" u="none" strike="noStrike" cap="none" normalizeH="0" baseline="3000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4</a:t>
                          </a: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)</a:t>
                          </a:r>
                          <a:endParaRPr kumimoji="0" lang="en-US" sz="18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1.890 (10</a:t>
                          </a:r>
                          <a:r>
                            <a:rPr kumimoji="0" lang="en-US" sz="1800" b="0" i="0" u="none" strike="noStrike" cap="none" normalizeH="0" baseline="3000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4</a:t>
                          </a:r>
                          <a:r>
                            <a:rPr kumimoji="0" lang="en-US" sz="1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)</a:t>
                          </a:r>
                        </a:p>
                        <a:p>
                          <a:pPr marL="342900" marR="0" lvl="0" indent="-34290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 typeface="Arial" charset="0"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1.702 (10</a:t>
                          </a:r>
                          <a:r>
                            <a:rPr kumimoji="0" lang="en-US" sz="1800" b="0" i="0" u="none" strike="noStrike" cap="none" normalizeH="0" baseline="3000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4</a:t>
                          </a:r>
                          <a:r>
                            <a:rPr kumimoji="0" lang="en-US" sz="1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)</a:t>
                          </a:r>
                        </a:p>
                        <a:p>
                          <a:pPr marL="342900" marR="0" lvl="0" indent="-34290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 typeface="Arial" charset="0"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1.513 (10</a:t>
                          </a:r>
                          <a:r>
                            <a:rPr kumimoji="0" lang="en-US" sz="1800" b="0" i="0" u="none" strike="noStrike" cap="none" normalizeH="0" baseline="3000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4</a:t>
                          </a:r>
                          <a:r>
                            <a:rPr kumimoji="0" lang="en-US" sz="1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)</a:t>
                          </a:r>
                          <a:endParaRPr kumimoji="0" lang="en-US" sz="1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1317625">
                    <a:tc>
                      <a:txBody>
                        <a:bodyPr/>
                        <a:lstStyle/>
                        <a:p>
                          <a:pPr marL="342900" marR="0" lvl="0" indent="-34290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3	(-45</a:t>
                          </a:r>
                          <a:r>
                            <a:rPr kumimoji="0" lang="en-US" sz="1800" b="0" i="0" u="none" strike="noStrike" cap="none" normalizeH="0" baseline="3000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0</a:t>
                          </a: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)</a:t>
                          </a:r>
                          <a:endParaRPr kumimoji="0" lang="en-US" sz="18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Top</a:t>
                          </a:r>
                        </a:p>
                        <a:p>
                          <a:pPr marL="342900" marR="0" lvl="0" indent="-34290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 typeface="Arial" charset="0"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Middle</a:t>
                          </a:r>
                        </a:p>
                        <a:p>
                          <a:pPr marL="342900" marR="0" lvl="0" indent="-34290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 typeface="Arial" charset="0"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Bottom</a:t>
                          </a:r>
                          <a:endParaRPr kumimoji="0" lang="en-US" sz="18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2.586 (10</a:t>
                          </a:r>
                          <a:r>
                            <a:rPr kumimoji="0" lang="en-US" sz="1800" b="0" i="0" u="none" strike="noStrike" cap="none" normalizeH="0" baseline="3000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5</a:t>
                          </a: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)</a:t>
                          </a:r>
                        </a:p>
                        <a:p>
                          <a:pPr marL="342900" marR="0" lvl="0" indent="-34290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 typeface="Arial" charset="0"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9.786 (10</a:t>
                          </a:r>
                          <a:r>
                            <a:rPr kumimoji="0" lang="en-US" sz="1800" b="0" i="0" u="none" strike="noStrike" cap="none" normalizeH="0" baseline="3000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4</a:t>
                          </a: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)</a:t>
                          </a:r>
                        </a:p>
                        <a:p>
                          <a:pPr marL="342900" marR="0" lvl="0" indent="-34290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 typeface="Arial" charset="0"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-6.285 (10</a:t>
                          </a:r>
                          <a:r>
                            <a:rPr kumimoji="0" lang="en-US" sz="1800" b="0" i="0" u="none" strike="noStrike" cap="none" normalizeH="0" baseline="3000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4</a:t>
                          </a: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)</a:t>
                          </a:r>
                          <a:endParaRPr kumimoji="0" lang="en-US" sz="18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2.123 (10</a:t>
                          </a:r>
                          <a:r>
                            <a:rPr kumimoji="0" lang="en-US" sz="1800" b="0" i="0" u="none" strike="noStrike" cap="none" normalizeH="0" baseline="3000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4</a:t>
                          </a: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)</a:t>
                          </a:r>
                        </a:p>
                        <a:p>
                          <a:pPr marL="342900" marR="0" lvl="0" indent="-34290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 typeface="Arial" charset="0"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2.010 (10</a:t>
                          </a:r>
                          <a:r>
                            <a:rPr kumimoji="0" lang="en-US" sz="1800" b="0" i="0" u="none" strike="noStrike" cap="none" normalizeH="0" baseline="3000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4</a:t>
                          </a: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)</a:t>
                          </a:r>
                        </a:p>
                        <a:p>
                          <a:pPr marL="342900" marR="0" lvl="0" indent="-34290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 typeface="Arial" charset="0"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1.898 (10</a:t>
                          </a:r>
                          <a:r>
                            <a:rPr kumimoji="0" lang="en-US" sz="1800" b="0" i="0" u="none" strike="noStrike" cap="none" normalizeH="0" baseline="3000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4</a:t>
                          </a: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)</a:t>
                          </a:r>
                          <a:endParaRPr kumimoji="0" lang="en-US" sz="18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-1.638 (10</a:t>
                          </a:r>
                          <a:r>
                            <a:rPr kumimoji="0" lang="en-US" sz="1800" b="0" i="0" u="none" strike="noStrike" cap="none" normalizeH="0" baseline="3000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4</a:t>
                          </a:r>
                          <a:r>
                            <a:rPr kumimoji="0" lang="en-US" sz="1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)</a:t>
                          </a:r>
                        </a:p>
                        <a:p>
                          <a:pPr marL="342900" marR="0" lvl="0" indent="-34290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 typeface="Arial" charset="0"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-9.954 (10</a:t>
                          </a:r>
                          <a:r>
                            <a:rPr kumimoji="0" lang="en-US" sz="1800" b="0" i="0" u="none" strike="noStrike" cap="none" normalizeH="0" baseline="3000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3</a:t>
                          </a:r>
                          <a:r>
                            <a:rPr kumimoji="0" lang="en-US" sz="1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)</a:t>
                          </a:r>
                        </a:p>
                        <a:p>
                          <a:pPr marL="342900" marR="0" lvl="0" indent="-34290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 typeface="Arial" charset="0"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-3.533 (10</a:t>
                          </a:r>
                          <a:r>
                            <a:rPr kumimoji="0" lang="en-US" sz="1800" b="0" i="0" u="none" strike="noStrike" cap="none" normalizeH="0" baseline="3000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3</a:t>
                          </a:r>
                          <a:r>
                            <a:rPr kumimoji="0" lang="en-US" sz="1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)</a:t>
                          </a:r>
                          <a:endParaRPr kumimoji="0" lang="en-US" sz="1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9564" name="Group 108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154469694"/>
                  </p:ext>
                </p:extLst>
              </p:nvPr>
            </p:nvGraphicFramePr>
            <p:xfrm>
              <a:off x="457200" y="1600200"/>
              <a:ext cx="8229600" cy="4525963"/>
            </p:xfrm>
            <a:graphic>
              <a:graphicData uri="http://schemas.openxmlformats.org/drawingml/2006/table">
                <a:tbl>
                  <a:tblPr/>
                  <a:tblGrid>
                    <a:gridCol w="14478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40652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77165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754188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849437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574675">
                    <a:tc>
                      <a:txBody>
                        <a:bodyPr/>
                        <a:lstStyle/>
                        <a:p>
                          <a:pPr marL="342900" marR="0" lvl="0" indent="-34290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Ply #</a:t>
                          </a:r>
                          <a:endParaRPr kumimoji="0" lang="en-US" sz="1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Position</a:t>
                          </a:r>
                          <a:endParaRPr kumimoji="0" lang="en-US" sz="18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σ</a:t>
                          </a:r>
                          <a:r>
                            <a:rPr kumimoji="0" lang="en-US" sz="1800" b="0" i="0" u="none" strike="noStrike" cap="none" normalizeH="0" baseline="-3000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1</a:t>
                          </a:r>
                          <a:endParaRPr kumimoji="0" lang="en-US" sz="18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σ</a:t>
                          </a:r>
                          <a:r>
                            <a:rPr kumimoji="0" lang="en-US" sz="1800" b="0" i="0" u="none" strike="noStrike" cap="none" normalizeH="0" baseline="-3000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2</a:t>
                          </a:r>
                          <a:endParaRPr kumimoji="0" lang="en-US" sz="1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348185" t="-5319" r="-990" b="-69361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317625">
                    <a:tc>
                      <a:txBody>
                        <a:bodyPr/>
                        <a:lstStyle/>
                        <a:p>
                          <a:pPr marL="342900" marR="0" lvl="0" indent="-34290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1	(0</a:t>
                          </a:r>
                          <a:r>
                            <a:rPr kumimoji="0" lang="en-US" sz="1800" b="0" i="0" u="none" strike="noStrike" cap="none" normalizeH="0" baseline="3000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0</a:t>
                          </a: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)</a:t>
                          </a:r>
                          <a:endParaRPr kumimoji="0" lang="en-US" sz="18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Top</a:t>
                          </a:r>
                        </a:p>
                        <a:p>
                          <a:pPr marL="342900" marR="0" lvl="0" indent="-34290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 typeface="Arial" charset="0"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Middle</a:t>
                          </a:r>
                        </a:p>
                        <a:p>
                          <a:pPr marL="342900" marR="0" lvl="0" indent="-34290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 typeface="Arial" charset="0"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Bottom</a:t>
                          </a:r>
                          <a:endParaRPr kumimoji="0" lang="en-US" sz="18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3.351 (10</a:t>
                          </a:r>
                          <a:r>
                            <a:rPr kumimoji="0" lang="en-US" sz="1800" b="0" i="0" u="none" strike="noStrike" cap="none" normalizeH="0" baseline="3000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4</a:t>
                          </a: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)</a:t>
                          </a:r>
                        </a:p>
                        <a:p>
                          <a:pPr marL="342900" marR="0" lvl="0" indent="-34290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 typeface="Arial" charset="0"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4.464 (10</a:t>
                          </a:r>
                          <a:r>
                            <a:rPr kumimoji="0" lang="en-US" sz="1800" b="0" i="0" u="none" strike="noStrike" cap="none" normalizeH="0" baseline="3000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4</a:t>
                          </a: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)</a:t>
                          </a:r>
                        </a:p>
                        <a:p>
                          <a:pPr marL="342900" marR="0" lvl="0" indent="-34290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 typeface="Arial" charset="0"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5.577 (10</a:t>
                          </a:r>
                          <a:r>
                            <a:rPr kumimoji="0" lang="en-US" sz="1800" b="0" i="0" u="none" strike="noStrike" cap="none" normalizeH="0" baseline="3000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4</a:t>
                          </a: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)</a:t>
                          </a:r>
                          <a:endParaRPr kumimoji="0" lang="en-US" sz="18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6.188 (10</a:t>
                          </a:r>
                          <a:r>
                            <a:rPr kumimoji="0" lang="en-US" sz="1800" b="0" i="0" u="none" strike="noStrike" cap="none" normalizeH="0" baseline="3000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4</a:t>
                          </a:r>
                          <a:r>
                            <a:rPr kumimoji="0" lang="en-US" sz="1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)</a:t>
                          </a:r>
                        </a:p>
                        <a:p>
                          <a:pPr marL="342900" marR="0" lvl="0" indent="-34290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 typeface="Arial" charset="0"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5.359(10</a:t>
                          </a:r>
                          <a:r>
                            <a:rPr kumimoji="0" lang="en-US" sz="1800" b="0" i="0" u="none" strike="noStrike" cap="none" normalizeH="0" baseline="3000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4</a:t>
                          </a:r>
                          <a:r>
                            <a:rPr kumimoji="0" lang="en-US" sz="1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)</a:t>
                          </a:r>
                        </a:p>
                        <a:p>
                          <a:pPr marL="342900" marR="0" lvl="0" indent="-34290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 typeface="Arial" charset="0"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4.531 (10</a:t>
                          </a:r>
                          <a:r>
                            <a:rPr kumimoji="0" lang="en-US" sz="1800" b="0" i="0" u="none" strike="noStrike" cap="none" normalizeH="0" baseline="3000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4</a:t>
                          </a:r>
                          <a:r>
                            <a:rPr kumimoji="0" lang="en-US" sz="1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)</a:t>
                          </a:r>
                          <a:endParaRPr kumimoji="0" lang="en-US" sz="1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-2.750 (10</a:t>
                          </a:r>
                          <a:r>
                            <a:rPr kumimoji="0" lang="en-US" sz="1800" b="0" i="0" u="none" strike="noStrike" cap="none" normalizeH="0" baseline="3000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4</a:t>
                          </a:r>
                          <a:r>
                            <a:rPr kumimoji="0" lang="en-US" sz="1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)</a:t>
                          </a:r>
                        </a:p>
                        <a:p>
                          <a:pPr marL="342900" marR="0" lvl="0" indent="-34290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 typeface="Arial" charset="0"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-2.015 (10</a:t>
                          </a:r>
                          <a:r>
                            <a:rPr kumimoji="0" lang="en-US" sz="1800" b="0" i="0" u="none" strike="noStrike" cap="none" normalizeH="0" baseline="3000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4</a:t>
                          </a:r>
                          <a:r>
                            <a:rPr kumimoji="0" lang="en-US" sz="1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)</a:t>
                          </a:r>
                        </a:p>
                        <a:p>
                          <a:pPr marL="342900" marR="0" lvl="0" indent="-34290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 typeface="Arial" charset="0"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-1.280 (10</a:t>
                          </a:r>
                          <a:r>
                            <a:rPr kumimoji="0" lang="en-US" sz="1800" b="0" i="0" u="none" strike="noStrike" cap="none" normalizeH="0" baseline="3000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4</a:t>
                          </a:r>
                          <a:r>
                            <a:rPr kumimoji="0" lang="en-US" sz="1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)</a:t>
                          </a:r>
                          <a:endParaRPr kumimoji="0" lang="en-US" sz="1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1316038">
                    <a:tc>
                      <a:txBody>
                        <a:bodyPr/>
                        <a:lstStyle/>
                        <a:p>
                          <a:pPr marL="342900" marR="0" lvl="0" indent="-34290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2	(30</a:t>
                          </a:r>
                          <a:r>
                            <a:rPr kumimoji="0" lang="en-US" sz="1800" b="0" i="0" u="none" strike="noStrike" cap="none" normalizeH="0" baseline="3000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0</a:t>
                          </a: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)</a:t>
                          </a:r>
                          <a:endParaRPr kumimoji="0" lang="en-US" sz="18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Top</a:t>
                          </a:r>
                        </a:p>
                        <a:p>
                          <a:pPr marL="342900" marR="0" lvl="0" indent="-34290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 typeface="Arial" charset="0"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Middle</a:t>
                          </a:r>
                        </a:p>
                        <a:p>
                          <a:pPr marL="342900" marR="0" lvl="0" indent="-34290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 typeface="Arial" charset="0"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Bottom</a:t>
                          </a:r>
                          <a:endParaRPr kumimoji="0" lang="en-US" sz="18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9.973 (10</a:t>
                          </a:r>
                          <a:r>
                            <a:rPr kumimoji="0" lang="en-US" sz="1800" b="0" i="0" u="none" strike="noStrike" cap="none" normalizeH="0" baseline="3000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4</a:t>
                          </a: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)</a:t>
                          </a:r>
                        </a:p>
                        <a:p>
                          <a:pPr marL="342900" marR="0" lvl="0" indent="-34290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 typeface="Arial" charset="0"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1.502 (10</a:t>
                          </a:r>
                          <a:r>
                            <a:rPr kumimoji="0" lang="en-US" sz="1800" b="0" i="0" u="none" strike="noStrike" cap="none" normalizeH="0" baseline="3000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5</a:t>
                          </a: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)</a:t>
                          </a:r>
                        </a:p>
                        <a:p>
                          <a:pPr marL="342900" marR="0" lvl="0" indent="-34290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 typeface="Arial" charset="0"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2.007 (10</a:t>
                          </a:r>
                          <a:r>
                            <a:rPr kumimoji="0" lang="en-US" sz="1800" b="0" i="0" u="none" strike="noStrike" cap="none" normalizeH="0" baseline="3000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5</a:t>
                          </a: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)</a:t>
                          </a:r>
                          <a:endParaRPr kumimoji="0" lang="en-US" sz="18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4.348 (10</a:t>
                          </a:r>
                          <a:r>
                            <a:rPr kumimoji="0" lang="en-US" sz="1800" b="0" i="0" u="none" strike="noStrike" cap="none" normalizeH="0" baseline="3000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4</a:t>
                          </a: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)</a:t>
                          </a:r>
                        </a:p>
                        <a:p>
                          <a:pPr marL="342900" marR="0" lvl="0" indent="-34290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 typeface="Arial" charset="0"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3.356 (10</a:t>
                          </a:r>
                          <a:r>
                            <a:rPr kumimoji="0" lang="en-US" sz="1800" b="0" i="0" u="none" strike="noStrike" cap="none" normalizeH="0" baseline="3000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4</a:t>
                          </a: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)</a:t>
                          </a:r>
                        </a:p>
                        <a:p>
                          <a:pPr marL="342900" marR="0" lvl="0" indent="-34290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 typeface="Arial" charset="0"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2.364 (10</a:t>
                          </a:r>
                          <a:r>
                            <a:rPr kumimoji="0" lang="en-US" sz="1800" b="0" i="0" u="none" strike="noStrike" cap="none" normalizeH="0" baseline="3000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4</a:t>
                          </a: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)</a:t>
                          </a:r>
                          <a:endParaRPr kumimoji="0" lang="en-US" sz="18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1.890 (10</a:t>
                          </a:r>
                          <a:r>
                            <a:rPr kumimoji="0" lang="en-US" sz="1800" b="0" i="0" u="none" strike="noStrike" cap="none" normalizeH="0" baseline="3000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4</a:t>
                          </a:r>
                          <a:r>
                            <a:rPr kumimoji="0" lang="en-US" sz="1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)</a:t>
                          </a:r>
                        </a:p>
                        <a:p>
                          <a:pPr marL="342900" marR="0" lvl="0" indent="-34290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 typeface="Arial" charset="0"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1.702 (10</a:t>
                          </a:r>
                          <a:r>
                            <a:rPr kumimoji="0" lang="en-US" sz="1800" b="0" i="0" u="none" strike="noStrike" cap="none" normalizeH="0" baseline="3000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4</a:t>
                          </a:r>
                          <a:r>
                            <a:rPr kumimoji="0" lang="en-US" sz="1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)</a:t>
                          </a:r>
                        </a:p>
                        <a:p>
                          <a:pPr marL="342900" marR="0" lvl="0" indent="-34290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 typeface="Arial" charset="0"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1.513 (10</a:t>
                          </a:r>
                          <a:r>
                            <a:rPr kumimoji="0" lang="en-US" sz="1800" b="0" i="0" u="none" strike="noStrike" cap="none" normalizeH="0" baseline="3000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4</a:t>
                          </a:r>
                          <a:r>
                            <a:rPr kumimoji="0" lang="en-US" sz="1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)</a:t>
                          </a:r>
                          <a:endParaRPr kumimoji="0" lang="en-US" sz="1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1317625">
                    <a:tc>
                      <a:txBody>
                        <a:bodyPr/>
                        <a:lstStyle/>
                        <a:p>
                          <a:pPr marL="342900" marR="0" lvl="0" indent="-34290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3	(-45</a:t>
                          </a:r>
                          <a:r>
                            <a:rPr kumimoji="0" lang="en-US" sz="1800" b="0" i="0" u="none" strike="noStrike" cap="none" normalizeH="0" baseline="3000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0</a:t>
                          </a: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)</a:t>
                          </a:r>
                          <a:endParaRPr kumimoji="0" lang="en-US" sz="18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Top</a:t>
                          </a:r>
                        </a:p>
                        <a:p>
                          <a:pPr marL="342900" marR="0" lvl="0" indent="-34290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 typeface="Arial" charset="0"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Middle</a:t>
                          </a:r>
                        </a:p>
                        <a:p>
                          <a:pPr marL="342900" marR="0" lvl="0" indent="-34290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 typeface="Arial" charset="0"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Bottom</a:t>
                          </a:r>
                          <a:endParaRPr kumimoji="0" lang="en-US" sz="18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2.586 (10</a:t>
                          </a:r>
                          <a:r>
                            <a:rPr kumimoji="0" lang="en-US" sz="1800" b="0" i="0" u="none" strike="noStrike" cap="none" normalizeH="0" baseline="3000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5</a:t>
                          </a: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)</a:t>
                          </a:r>
                        </a:p>
                        <a:p>
                          <a:pPr marL="342900" marR="0" lvl="0" indent="-34290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 typeface="Arial" charset="0"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9.786 (10</a:t>
                          </a:r>
                          <a:r>
                            <a:rPr kumimoji="0" lang="en-US" sz="1800" b="0" i="0" u="none" strike="noStrike" cap="none" normalizeH="0" baseline="3000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4</a:t>
                          </a: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)</a:t>
                          </a:r>
                        </a:p>
                        <a:p>
                          <a:pPr marL="342900" marR="0" lvl="0" indent="-34290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 typeface="Arial" charset="0"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-6.285 (10</a:t>
                          </a:r>
                          <a:r>
                            <a:rPr kumimoji="0" lang="en-US" sz="1800" b="0" i="0" u="none" strike="noStrike" cap="none" normalizeH="0" baseline="3000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4</a:t>
                          </a: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)</a:t>
                          </a:r>
                          <a:endParaRPr kumimoji="0" lang="en-US" sz="18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2.123 (10</a:t>
                          </a:r>
                          <a:r>
                            <a:rPr kumimoji="0" lang="en-US" sz="1800" b="0" i="0" u="none" strike="noStrike" cap="none" normalizeH="0" baseline="3000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4</a:t>
                          </a: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)</a:t>
                          </a:r>
                        </a:p>
                        <a:p>
                          <a:pPr marL="342900" marR="0" lvl="0" indent="-34290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 typeface="Arial" charset="0"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2.010 (10</a:t>
                          </a:r>
                          <a:r>
                            <a:rPr kumimoji="0" lang="en-US" sz="1800" b="0" i="0" u="none" strike="noStrike" cap="none" normalizeH="0" baseline="3000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4</a:t>
                          </a: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)</a:t>
                          </a:r>
                        </a:p>
                        <a:p>
                          <a:pPr marL="342900" marR="0" lvl="0" indent="-34290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 typeface="Arial" charset="0"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1.898 (10</a:t>
                          </a:r>
                          <a:r>
                            <a:rPr kumimoji="0" lang="en-US" sz="1800" b="0" i="0" u="none" strike="noStrike" cap="none" normalizeH="0" baseline="3000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4</a:t>
                          </a:r>
                          <a:r>
                            <a:rPr kumimoji="0" lang="en-US" sz="18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)</a:t>
                          </a:r>
                          <a:endParaRPr kumimoji="0" lang="en-US" sz="18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-1.638 (10</a:t>
                          </a:r>
                          <a:r>
                            <a:rPr kumimoji="0" lang="en-US" sz="1800" b="0" i="0" u="none" strike="noStrike" cap="none" normalizeH="0" baseline="3000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4</a:t>
                          </a:r>
                          <a:r>
                            <a:rPr kumimoji="0" lang="en-US" sz="1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)</a:t>
                          </a:r>
                        </a:p>
                        <a:p>
                          <a:pPr marL="342900" marR="0" lvl="0" indent="-34290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 typeface="Arial" charset="0"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-9.954 (10</a:t>
                          </a:r>
                          <a:r>
                            <a:rPr kumimoji="0" lang="en-US" sz="1800" b="0" i="0" u="none" strike="noStrike" cap="none" normalizeH="0" baseline="3000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3</a:t>
                          </a:r>
                          <a:r>
                            <a:rPr kumimoji="0" lang="en-US" sz="1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)</a:t>
                          </a:r>
                        </a:p>
                        <a:p>
                          <a:pPr marL="342900" marR="0" lvl="0" indent="-34290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 typeface="Arial" charset="0"/>
                            <a:buNone/>
                            <a:tabLst>
                              <a:tab pos="-914400" algn="l"/>
                              <a:tab pos="-457200" algn="l"/>
                              <a:tab pos="0" algn="l"/>
                              <a:tab pos="228600" algn="l"/>
                              <a:tab pos="457200" algn="l"/>
                              <a:tab pos="685800" algn="l"/>
                              <a:tab pos="914400" algn="l"/>
                              <a:tab pos="950913" algn="l"/>
                              <a:tab pos="1009650" algn="l"/>
                              <a:tab pos="1143000" algn="l"/>
                              <a:tab pos="1189038" algn="l"/>
                              <a:tab pos="1247775" algn="l"/>
                              <a:tab pos="1371600" algn="l"/>
                              <a:tab pos="1600200" algn="l"/>
                              <a:tab pos="1828800" algn="l"/>
                              <a:tab pos="2057400" algn="l"/>
                              <a:tab pos="2286000" algn="l"/>
                              <a:tab pos="2514600" algn="l"/>
                              <a:tab pos="2743200" algn="l"/>
                              <a:tab pos="2971800" algn="l"/>
                            </a:tabLst>
                          </a:pPr>
                          <a:r>
                            <a:rPr kumimoji="0" lang="en-US" sz="1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-3.533 (10</a:t>
                          </a:r>
                          <a:r>
                            <a:rPr kumimoji="0" lang="en-US" sz="1800" b="0" i="0" u="none" strike="noStrike" cap="none" normalizeH="0" baseline="3000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3</a:t>
                          </a:r>
                          <a:r>
                            <a:rPr kumimoji="0" lang="en-US" sz="1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  <a:cs typeface="Times New Roman" pitchFamily="18" charset="0"/>
                            </a:rPr>
                            <a:t>)</a:t>
                          </a:r>
                          <a:endParaRPr kumimoji="0" lang="en-US" sz="1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2546513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0"/>
            <a:ext cx="8610600" cy="533400"/>
          </a:xfrm>
          <a:noFill/>
        </p:spPr>
        <p:txBody>
          <a:bodyPr lIns="92075" tIns="46038" rIns="92075" bIns="46038">
            <a:normAutofit/>
          </a:bodyPr>
          <a:lstStyle/>
          <a:p>
            <a:pPr algn="just"/>
            <a:r>
              <a:rPr lang="en-US" sz="2400" dirty="0">
                <a:solidFill>
                  <a:schemeClr val="tx1"/>
                </a:solidFill>
              </a:rPr>
              <a:t>D) Portion of load taken by each ply</a:t>
            </a:r>
          </a:p>
        </p:txBody>
      </p:sp>
      <p:sp>
        <p:nvSpPr>
          <p:cNvPr id="3482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2209800"/>
            <a:ext cx="8839200" cy="1905000"/>
          </a:xfrm>
          <a:noFill/>
        </p:spPr>
        <p:txBody>
          <a:bodyPr lIns="92075" tIns="46038" rIns="92075" bIns="46038">
            <a:normAutofit fontScale="85000" lnSpcReduction="20000"/>
          </a:bodyPr>
          <a:lstStyle/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en-US" sz="2000" dirty="0"/>
              <a:t>	</a:t>
            </a:r>
            <a:r>
              <a:rPr lang="en-US" sz="2400" dirty="0"/>
              <a:t>Portion of load </a:t>
            </a:r>
            <a:r>
              <a:rPr lang="en-US" sz="2400" dirty="0" err="1"/>
              <a:t>N</a:t>
            </a:r>
            <a:r>
              <a:rPr lang="en-US" sz="2400" baseline="-25000" dirty="0" err="1"/>
              <a:t>x</a:t>
            </a:r>
            <a:r>
              <a:rPr lang="en-US" sz="2400" dirty="0"/>
              <a:t> taken by 0</a:t>
            </a:r>
            <a:r>
              <a:rPr lang="en-US" sz="2400" baseline="30000" dirty="0"/>
              <a:t>0</a:t>
            </a:r>
            <a:r>
              <a:rPr lang="en-US" sz="2400" dirty="0"/>
              <a:t> ply = 4.464(10</a:t>
            </a:r>
            <a:r>
              <a:rPr lang="en-US" sz="2400" baseline="30000" dirty="0"/>
              <a:t>4</a:t>
            </a:r>
            <a:r>
              <a:rPr lang="en-US" sz="2400" dirty="0"/>
              <a:t>)(5)(10</a:t>
            </a:r>
            <a:r>
              <a:rPr lang="en-US" sz="2400" baseline="30000" dirty="0"/>
              <a:t>-3</a:t>
            </a:r>
            <a:r>
              <a:rPr lang="en-US" sz="2400" dirty="0"/>
              <a:t>)      = 223.2 N/m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en-US" sz="2400" dirty="0"/>
              <a:t>	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en-US" sz="2400" dirty="0"/>
              <a:t>	Portion of load </a:t>
            </a:r>
            <a:r>
              <a:rPr lang="en-US" sz="2400" dirty="0" err="1"/>
              <a:t>N</a:t>
            </a:r>
            <a:r>
              <a:rPr lang="en-US" sz="2400" baseline="-25000" dirty="0" err="1"/>
              <a:t>x</a:t>
            </a:r>
            <a:r>
              <a:rPr lang="en-US" sz="2400" dirty="0"/>
              <a:t> taken by 30</a:t>
            </a:r>
            <a:r>
              <a:rPr lang="en-US" sz="2400" baseline="30000" dirty="0"/>
              <a:t>0</a:t>
            </a:r>
            <a:r>
              <a:rPr lang="en-US" sz="2400" dirty="0"/>
              <a:t> ply = 1.063(10</a:t>
            </a:r>
            <a:r>
              <a:rPr lang="en-US" sz="2400" baseline="30000" dirty="0"/>
              <a:t>5)</a:t>
            </a:r>
            <a:r>
              <a:rPr lang="en-US" sz="2400" dirty="0"/>
              <a:t>(5)(10</a:t>
            </a:r>
            <a:r>
              <a:rPr lang="en-US" sz="2400" baseline="30000" dirty="0"/>
              <a:t>-3</a:t>
            </a:r>
            <a:r>
              <a:rPr lang="en-US" sz="2400" dirty="0"/>
              <a:t>)     = 531.5 N/m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en-US" sz="2400" dirty="0"/>
              <a:t>	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en-US" sz="2400" dirty="0"/>
              <a:t>	Portion of load </a:t>
            </a:r>
            <a:r>
              <a:rPr lang="en-US" sz="2400" dirty="0" err="1"/>
              <a:t>N</a:t>
            </a:r>
            <a:r>
              <a:rPr lang="en-US" sz="2400" baseline="-25000" dirty="0" err="1"/>
              <a:t>x</a:t>
            </a:r>
            <a:r>
              <a:rPr lang="en-US" sz="2400" dirty="0"/>
              <a:t> taken by -45</a:t>
            </a:r>
            <a:r>
              <a:rPr lang="en-US" sz="2400" baseline="30000" dirty="0"/>
              <a:t>0</a:t>
            </a:r>
            <a:r>
              <a:rPr lang="en-US" sz="2400" dirty="0"/>
              <a:t> ply = 4.903(10</a:t>
            </a:r>
            <a:r>
              <a:rPr lang="en-US" sz="2400" baseline="30000" dirty="0"/>
              <a:t>4</a:t>
            </a:r>
            <a:r>
              <a:rPr lang="en-US" sz="2400" dirty="0"/>
              <a:t>)(5)(10</a:t>
            </a:r>
            <a:r>
              <a:rPr lang="en-US" sz="2400" baseline="30000" dirty="0"/>
              <a:t>-3</a:t>
            </a:r>
            <a:r>
              <a:rPr lang="en-US" sz="2400" dirty="0"/>
              <a:t>)  = 245.2 N/m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endParaRPr lang="en-US" sz="2400" dirty="0"/>
          </a:p>
          <a:p>
            <a:pPr algn="just" eaLnBrk="1" hangingPunct="1">
              <a:lnSpc>
                <a:spcPct val="120000"/>
              </a:lnSpc>
              <a:buFontTx/>
              <a:buNone/>
            </a:pPr>
            <a:r>
              <a:rPr lang="en-US" sz="2400" dirty="0"/>
              <a:t>	The sum total of the loads shared by each ply is 1000 N/m, (223.2 + 531.5 + 245.2) which is the applied load in the x-direction, </a:t>
            </a:r>
            <a:r>
              <a:rPr lang="en-US" sz="2400" dirty="0" err="1"/>
              <a:t>N</a:t>
            </a:r>
            <a:r>
              <a:rPr lang="en-US" sz="2400" baseline="-25000" dirty="0" err="1"/>
              <a:t>x</a:t>
            </a:r>
            <a:r>
              <a:rPr lang="en-US" sz="2400" dirty="0"/>
              <a:t>.</a:t>
            </a:r>
          </a:p>
        </p:txBody>
      </p:sp>
      <p:graphicFrame>
        <p:nvGraphicFramePr>
          <p:cNvPr id="3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3389418"/>
              </p:ext>
            </p:extLst>
          </p:nvPr>
        </p:nvGraphicFramePr>
        <p:xfrm>
          <a:off x="2362200" y="4267200"/>
          <a:ext cx="4210050" cy="172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742" name="Document" r:id="rId4" imgW="3136392" imgH="1325880" progId="Word.Document.8">
                  <p:embed/>
                </p:oleObj>
              </mc:Choice>
              <mc:Fallback>
                <p:oleObj name="Document" r:id="rId4" imgW="3136392" imgH="1325880" progId="Word.Document.8">
                  <p:embed/>
                  <p:pic>
                    <p:nvPicPr>
                      <p:cNvPr id="0" name="Picture 14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4267200"/>
                        <a:ext cx="4210050" cy="1725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381000" y="6172200"/>
            <a:ext cx="8686800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Thickness and coordinate locations of the three-ply laminate.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248357-A4C1-DFA7-35ED-8A639289894D}"/>
              </a:ext>
            </a:extLst>
          </p:cNvPr>
          <p:cNvSpPr txBox="1"/>
          <p:nvPr/>
        </p:nvSpPr>
        <p:spPr>
          <a:xfrm>
            <a:off x="177800" y="293639"/>
            <a:ext cx="80772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FFC000"/>
                </a:solidFill>
              </a:rPr>
              <a:t>Portion of load taken by each ply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86771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76400"/>
            <a:ext cx="8229600" cy="4525963"/>
          </a:xfrm>
          <a:noFill/>
        </p:spPr>
        <p:txBody>
          <a:bodyPr lIns="92075" tIns="46038" rIns="92075" bIns="46038"/>
          <a:lstStyle/>
          <a:p>
            <a:pPr eaLnBrk="1" hangingPunct="1">
              <a:buFontTx/>
              <a:buNone/>
            </a:pPr>
            <a:r>
              <a:rPr lang="en-US" sz="2400" dirty="0"/>
              <a:t>Percentage of load </a:t>
            </a:r>
            <a:r>
              <a:rPr lang="en-US" sz="2400" dirty="0" err="1"/>
              <a:t>N</a:t>
            </a:r>
            <a:r>
              <a:rPr lang="en-US" sz="2400" baseline="-25000" dirty="0" err="1"/>
              <a:t>x</a:t>
            </a:r>
            <a:r>
              <a:rPr lang="en-US" sz="2400" dirty="0"/>
              <a:t> taken by 0</a:t>
            </a:r>
            <a:r>
              <a:rPr lang="en-US" sz="2400" baseline="30000" dirty="0"/>
              <a:t>0</a:t>
            </a:r>
            <a:r>
              <a:rPr lang="en-US" sz="2400" dirty="0"/>
              <a:t> ply    </a:t>
            </a:r>
          </a:p>
          <a:p>
            <a:pPr eaLnBrk="1" hangingPunct="1">
              <a:buFontTx/>
              <a:buNone/>
            </a:pPr>
            <a:endParaRPr lang="en-US" sz="2400" dirty="0"/>
          </a:p>
          <a:p>
            <a:pPr eaLnBrk="1" hangingPunct="1">
              <a:buFontTx/>
              <a:buNone/>
            </a:pPr>
            <a:endParaRPr lang="en-US" sz="2400" dirty="0"/>
          </a:p>
          <a:p>
            <a:pPr eaLnBrk="1" hangingPunct="1">
              <a:buFontTx/>
              <a:buNone/>
            </a:pPr>
            <a:endParaRPr lang="en-US" sz="2400" dirty="0"/>
          </a:p>
          <a:p>
            <a:pPr eaLnBrk="1" hangingPunct="1">
              <a:buFontTx/>
              <a:buNone/>
            </a:pPr>
            <a:r>
              <a:rPr lang="en-US" sz="2400" dirty="0"/>
              <a:t>Percentage of load </a:t>
            </a:r>
            <a:r>
              <a:rPr lang="en-US" sz="2400" dirty="0" err="1"/>
              <a:t>N</a:t>
            </a:r>
            <a:r>
              <a:rPr lang="en-US" sz="2400" baseline="-25000" dirty="0" err="1"/>
              <a:t>x</a:t>
            </a:r>
            <a:r>
              <a:rPr lang="en-US" sz="2400" dirty="0"/>
              <a:t> taken by 30</a:t>
            </a:r>
            <a:r>
              <a:rPr lang="en-US" sz="2400" baseline="30000" dirty="0"/>
              <a:t>0</a:t>
            </a:r>
            <a:r>
              <a:rPr lang="en-US" sz="2400" dirty="0"/>
              <a:t> ply     </a:t>
            </a:r>
          </a:p>
          <a:p>
            <a:pPr eaLnBrk="1" hangingPunct="1">
              <a:buFontTx/>
              <a:buNone/>
            </a:pPr>
            <a:endParaRPr lang="en-US" sz="2400" dirty="0"/>
          </a:p>
          <a:p>
            <a:pPr eaLnBrk="1" hangingPunct="1">
              <a:buFontTx/>
              <a:buNone/>
            </a:pPr>
            <a:endParaRPr lang="en-US" sz="2400" dirty="0"/>
          </a:p>
          <a:p>
            <a:pPr eaLnBrk="1" hangingPunct="1">
              <a:buFontTx/>
              <a:buNone/>
            </a:pPr>
            <a:endParaRPr lang="en-US" sz="2400" dirty="0"/>
          </a:p>
          <a:p>
            <a:pPr eaLnBrk="1" hangingPunct="1">
              <a:buFontTx/>
              <a:buNone/>
            </a:pPr>
            <a:r>
              <a:rPr lang="en-US" sz="2400" dirty="0"/>
              <a:t>Percentage of load </a:t>
            </a:r>
            <a:r>
              <a:rPr lang="en-US" sz="2400" dirty="0" err="1"/>
              <a:t>N</a:t>
            </a:r>
            <a:r>
              <a:rPr lang="en-US" sz="2400" baseline="-25000" dirty="0" err="1"/>
              <a:t>x</a:t>
            </a:r>
            <a:r>
              <a:rPr lang="en-US" sz="2400" dirty="0"/>
              <a:t> taken by -45</a:t>
            </a:r>
            <a:r>
              <a:rPr lang="en-US" sz="2400" baseline="30000" dirty="0"/>
              <a:t>0</a:t>
            </a:r>
            <a:r>
              <a:rPr lang="en-US" sz="2400" dirty="0"/>
              <a:t> ply    </a:t>
            </a:r>
          </a:p>
        </p:txBody>
      </p:sp>
      <p:graphicFrame>
        <p:nvGraphicFramePr>
          <p:cNvPr id="3584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57850"/>
              </p:ext>
            </p:extLst>
          </p:nvPr>
        </p:nvGraphicFramePr>
        <p:xfrm>
          <a:off x="5181600" y="1600200"/>
          <a:ext cx="19812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2772" name="Equation" r:id="rId4" imgW="875920" imgH="583947" progId="Equation.3">
                  <p:embed/>
                </p:oleObj>
              </mc:Choice>
              <mc:Fallback>
                <p:oleObj name="Equation" r:id="rId4" imgW="875920" imgH="583947" progId="Equation.3">
                  <p:embed/>
                  <p:pic>
                    <p:nvPicPr>
                      <p:cNvPr id="0" name="Picture 20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1600200"/>
                        <a:ext cx="19812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3" name="Objec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6782252"/>
              </p:ext>
            </p:extLst>
          </p:nvPr>
        </p:nvGraphicFramePr>
        <p:xfrm>
          <a:off x="5334000" y="2971800"/>
          <a:ext cx="1658938" cy="1138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2773" name="Equation" r:id="rId6" imgW="863225" imgH="583947" progId="Equation.3">
                  <p:embed/>
                </p:oleObj>
              </mc:Choice>
              <mc:Fallback>
                <p:oleObj name="Equation" r:id="rId6" imgW="863225" imgH="583947" progId="Equation.3">
                  <p:embed/>
                  <p:pic>
                    <p:nvPicPr>
                      <p:cNvPr id="0" name="Picture 21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2971800"/>
                        <a:ext cx="1658938" cy="1138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4" name="Objec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5102961"/>
              </p:ext>
            </p:extLst>
          </p:nvPr>
        </p:nvGraphicFramePr>
        <p:xfrm>
          <a:off x="5410200" y="4495800"/>
          <a:ext cx="22098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2774" name="Equation" r:id="rId8" imgW="875920" imgH="583947" progId="Equation.3">
                  <p:embed/>
                </p:oleObj>
              </mc:Choice>
              <mc:Fallback>
                <p:oleObj name="Equation" r:id="rId8" imgW="875920" imgH="583947" progId="Equation.3">
                  <p:embed/>
                  <p:pic>
                    <p:nvPicPr>
                      <p:cNvPr id="0" name="Picture 22"/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200" y="4495800"/>
                        <a:ext cx="2209800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0555706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END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5794450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OWBARVISIBLE" val="True"/>
  <p:tag name="CSVFORMAT" val="0"/>
  <p:tag name="COUNTDOWNSTYLE" val="-1"/>
  <p:tag name="COUNTDOWNSECONDS" val="10"/>
  <p:tag name="BACKUPSESSIONS" val="True"/>
  <p:tag name="REVIEWONLY" val="False"/>
  <p:tag name="RACEENDPOINTS" val="100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POLLINGCYCLE" val="2"/>
  <p:tag name="INCLUDENONRESPONDERS" val="False"/>
  <p:tag name="CORRECTPOINTVALUE" val="100"/>
  <p:tag name="ZEROBASED" val="False"/>
  <p:tag name="FIBDISPLAYRESULTS" val="True"/>
  <p:tag name="PRRESPONSE1" val="10"/>
  <p:tag name="PRRESPONSE5" val="6"/>
  <p:tag name="PRRESPONSE9" val="2"/>
  <p:tag name="USESECONDARYMONITOR" val="True"/>
  <p:tag name="ANSWERNOWTEXT" val="Answer Now"/>
  <p:tag name="INPUTSOURCE" val="1"/>
  <p:tag name="CHARTVALUEFORMAT" val="0%"/>
  <p:tag name="STDCHART" val="1"/>
  <p:tag name="TEAMSINLEADERBOARD" val="5"/>
  <p:tag name="BUBBLEGROUPING" val="3"/>
  <p:tag name="CUSTOMCELLBACKCOLOR2" val="-13395457"/>
  <p:tag name="DISPLAYDEVICEID" val="True"/>
  <p:tag name="GRIDPOSITION" val="1"/>
  <p:tag name="RESETCHARTS" val="True"/>
  <p:tag name="INCORRECTPOINTVALUE" val="0"/>
  <p:tag name="CHARTSCALE" val="True"/>
  <p:tag name="FIBDISPLAYKEYWORDS" val="True"/>
  <p:tag name="PRRESPONSE6" val="5"/>
  <p:tag name="SHOWFLASHWARNING" val="True"/>
  <p:tag name="EXPANDSHOWBAR" val="True"/>
  <p:tag name="RESPCOUNTERSTYLE" val="-1"/>
  <p:tag name="ALLOWDUPLICATES" val="False"/>
  <p:tag name="AUTOUPDATEALIASES" val="True"/>
  <p:tag name="MAXRESPONDERS" val="5"/>
  <p:tag name="CUSTOMCELLFORECOLOR" val="-16777216"/>
  <p:tag name="DISPLAYNAME" val="True"/>
  <p:tag name="GRIDFONTSIZE" val="12"/>
  <p:tag name="INCLUDEPPT" val="True"/>
  <p:tag name="AUTOADJUSTPARTRANGE" val="True"/>
  <p:tag name="PRRESPONSE2" val="9"/>
  <p:tag name="PRRESPONSE8" val="3"/>
  <p:tag name="POWERPOINTVERSION" val="14.0"/>
  <p:tag name="RESPCOUNTERFORMAT" val="0"/>
  <p:tag name="AUTOADVANCE" val="False"/>
  <p:tag name="SKIPREMAININGRACESLIDES" val="True"/>
  <p:tag name="CUSTOMCELLBACKCOLOR1" val="-657956"/>
  <p:tag name="GRIDROTATIONINTERVAL" val="2"/>
  <p:tag name="MULTIRESPDIVISOR" val="1"/>
  <p:tag name="ADVANCEDSETTINGSVIEW" val="False"/>
  <p:tag name="PRRESPONSE4" val="7"/>
  <p:tag name="TPVERSION" val="2008"/>
  <p:tag name="RESPTABLESTYLE" val="-1"/>
  <p:tag name="RACERSMAXDISPLAYED" val="5"/>
  <p:tag name="DEFAULTNUMTEAMS" val="5"/>
  <p:tag name="GRIDSIZE" val="{Width=800, Height=600}"/>
  <p:tag name="REALTIMEBACKUP" val="False"/>
  <p:tag name="PRRESPONSE3" val="8"/>
  <p:tag name="SAVECSVWITHSESSION" val="True"/>
  <p:tag name="BACKUPMAINTENANCE" val="7"/>
  <p:tag name="BUBBLEVALUEFORMAT" val="0.0"/>
  <p:tag name="CHARTCOLORS" val="0"/>
  <p:tag name="FIBNUMRESULTS" val="5"/>
  <p:tag name="ALWAYSOPENPOLL" val="False"/>
  <p:tag name="ROTATIONINTERVAL" val="2"/>
  <p:tag name="USESCHEMECOLORS" val="True"/>
  <p:tag name="REALTIMEBACKUPPATH" val="(None)"/>
  <p:tag name="BULLETTYPE" val="3"/>
  <p:tag name="BUBBLENAMEVISIBLE" val="True"/>
  <p:tag name="ALLOWUSERFEEDBACK" val="True"/>
  <p:tag name="ANSWERNOWSTYLE" val="-1"/>
  <p:tag name="GRIDOPACITY" val="90"/>
  <p:tag name="PRRESPONSE10" val="1"/>
  <p:tag name="CHARTLABELS" val="0"/>
  <p:tag name="RACEANIMATIONSPEED" val="3"/>
  <p:tag name="NUMRESPONSES" val="1"/>
  <p:tag name="CUSTOMCELLBACKCOLOR4" val="-8355712"/>
  <p:tag name="PRRESPONSE7" val="4"/>
  <p:tag name="FIBINCLUDEOTHER" val="True"/>
  <p:tag name="DELIMITERS" val="3.1"/>
  <p:tag name="TASKPANEKEY" val="964d501a-f1c0-4ef2-a733-4ee4b28b3c2f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813</TotalTime>
  <Words>1201</Words>
  <Application>Microsoft Office PowerPoint</Application>
  <PresentationFormat>On-screen Show (4:3)</PresentationFormat>
  <Paragraphs>293</Paragraphs>
  <Slides>26</Slides>
  <Notes>25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8" baseType="lpstr">
      <vt:lpstr>Arial</vt:lpstr>
      <vt:lpstr>Calibri</vt:lpstr>
      <vt:lpstr>Cambria Math</vt:lpstr>
      <vt:lpstr>Corbel</vt:lpstr>
      <vt:lpstr>Times New Roman</vt:lpstr>
      <vt:lpstr>Trebuchet MS</vt:lpstr>
      <vt:lpstr>Wingdings</vt:lpstr>
      <vt:lpstr>Wingdings 2</vt:lpstr>
      <vt:lpstr>Wingdings 3</vt:lpstr>
      <vt:lpstr>Module</vt:lpstr>
      <vt:lpstr>Document</vt:lpstr>
      <vt:lpstr>Equation</vt:lpstr>
      <vt:lpstr>EML 4230 Introduction to Composite Materials</vt:lpstr>
      <vt:lpstr>Laminate Stacking Sequence</vt:lpstr>
      <vt:lpstr>Problem</vt:lpstr>
      <vt:lpstr>Calculating stiffness matrices</vt:lpstr>
      <vt:lpstr> </vt:lpstr>
      <vt:lpstr>           </vt:lpstr>
      <vt:lpstr>Calculating [A] matrix</vt:lpstr>
      <vt:lpstr>The [A] matrix</vt:lpstr>
      <vt:lpstr>Calculating the [B] Matrix</vt:lpstr>
      <vt:lpstr>The [B] Matrix</vt:lpstr>
      <vt:lpstr>Calculating the [D] matrix</vt:lpstr>
      <vt:lpstr>The [D] matrix</vt:lpstr>
      <vt:lpstr>All three stiffness matrices together</vt:lpstr>
      <vt:lpstr>B) Since the applied load is Nx = Ny = 1000 N/m, the mid-plane strains and curvatures can be found by solving the following set of simultaneous linear equations</vt:lpstr>
      <vt:lpstr>Mid-plane strains and curvatures</vt:lpstr>
      <vt:lpstr>C) The strains and stresses at the top surface of the 300 ply are found as follows.  The top surface of the 300 ply is located at z = h1 = -0.0025 m.  </vt:lpstr>
      <vt:lpstr>Global strains (m/m)</vt:lpstr>
      <vt:lpstr>PowerPoint Presentation</vt:lpstr>
      <vt:lpstr>Global stresses (Pa)</vt:lpstr>
      <vt:lpstr>The local strains and local stress as in the 300 ply at the top surface</vt:lpstr>
      <vt:lpstr>Local strains (m/m)</vt:lpstr>
      <vt:lpstr>PowerPoint Presentation</vt:lpstr>
      <vt:lpstr>Local stresses (Pa)</vt:lpstr>
      <vt:lpstr>D) Portion of load taken by each ply</vt:lpstr>
      <vt:lpstr>PowerPoint Presentation</vt:lpstr>
      <vt:lpstr>END</vt:lpstr>
    </vt:vector>
  </TitlesOfParts>
  <Company>University of South Florida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EML 4230 Introduction to Composite Materials</dc:title>
  <dc:creator>Boston, Daniel</dc:creator>
  <cp:lastModifiedBy>Autar Kaw</cp:lastModifiedBy>
  <cp:revision>99</cp:revision>
  <cp:lastPrinted>2024-03-25T15:31:57Z</cp:lastPrinted>
  <dcterms:created xsi:type="dcterms:W3CDTF">2012-04-10T20:33:06Z</dcterms:created>
  <dcterms:modified xsi:type="dcterms:W3CDTF">2024-03-25T15:32:22Z</dcterms:modified>
</cp:coreProperties>
</file>