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6.xml" ContentType="application/vnd.openxmlformats-officedocument.presentationml.tags+xml"/>
  <Override PartName="/ppt/notesSlides/notesSlide28.xml" ContentType="application/vnd.openxmlformats-officedocument.presentationml.notesSlide+xml"/>
  <Override PartName="/ppt/tags/tag17.xml" ContentType="application/vnd.openxmlformats-officedocument.presentationml.tags+xml"/>
  <Override PartName="/ppt/notesSlides/notesSlide29.xml" ContentType="application/vnd.openxmlformats-officedocument.presentationml.notesSlide+xml"/>
  <Override PartName="/ppt/tags/tag18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9"/>
  </p:notesMasterIdLst>
  <p:sldIdLst>
    <p:sldId id="257" r:id="rId2"/>
    <p:sldId id="435" r:id="rId3"/>
    <p:sldId id="436" r:id="rId4"/>
    <p:sldId id="442" r:id="rId5"/>
    <p:sldId id="434" r:id="rId6"/>
    <p:sldId id="422" r:id="rId7"/>
    <p:sldId id="416" r:id="rId8"/>
    <p:sldId id="401" r:id="rId9"/>
    <p:sldId id="402" r:id="rId10"/>
    <p:sldId id="403" r:id="rId11"/>
    <p:sldId id="323" r:id="rId12"/>
    <p:sldId id="404" r:id="rId13"/>
    <p:sldId id="405" r:id="rId14"/>
    <p:sldId id="410" r:id="rId15"/>
    <p:sldId id="411" r:id="rId16"/>
    <p:sldId id="332" r:id="rId17"/>
    <p:sldId id="333" r:id="rId18"/>
    <p:sldId id="395" r:id="rId19"/>
    <p:sldId id="438" r:id="rId20"/>
    <p:sldId id="408" r:id="rId21"/>
    <p:sldId id="412" r:id="rId22"/>
    <p:sldId id="406" r:id="rId23"/>
    <p:sldId id="334" r:id="rId24"/>
    <p:sldId id="259" r:id="rId25"/>
    <p:sldId id="266" r:id="rId26"/>
    <p:sldId id="431" r:id="rId27"/>
    <p:sldId id="409" r:id="rId28"/>
    <p:sldId id="407" r:id="rId29"/>
    <p:sldId id="355" r:id="rId30"/>
    <p:sldId id="356" r:id="rId31"/>
    <p:sldId id="357" r:id="rId32"/>
    <p:sldId id="358" r:id="rId33"/>
    <p:sldId id="363" r:id="rId34"/>
    <p:sldId id="289" r:id="rId35"/>
    <p:sldId id="413" r:id="rId36"/>
    <p:sldId id="441" r:id="rId37"/>
    <p:sldId id="374" r:id="rId38"/>
  </p:sldIdLst>
  <p:sldSz cx="9144000" cy="6858000" type="screen4x3"/>
  <p:notesSz cx="9601200" cy="73152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3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32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3150" y="398463"/>
            <a:ext cx="2833688" cy="21240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925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do you find what you need to study and do for the course? (CHECK ALL THOSE APPLY)
https://www.polleverywhere.com/multiple_choice_polls/vvuAjVPzORhC4tH0Lf0dF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6C590-2238-45EA-93CA-85DE296A3DB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6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of the problems did you do from the end of chapter problem sets in the textbook to prepare for Test 1?
https://www.polleverywhere.com/multiple_choice_polls/3tyMRuRWc7G3cVES4AHUR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6287-7892-4835-A680-2FCED1E1992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24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of the following prerequisite concepts of matrix algebra were you exposed to before you signed up for the Computational Methods course (CHOOSE ALL THAT APPLY)
https://www.polleverywhere.com/multiple_choice_polls/ZU5rEL8Lg0GCxQ5kNK8tw?state=opened&amp;flow=Default&amp;onscreen=persist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9FCB3D-ACC6-1ABF-DC49-E55751F18CF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4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ratio of net worth of Rihanna to net worth of A$AP Rocky is approximately
https://www.polleverywhere.com/multiple_choice_polls/48Df31DfZuvoq15bzzTF7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D3BC0-C56A-454F-AF55-7D805B8C013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6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$$[C] = \\left[\\begin{matrix}13 &amp; 11 &amp; 17 \\\\ 19 &amp; 23 &amp; 29\\end{matrix}\\right] \\times \\left[\\begin{matrix}13 &amp; 17 &amp; 19 &amp; 29\\\\31 &amp; 37 &amp; 41 &amp; 45\\end{matrix}\\right]$$, what is the value of $$c_{21}$$?
https://www.polleverywhere.com/multiple_choice_polls/wnhQBeBTNe80M3vbLrf04?display_state=instructions&amp;activity_state=opened&amp;state=opened&amp;flow=Engagement&amp;onscreen=persist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B3E5C7-743E-46C6-A604-ED52059C3F9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48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Velocity vs Time
https://www.polleverywhere.com/multiple_choice_polls/mD7Ap5dmAcuJKAiNvwwpo?display_state=instructions&amp;activity_state=opened&amp;state=opened&amp;flow=Engagement&amp;onscreen=persist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07E6F-27AD-446E-8E34-F2E62DC23834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86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350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913904-D7DA-48A5-8F86-2C40BDF60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96F87E1F-7974-4AA9-96FE-8C3C4F89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FB412F50-1844-4B2E-AD8D-642D0EC2B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9EA610-BD1E-4CEA-BCB8-EFBA1A8161E7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307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CB25CF53-7BF9-4B96-B4C5-F56679A9A5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72615913-7B28-499D-AEFC-2C4EB1CB9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BD511AD-4307-4E3B-98A5-BBDB2A9B5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EA5BCD-048F-4B5C-A351-8252A3B169D4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847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4E380DD-D461-4745-BDA8-C74594218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605E7E-B6FC-479B-A487-98A47DD17B3B}" type="slidenum">
              <a:rPr lang="en-US" altLang="en-US" sz="2500">
                <a:latin typeface="Tahoma" panose="020B0604030504040204" pitchFamily="34" charset="0"/>
              </a:rPr>
              <a:pPr/>
              <a:t>11</a:t>
            </a:fld>
            <a:endParaRPr lang="en-US" altLang="en-US" sz="250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459C76E-55D4-4AE8-8FAC-FD983C0BBF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79C81A6-79B0-4251-A1B2-0662C6E176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6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606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765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$$[A]_{n \\times n}$$ is the inverse of $$[B]_{n \\times n}$$, then the following statements are true
https://www.polleverywhere.com/multiple_choice_polls/8RFP8BnffnhviYGYP6AmU?display_state=instructions&amp;activity_state=opened&amp;state=opened&amp;flow=Engagement&amp;onscreen=persist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16498-D374-4A14-8A8F-452DFC1F1FF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33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777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369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E9EF2B3-2914-429B-AAA4-9B3C85D19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15952-6EF5-4228-B0B5-5CF6833AD2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901926-1B96-46F7-9CA9-4BA1008E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ED8D63C-9173-4227-830B-F2DE04A21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96CA544-7577-42FD-A491-C43B07322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55A178-B1D8-44E7-AA2A-E529AE8B264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4BA4F6D-8E1C-43DF-BB4A-73B2C3EA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47D18D5-6FD2-4B80-8433-9AF32341D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goal of forward elimination steps in the Naive Gauss elimination method is to reduce the coefficient matrix to a (an) ________ matrix.
https://www.polleverywhere.com/multiple_choice_polls/hRYAJ3zanqGJs2tjKOlD9?display_state=instructions&amp;activity_state=opened&amp;state=opened&amp;flow=Engagement&amp;onscreen=persist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6A775-6BB5-4BF4-8983-D746591D097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60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3305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59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E5E7D9C-868F-41DF-B2CA-AB8473C9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B5156-9ACB-4C93-AF3D-E80D251EA99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B075A30-D387-4558-87E0-E68E12861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4DE82E-00A3-46DE-9E8C-C9BB1E834A4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D3F6E1E9-CCFB-4346-8B12-B42EE669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7" name="Rectangle 3">
            <a:extLst>
              <a:ext uri="{FF2B5EF4-FFF2-40B4-BE49-F238E27FC236}">
                <a16:creationId xmlns:a16="http://schemas.microsoft.com/office/drawing/2014/main" id="{F4036E06-3687-42F8-9058-2E2479202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962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0205404F-B108-4D3E-9997-61FD91EF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6D5EC-A2A1-4588-BD27-7081A3851F6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BC6A98FF-6EAE-4D42-AC82-088FFA75C8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2BDBD3-4BB4-40FD-8BC3-74FE615FEC2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1591EA3E-3B1D-4905-A0F1-FB6585205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81C7DA85-4C84-4A99-AA3F-89AD7767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09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C1366F-508E-4E3D-9E50-2D6F7A503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00CB6-805E-49E4-A4E8-2302DF46677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64692619-C9E7-4BDC-A2AC-AF30BA2456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98F7E7-42D3-4F8B-9863-FE512C6DBD2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181FF623-C463-4C3E-BB81-6C9F13AFF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27C98CCF-9124-40A1-9E59-B1640392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709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62722A0F-3E67-4A05-8114-417670EBC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A58B14-D488-474A-B6DC-B81C8EE7C41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D2881C3F-6495-42CE-A24A-8F1AFA7821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387D65-5649-4599-9AE9-3705C0426848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C73F0A2-A937-40D7-8706-BB19B5D9D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525A633D-EDBE-47D2-BD9D-05CDB78DF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149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3625055-4F6D-4D4E-B6F8-5EE8ADCB3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F90B6D-50C1-4FB9-9F19-F0A183B93BD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9EA1AF42-79D8-447C-87DB-456EBBF202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128581-E53E-4776-95C7-23B94BE9638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BCD4AB46-74AD-4B7E-8868-BD72767BB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20E89281-B3B5-4CF1-B6E2-8E4DC46A9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378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following system of equations $$x+y=2$$ $$6x+6y=12$$ has ___________ solution(s)
https://www.polleverywhere.com/multiple_choice_polls/wfMi5kdKs7eCjv2R9Vrow?display_state=instructions&amp;activity_state=opened&amp;state=opened&amp;flow=Engagement&amp;onscreen=persist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ACFA3A-D4D4-4D5C-A5F2-1D6839724706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8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the determinant of a square matrix [A] is zero, then the following are (is) true
https://www.polleverywhere.com/multiple_choice_polls/RWQ04p4p0WXmfWIHYDscS?display_state=instructions&amp;activity_state=opened&amp;state=opened&amp;flow=Engagement&amp;onscreen=persist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BFBB3-8227-46E3-9779-D7B0160BC8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924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101.png"/><Relationship Id="rId4" Type="http://schemas.openxmlformats.org/officeDocument/2006/relationships/image" Target="../media/image9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8915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Simultaneous Linear Equations and Matrix Algebra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9050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4702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574C7F-AB4C-9757-0DD7-39C3D9FE3E7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2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536120-BE51-1E07-B7D3-EE2BEEE2F56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8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5C2A83-8608-6FEC-BAE0-B3A220CA83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1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4238D2-0BDC-61FA-C042-2F83CD98E31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9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A029D-6436-6DD2-CBBB-E580DCC90A8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41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42029-557F-14EF-9F6A-776541B5F9C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69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r>
              <a:rPr lang="en-US" altLang="en-US" b="1" dirty="0"/>
              <a:t>Physical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276253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A113B42-1630-4BEB-9BAB-A75CCE5A5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dirty="0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D9E3A9C0-8FD7-4EF0-BA92-FE02F70C6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838200" y="914400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2D9019-0FC6-4613-AA3D-D7DF1780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216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778CBBC-CFFD-45DC-A8B8-6F2B35C2C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Pressure vessel problem</a:t>
            </a:r>
          </a:p>
        </p:txBody>
      </p:sp>
      <p:sp>
        <p:nvSpPr>
          <p:cNvPr id="22531" name="Rectangle 11">
            <a:extLst>
              <a:ext uri="{FF2B5EF4-FFF2-40B4-BE49-F238E27FC236}">
                <a16:creationId xmlns:a16="http://schemas.microsoft.com/office/drawing/2014/main" id="{0CE2102F-B462-48EA-90BD-D4C10EA3D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2" name="Group 3">
            <a:extLst>
              <a:ext uri="{FF2B5EF4-FFF2-40B4-BE49-F238E27FC236}">
                <a16:creationId xmlns:a16="http://schemas.microsoft.com/office/drawing/2014/main" id="{A2BC786D-18DF-4D0F-A2FB-94BE669977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052" y="723900"/>
            <a:ext cx="5257800" cy="3200400"/>
            <a:chOff x="1800" y="6666"/>
            <a:chExt cx="8280" cy="5040"/>
          </a:xfrm>
        </p:grpSpPr>
        <p:sp>
          <p:nvSpPr>
            <p:cNvPr id="22552" name="AutoShape 10">
              <a:extLst>
                <a:ext uri="{FF2B5EF4-FFF2-40B4-BE49-F238E27FC236}">
                  <a16:creationId xmlns:a16="http://schemas.microsoft.com/office/drawing/2014/main" id="{083BF39A-3130-4872-94DB-C94884C28A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Oval 9">
              <a:extLst>
                <a:ext uri="{FF2B5EF4-FFF2-40B4-BE49-F238E27FC236}">
                  <a16:creationId xmlns:a16="http://schemas.microsoft.com/office/drawing/2014/main" id="{E4477633-4489-4651-AD03-69665A29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7027"/>
              <a:ext cx="396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4" name="Oval 8">
              <a:extLst>
                <a:ext uri="{FF2B5EF4-FFF2-40B4-BE49-F238E27FC236}">
                  <a16:creationId xmlns:a16="http://schemas.microsoft.com/office/drawing/2014/main" id="{5EF16789-CFAB-486B-A423-EC3099C16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8107"/>
              <a:ext cx="1800" cy="17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5" name="Line 7">
              <a:extLst>
                <a:ext uri="{FF2B5EF4-FFF2-40B4-BE49-F238E27FC236}">
                  <a16:creationId xmlns:a16="http://schemas.microsoft.com/office/drawing/2014/main" id="{420A4353-F00F-4B13-9FA0-81E1BF06B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0" y="8646"/>
              <a:ext cx="90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Line 6">
              <a:extLst>
                <a:ext uri="{FF2B5EF4-FFF2-40B4-BE49-F238E27FC236}">
                  <a16:creationId xmlns:a16="http://schemas.microsoft.com/office/drawing/2014/main" id="{D3BAF841-2A89-49BC-93DF-11C294996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0" y="9006"/>
              <a:ext cx="36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Text Box 5">
              <a:extLst>
                <a:ext uri="{FF2B5EF4-FFF2-40B4-BE49-F238E27FC236}">
                  <a16:creationId xmlns:a16="http://schemas.microsoft.com/office/drawing/2014/main" id="{5A293303-66FB-4AB4-9552-086B33DFC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" y="82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8" name="Text Box 4">
              <a:extLst>
                <a:ext uri="{FF2B5EF4-FFF2-40B4-BE49-F238E27FC236}">
                  <a16:creationId xmlns:a16="http://schemas.microsoft.com/office/drawing/2014/main" id="{D2132685-894D-42D2-B1F5-223183BB0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00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2533" name="Rectangle 26">
            <a:extLst>
              <a:ext uri="{FF2B5EF4-FFF2-40B4-BE49-F238E27FC236}">
                <a16:creationId xmlns:a16="http://schemas.microsoft.com/office/drawing/2014/main" id="{1ED14717-F420-4B42-8907-C95BA408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4" name="Group 15">
            <a:extLst>
              <a:ext uri="{FF2B5EF4-FFF2-40B4-BE49-F238E27FC236}">
                <a16:creationId xmlns:a16="http://schemas.microsoft.com/office/drawing/2014/main" id="{749C32D2-ECB9-4C01-8BC2-5AB3CDF4E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25925" y="652013"/>
            <a:ext cx="5489575" cy="3200400"/>
            <a:chOff x="1800" y="6666"/>
            <a:chExt cx="8280" cy="5040"/>
          </a:xfrm>
        </p:grpSpPr>
        <p:sp>
          <p:nvSpPr>
            <p:cNvPr id="22542" name="AutoShape 25">
              <a:extLst>
                <a:ext uri="{FF2B5EF4-FFF2-40B4-BE49-F238E27FC236}">
                  <a16:creationId xmlns:a16="http://schemas.microsoft.com/office/drawing/2014/main" id="{0EC4B467-07A0-47B3-AD4E-345C6990515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Oval 24">
              <a:extLst>
                <a:ext uri="{FF2B5EF4-FFF2-40B4-BE49-F238E27FC236}">
                  <a16:creationId xmlns:a16="http://schemas.microsoft.com/office/drawing/2014/main" id="{51FF8C36-2A95-4FAE-8066-776863E2D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7026"/>
              <a:ext cx="360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4" name="Oval 23">
              <a:extLst>
                <a:ext uri="{FF2B5EF4-FFF2-40B4-BE49-F238E27FC236}">
                  <a16:creationId xmlns:a16="http://schemas.microsoft.com/office/drawing/2014/main" id="{3C6B8C95-F885-41A4-B6F3-EDE2C5196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7566"/>
              <a:ext cx="2520" cy="27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2545" name="Line 22">
              <a:extLst>
                <a:ext uri="{FF2B5EF4-FFF2-40B4-BE49-F238E27FC236}">
                  <a16:creationId xmlns:a16="http://schemas.microsoft.com/office/drawing/2014/main" id="{E21EBC87-B7C7-49E2-AEC5-F7BC6A58ED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0" y="8466"/>
              <a:ext cx="54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21">
              <a:extLst>
                <a:ext uri="{FF2B5EF4-FFF2-40B4-BE49-F238E27FC236}">
                  <a16:creationId xmlns:a16="http://schemas.microsoft.com/office/drawing/2014/main" id="{F9BF2804-0446-4D59-B9BE-BBDD3A728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0" y="8826"/>
              <a:ext cx="36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20">
              <a:extLst>
                <a:ext uri="{FF2B5EF4-FFF2-40B4-BE49-F238E27FC236}">
                  <a16:creationId xmlns:a16="http://schemas.microsoft.com/office/drawing/2014/main" id="{B0E60561-3F30-4DF4-969E-9D7879EC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82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8" name="Text Box 19">
              <a:extLst>
                <a:ext uri="{FF2B5EF4-FFF2-40B4-BE49-F238E27FC236}">
                  <a16:creationId xmlns:a16="http://schemas.microsoft.com/office/drawing/2014/main" id="{2A2309AF-F502-4B99-8B9F-83DE99F0A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954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9" name="Oval 18">
              <a:extLst>
                <a:ext uri="{FF2B5EF4-FFF2-40B4-BE49-F238E27FC236}">
                  <a16:creationId xmlns:a16="http://schemas.microsoft.com/office/drawing/2014/main" id="{9F06ABA5-D5FB-4AE8-B9E5-51B062B2B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" y="8106"/>
              <a:ext cx="1440" cy="144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0" name="Text Box 17">
              <a:extLst>
                <a:ext uri="{FF2B5EF4-FFF2-40B4-BE49-F238E27FC236}">
                  <a16:creationId xmlns:a16="http://schemas.microsoft.com/office/drawing/2014/main" id="{2F3AC572-5691-43EF-B19F-0E300A98D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0" y="91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c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1" name="Line 16">
              <a:extLst>
                <a:ext uri="{FF2B5EF4-FFF2-40B4-BE49-F238E27FC236}">
                  <a16:creationId xmlns:a16="http://schemas.microsoft.com/office/drawing/2014/main" id="{A6568D94-0F08-4E96-9472-BD0178D48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0" y="8826"/>
              <a:ext cx="90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5" name="Rectangle 31">
            <a:extLst>
              <a:ext uri="{FF2B5EF4-FFF2-40B4-BE49-F238E27FC236}">
                <a16:creationId xmlns:a16="http://schemas.microsoft.com/office/drawing/2014/main" id="{BC9E1382-DDEF-49CF-BF5A-8FB69897B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6" name="Object 25">
                <a:extLst>
                  <a:ext uri="{FF2B5EF4-FFF2-40B4-BE49-F238E27FC236}">
                    <a16:creationId xmlns:a16="http://schemas.microsoft.com/office/drawing/2014/main" id="{608D7894-6D71-4370-906F-6FB023E68A37}"/>
                  </a:ext>
                </a:extLst>
              </p:cNvPr>
              <p:cNvSpPr txBox="1"/>
              <p:nvPr/>
            </p:nvSpPr>
            <p:spPr bwMode="auto">
              <a:xfrm>
                <a:off x="34924" y="4495799"/>
                <a:ext cx="9032875" cy="13747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−9.2307×1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−5.4619×1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5.4619×1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−0.15384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0.15384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−3.6057×1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−7.887×1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0.007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6" name="Object 25">
                <a:extLst>
                  <a:ext uri="{FF2B5EF4-FFF2-40B4-BE49-F238E27FC236}">
                    <a16:creationId xmlns:a16="http://schemas.microsoft.com/office/drawing/2014/main" id="{608D7894-6D71-4370-906F-6FB023E68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24" y="4495799"/>
                <a:ext cx="9032875" cy="13747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7" name="Rectangle 33">
            <a:extLst>
              <a:ext uri="{FF2B5EF4-FFF2-40B4-BE49-F238E27FC236}">
                <a16:creationId xmlns:a16="http://schemas.microsoft.com/office/drawing/2014/main" id="{DEE50889-29C6-449A-91BF-490C99BA6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8" name="Object 27">
                <a:extLst>
                  <a:ext uri="{FF2B5EF4-FFF2-40B4-BE49-F238E27FC236}">
                    <a16:creationId xmlns:a16="http://schemas.microsoft.com/office/drawing/2014/main" id="{7B9BB0BE-3D8E-40D7-823D-DB6D5B8EAE66}"/>
                  </a:ext>
                </a:extLst>
              </p:cNvPr>
              <p:cNvSpPr txBox="1"/>
              <p:nvPr/>
            </p:nvSpPr>
            <p:spPr bwMode="auto">
              <a:xfrm>
                <a:off x="4959044" y="3244250"/>
                <a:ext cx="2346325" cy="1146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8" name="Object 27">
                <a:extLst>
                  <a:ext uri="{FF2B5EF4-FFF2-40B4-BE49-F238E27FC236}">
                    <a16:creationId xmlns:a16="http://schemas.microsoft.com/office/drawing/2014/main" id="{7B9BB0BE-3D8E-40D7-823D-DB6D5B8EA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9044" y="3244250"/>
                <a:ext cx="2346325" cy="11461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9" name="Rectangle 35">
            <a:extLst>
              <a:ext uri="{FF2B5EF4-FFF2-40B4-BE49-F238E27FC236}">
                <a16:creationId xmlns:a16="http://schemas.microsoft.com/office/drawing/2014/main" id="{32754695-B6C6-4EBA-88B0-D166ED7A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0" name="Object 29">
                <a:extLst>
                  <a:ext uri="{FF2B5EF4-FFF2-40B4-BE49-F238E27FC236}">
                    <a16:creationId xmlns:a16="http://schemas.microsoft.com/office/drawing/2014/main" id="{0487F4C7-2A8E-4AF2-9A4E-8857DDE12ADA}"/>
                  </a:ext>
                </a:extLst>
              </p:cNvPr>
              <p:cNvSpPr txBox="1"/>
              <p:nvPr/>
            </p:nvSpPr>
            <p:spPr bwMode="auto">
              <a:xfrm>
                <a:off x="4941957" y="3681218"/>
                <a:ext cx="2327275" cy="1084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0" name="Object 29">
                <a:extLst>
                  <a:ext uri="{FF2B5EF4-FFF2-40B4-BE49-F238E27FC236}">
                    <a16:creationId xmlns:a16="http://schemas.microsoft.com/office/drawing/2014/main" id="{0487F4C7-2A8E-4AF2-9A4E-8857DDE12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1957" y="3681218"/>
                <a:ext cx="2327275" cy="10842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6DCBC5B6-BD38-4981-B7AC-A2F5A109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7">
                <a:extLst>
                  <a:ext uri="{FF2B5EF4-FFF2-40B4-BE49-F238E27FC236}">
                    <a16:creationId xmlns:a16="http://schemas.microsoft.com/office/drawing/2014/main" id="{32ED56B9-381A-4F46-AE05-3B5B3BA15D42}"/>
                  </a:ext>
                </a:extLst>
              </p:cNvPr>
              <p:cNvSpPr txBox="1"/>
              <p:nvPr/>
            </p:nvSpPr>
            <p:spPr bwMode="auto">
              <a:xfrm>
                <a:off x="990600" y="3439903"/>
                <a:ext cx="2346325" cy="1146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27">
                <a:extLst>
                  <a:ext uri="{FF2B5EF4-FFF2-40B4-BE49-F238E27FC236}">
                    <a16:creationId xmlns:a16="http://schemas.microsoft.com/office/drawing/2014/main" id="{32ED56B9-381A-4F46-AE05-3B5B3BA15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439903"/>
                <a:ext cx="2346325" cy="1146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08562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5BC966C-14F8-4C99-BE5C-0CA787B71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993063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Polynomial Regression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C83C850-EDFD-476E-9BCB-35527E352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4580" name="Object 4">
            <a:extLst>
              <a:ext uri="{FF2B5EF4-FFF2-40B4-BE49-F238E27FC236}">
                <a16:creationId xmlns:a16="http://schemas.microsoft.com/office/drawing/2014/main" id="{9D118CC2-149B-475A-A1CC-65B07F48C7A1}"/>
              </a:ext>
            </a:extLst>
          </p:cNvPr>
          <p:cNvSpPr txBox="1"/>
          <p:nvPr/>
        </p:nvSpPr>
        <p:spPr bwMode="auto">
          <a:xfrm>
            <a:off x="3025775" y="2176463"/>
            <a:ext cx="3092450" cy="5905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Text Box 5">
                <a:extLst>
                  <a:ext uri="{FF2B5EF4-FFF2-40B4-BE49-F238E27FC236}">
                    <a16:creationId xmlns:a16="http://schemas.microsoft.com/office/drawing/2014/main" id="{697E4711-5F28-4DFA-9986-4C98605C97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1248043"/>
                <a:ext cx="8991600" cy="2201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400" dirty="0">
                    <a:latin typeface="+mn-lt"/>
                  </a:rPr>
                  <a:t>We are to fit the data </a:t>
                </a:r>
                <a:endParaRPr lang="en-US" sz="2400" i="1" dirty="0">
                  <a:solidFill>
                    <a:srgbClr val="00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),...,(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400" dirty="0">
                    <a:latin typeface="+mn-lt"/>
                  </a:rPr>
                  <a:t>to the second order polynomial regression model </a:t>
                </a:r>
                <a:endParaRPr lang="en-US" sz="2400" i="1" dirty="0">
                  <a:solidFill>
                    <a:srgbClr val="00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α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+mn-lt"/>
                </a:endParaRPr>
              </a:p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900" dirty="0"/>
              </a:p>
            </p:txBody>
          </p:sp>
        </mc:Choice>
        <mc:Fallback xmlns="">
          <p:sp>
            <p:nvSpPr>
              <p:cNvPr id="24581" name="Text Box 5">
                <a:extLst>
                  <a:ext uri="{FF2B5EF4-FFF2-40B4-BE49-F238E27FC236}">
                    <a16:creationId xmlns:a16="http://schemas.microsoft.com/office/drawing/2014/main" id="{697E4711-5F28-4DFA-9986-4C98605C9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1248043"/>
                <a:ext cx="8991600" cy="2201244"/>
              </a:xfrm>
              <a:prstGeom prst="rect">
                <a:avLst/>
              </a:prstGeom>
              <a:blipFill>
                <a:blip r:embed="rId4"/>
                <a:stretch>
                  <a:fillRect l="-1085" t="-2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2" name="Rectangle 6">
            <a:extLst>
              <a:ext uri="{FF2B5EF4-FFF2-40B4-BE49-F238E27FC236}">
                <a16:creationId xmlns:a16="http://schemas.microsoft.com/office/drawing/2014/main" id="{0DC33816-E56B-48A9-9BC6-B6E58C35D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7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3" name="Object 7">
                <a:extLst>
                  <a:ext uri="{FF2B5EF4-FFF2-40B4-BE49-F238E27FC236}">
                    <a16:creationId xmlns:a16="http://schemas.microsoft.com/office/drawing/2014/main" id="{9E6E89CE-A675-4B32-BF38-9CF191016E5D}"/>
                  </a:ext>
                </a:extLst>
              </p:cNvPr>
              <p:cNvSpPr txBox="1"/>
              <p:nvPr/>
            </p:nvSpPr>
            <p:spPr bwMode="auto">
              <a:xfrm>
                <a:off x="807243" y="3106562"/>
                <a:ext cx="7529513" cy="32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eqArr>
                                    <m:eqArrPr>
                                      <m:ctrlP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/>
                                    <m:e/>
                                    <m:e/>
                                    <m:e/>
                                  </m:eqArr>
                                </m:sub>
                              </m:sSub>
                            </m:e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eqArr>
                                    <m:eqArrPr>
                                      <m:ctrlP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/>
                                    <m:e/>
                                    <m:e/>
                                    <m:e/>
                                  </m:eqArr>
                                </m:sub>
                              </m:sSub>
                            </m:e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583" name="Object 7">
                <a:extLst>
                  <a:ext uri="{FF2B5EF4-FFF2-40B4-BE49-F238E27FC236}">
                    <a16:creationId xmlns:a16="http://schemas.microsoft.com/office/drawing/2014/main" id="{9E6E89CE-A675-4B32-BF38-9CF191016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7243" y="3106562"/>
                <a:ext cx="7529513" cy="320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4" name="Rectangle 9">
            <a:extLst>
              <a:ext uri="{FF2B5EF4-FFF2-40B4-BE49-F238E27FC236}">
                <a16:creationId xmlns:a16="http://schemas.microsoft.com/office/drawing/2014/main" id="{EC9D1C58-7DA3-4A2E-860D-C50590404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CB75DD9-278D-4470-846A-10D4AC30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364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3992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r>
              <a:rPr lang="en-US" altLang="en-US" b="1" dirty="0"/>
              <a:t>Inverse of a matrix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245587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2E54-5797-4D12-B72B-EEECD4A1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r>
              <a:rPr lang="en-US" dirty="0"/>
              <a:t>Definition of Inverse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C32AF-182A-446E-9334-C3D66E3A1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62965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A matrix [B] is inverse of [A] if [B][A]=[I].  </a:t>
            </a:r>
          </a:p>
          <a:p>
            <a:pPr marL="825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14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1A14-170B-4125-A644-691C87DCD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r>
              <a:rPr lang="en-US" dirty="0"/>
              <a:t>Application of 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034C0-D94B-47BE-BDBF-38FFBABF5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705850" cy="4191000"/>
              </a:xfrm>
            </p:spPr>
            <p:txBody>
              <a:bodyPr/>
              <a:lstStyle/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]=[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:endParaRPr lang="en-US" dirty="0"/>
              </a:p>
              <a:p>
                <a:pPr marL="82550" indent="0">
                  <a:lnSpc>
                    <a:spcPct val="200000"/>
                  </a:lnSpc>
                  <a:buNone/>
                </a:pPr>
                <a:endParaRPr lang="en-US" dirty="0"/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034C0-D94B-47BE-BDBF-38FFBABF5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705850" cy="4191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322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Find Inverse of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Find inverse of</a:t>
                </a:r>
              </a:p>
              <a:p>
                <a:pPr marL="8255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  <a:blipFill>
                <a:blip r:embed="rId2"/>
                <a:stretch>
                  <a:fillRect l="-889" t="-1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bject 5"/>
          <p:cNvSpPr txBox="1"/>
          <p:nvPr/>
        </p:nvSpPr>
        <p:spPr bwMode="auto">
          <a:xfrm>
            <a:off x="3881481" y="2073464"/>
            <a:ext cx="5029200" cy="18288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/>
              <p:cNvSpPr txBox="1"/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Object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38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125" y="94628"/>
            <a:ext cx="7499350" cy="3569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Setting up equations to find inverse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/>
              <p:cNvSpPr txBox="1"/>
              <p:nvPr/>
            </p:nvSpPr>
            <p:spPr bwMode="auto">
              <a:xfrm>
                <a:off x="1524000" y="2724155"/>
                <a:ext cx="3111831" cy="158114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724155"/>
                <a:ext cx="3111831" cy="15811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/>
              <p:cNvSpPr txBox="1"/>
              <p:nvPr/>
            </p:nvSpPr>
            <p:spPr bwMode="auto">
              <a:xfrm>
                <a:off x="1587831" y="4081547"/>
                <a:ext cx="4876800" cy="1581139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7831" y="4081547"/>
                <a:ext cx="4876800" cy="15811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/>
              <p:cNvSpPr txBox="1"/>
              <p:nvPr/>
            </p:nvSpPr>
            <p:spPr bwMode="auto">
              <a:xfrm>
                <a:off x="1542691" y="5377089"/>
                <a:ext cx="4114800" cy="1581138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2691" y="5377089"/>
                <a:ext cx="4114800" cy="1581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3068" y="330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2381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/>
              <p:nvPr/>
            </p:nvSpPr>
            <p:spPr bwMode="auto">
              <a:xfrm>
                <a:off x="5321631" y="2764520"/>
                <a:ext cx="18535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1631" y="2764520"/>
                <a:ext cx="1853538" cy="1132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/>
              <p:nvPr/>
            </p:nvSpPr>
            <p:spPr bwMode="auto">
              <a:xfrm>
                <a:off x="5397831" y="4162277"/>
                <a:ext cx="19531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831" y="4162277"/>
                <a:ext cx="1953138" cy="1132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/>
              <p:nvPr/>
            </p:nvSpPr>
            <p:spPr bwMode="auto">
              <a:xfrm>
                <a:off x="5389130" y="5367142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9130" y="5367142"/>
                <a:ext cx="1880260" cy="11223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14">
            <a:extLst>
              <a:ext uri="{FF2B5EF4-FFF2-40B4-BE49-F238E27FC236}">
                <a16:creationId xmlns:a16="http://schemas.microsoft.com/office/drawing/2014/main" id="{9DC52351-7494-4F9F-AAEE-1E310D0EC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3175682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9" name="Line 14">
            <a:extLst>
              <a:ext uri="{FF2B5EF4-FFF2-40B4-BE49-F238E27FC236}">
                <a16:creationId xmlns:a16="http://schemas.microsoft.com/office/drawing/2014/main" id="{0CE39692-9529-48FC-8CB4-651098A7D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4592493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0" name="Line 14">
            <a:extLst>
              <a:ext uri="{FF2B5EF4-FFF2-40B4-BE49-F238E27FC236}">
                <a16:creationId xmlns:a16="http://schemas.microsoft.com/office/drawing/2014/main" id="{4DD68429-91EE-44B4-A24C-3810B222B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57912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8">
                <a:extLst>
                  <a:ext uri="{FF2B5EF4-FFF2-40B4-BE49-F238E27FC236}">
                    <a16:creationId xmlns:a16="http://schemas.microsoft.com/office/drawing/2014/main" id="{DB551128-C476-4459-B3BE-A8B597DDAC09}"/>
                  </a:ext>
                </a:extLst>
              </p:cNvPr>
              <p:cNvSpPr txBox="1"/>
              <p:nvPr/>
            </p:nvSpPr>
            <p:spPr bwMode="auto">
              <a:xfrm>
                <a:off x="1108434" y="702865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Object 18">
                <a:extLst>
                  <a:ext uri="{FF2B5EF4-FFF2-40B4-BE49-F238E27FC236}">
                    <a16:creationId xmlns:a16="http://schemas.microsoft.com/office/drawing/2014/main" id="{DB551128-C476-4459-B3BE-A8B597DDA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8434" y="702865"/>
                <a:ext cx="7467600" cy="24364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9371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Putting the solutions in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25975"/>
          </a:xfrm>
        </p:spPr>
        <p:txBody>
          <a:bodyPr/>
          <a:lstStyle/>
          <a:p>
            <a:pPr marL="825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8255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1676400" y="2703106"/>
                <a:ext cx="4569968" cy="12287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703106"/>
                <a:ext cx="4569968" cy="12287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1171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0" y="1847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/>
              <p:nvPr/>
            </p:nvSpPr>
            <p:spPr bwMode="auto">
              <a:xfrm>
                <a:off x="209550" y="1417638"/>
                <a:ext cx="8724900" cy="113204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         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550" y="1417638"/>
                <a:ext cx="8724900" cy="11320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/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/>
              <p:nvPr/>
            </p:nvSpPr>
            <p:spPr>
              <a:xfrm>
                <a:off x="1409700" y="3759705"/>
                <a:ext cx="6324600" cy="830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3759705"/>
                <a:ext cx="6324600" cy="8305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931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FF3002-5C41-CFF0-1FA3-338DE65EAAA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47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D8DA7-5F2C-4F80-B5C2-AF11D215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a Set of Equations Using 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B502B-6B1F-43B6-88E7-510E52E35F46}"/>
                  </a:ext>
                </a:extLst>
              </p:cNvPr>
              <p:cNvSpPr txBox="1"/>
              <p:nvPr/>
            </p:nvSpPr>
            <p:spPr>
              <a:xfrm>
                <a:off x="1752600" y="1143000"/>
                <a:ext cx="6705600" cy="716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lnSpc>
                    <a:spcPct val="2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]=[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B502B-6B1F-43B6-88E7-510E52E35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143000"/>
                <a:ext cx="6705600" cy="716286"/>
              </a:xfrm>
              <a:prstGeom prst="rect">
                <a:avLst/>
              </a:prstGeom>
              <a:blipFill>
                <a:blip r:embed="rId2"/>
                <a:stretch>
                  <a:fillRect b="-11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575945-3C4C-43E8-9E86-212C508F7377}"/>
                  </a:ext>
                </a:extLst>
              </p:cNvPr>
              <p:cNvSpPr txBox="1"/>
              <p:nvPr/>
            </p:nvSpPr>
            <p:spPr>
              <a:xfrm>
                <a:off x="495300" y="2057400"/>
                <a:ext cx="8153400" cy="3773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=</a:t>
                </a:r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   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     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0.2917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19.67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1.15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575945-3C4C-43E8-9E86-212C508F7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057400"/>
                <a:ext cx="8153400" cy="37734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E00F0617-7255-419B-B50F-45E55964E8E8}"/>
              </a:ext>
            </a:extLst>
          </p:cNvPr>
          <p:cNvSpPr/>
          <p:nvPr/>
        </p:nvSpPr>
        <p:spPr>
          <a:xfrm>
            <a:off x="4088193" y="1524000"/>
            <a:ext cx="512469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57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086600" cy="1470025"/>
          </a:xfrm>
        </p:spPr>
        <p:txBody>
          <a:bodyPr/>
          <a:lstStyle/>
          <a:p>
            <a:r>
              <a:rPr lang="en-US" altLang="en-US" b="1" dirty="0"/>
              <a:t>Naive Gauss Elimination Synopsis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525771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1F8B1B-3EC3-402C-9A28-03AE4242A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82486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Naive Gaussian Elimination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77A8ABA-7716-4AA2-9631-2DAB77DA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A method to solve simultaneous linear equations of the form [A][X]=[C]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64CE328-2B43-42EB-9B11-344C64B2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527793"/>
            <a:ext cx="6019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Two parts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1. 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2. Back Substitutio</a:t>
            </a:r>
            <a:r>
              <a:rPr lang="en-US" altLang="en-US" sz="3600" dirty="0"/>
              <a:t>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Forward Elimination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ext Box 3">
            <a:extLst>
              <a:ext uri="{FF2B5EF4-FFF2-40B4-BE49-F238E27FC236}">
                <a16:creationId xmlns:a16="http://schemas.microsoft.com/office/drawing/2014/main" id="{9EC777B0-783A-408B-BD0B-CEF73C92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010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The goal of forward elimination is to transform the coefficient matrix into an upper triangular matrix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866900" y="4270565"/>
                <a:ext cx="5715000" cy="176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866900" y="4270565"/>
                <a:ext cx="5715000" cy="176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644900"/>
            <a:ext cx="0" cy="5334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4AF517-91EC-42F7-B18A-6D816E092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44D7546-4EFE-4AA0-8881-3E2D06A5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each equation starting from the last equation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F5818E7E-C208-4003-B542-B5C82CFBD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353E07FA-B982-4053-BBD2-D4323CE1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16BCF-B627-1F4C-81A6-2FC29E70473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5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323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9398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Determinant of a Square Matrix Using Naïve Gauss Elimination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3075574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837572F-0279-42B4-80BC-75C5F6A66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971" name="Rectangle 3">
                <a:extLst>
                  <a:ext uri="{FF2B5EF4-FFF2-40B4-BE49-F238E27FC236}">
                    <a16:creationId xmlns:a16="http://schemas.microsoft.com/office/drawing/2014/main" id="{7440E972-AA34-458C-B12D-A725948240A8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457200" y="1441450"/>
                <a:ext cx="8686800" cy="4038600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If a multiple of one row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is added or subtracted to another row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to result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800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altLang="en-US" sz="2800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3971" name="Rectangle 3">
                <a:extLst>
                  <a:ext uri="{FF2B5EF4-FFF2-40B4-BE49-F238E27FC236}">
                    <a16:creationId xmlns:a16="http://schemas.microsoft.com/office/drawing/2014/main" id="{7440E972-AA34-458C-B12D-A725948240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457200" y="1441450"/>
                <a:ext cx="8686800" cy="4038600"/>
              </a:xfrm>
              <a:blipFill>
                <a:blip r:embed="rId3"/>
                <a:stretch>
                  <a:fillRect l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728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A80A0CF-AF46-4986-9E66-2CA94D158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019" name="Rectangle 3">
                <a:extLst>
                  <a:ext uri="{FF2B5EF4-FFF2-40B4-BE49-F238E27FC236}">
                    <a16:creationId xmlns:a16="http://schemas.microsoft.com/office/drawing/2014/main" id="{8382AE6D-DBFB-45DC-8374-963CFC95C78A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228601" y="1600200"/>
                <a:ext cx="8915400" cy="990600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The determinant of an upper triangular, lower triangular or diagonal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is given by </a:t>
                </a:r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6019" name="Rectangle 3">
                <a:extLst>
                  <a:ext uri="{FF2B5EF4-FFF2-40B4-BE49-F238E27FC236}">
                    <a16:creationId xmlns:a16="http://schemas.microsoft.com/office/drawing/2014/main" id="{8382AE6D-DBFB-45DC-8374-963CFC95C7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28601" y="1600200"/>
                <a:ext cx="8915400" cy="990600"/>
              </a:xfrm>
              <a:blipFill>
                <a:blip r:embed="rId3"/>
                <a:stretch>
                  <a:fillRect l="-1436" b="-46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/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/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688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7BCED43-ED25-4B99-9504-97358AE52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32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Forward Elimination of a Square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9938E7E6-D4EE-467C-B160-C0E998019756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04800" y="1470025"/>
                <a:ext cx="8839200" cy="990600"/>
              </a:xfrm>
            </p:spPr>
            <p:txBody>
              <a:bodyPr/>
              <a:lstStyle/>
              <a:p>
                <a:pPr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Use forward elimination part to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to an upper triangular matrix,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.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9938E7E6-D4EE-467C-B160-C0E9980197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04800" y="1470025"/>
                <a:ext cx="8839200" cy="990600"/>
              </a:xfrm>
              <a:blipFill>
                <a:blip r:embed="rId3"/>
                <a:stretch>
                  <a:fillRect l="-414" r="-2552" b="-46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/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/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74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5">
            <a:extLst>
              <a:ext uri="{FF2B5EF4-FFF2-40B4-BE49-F238E27FC236}">
                <a16:creationId xmlns:a16="http://schemas.microsoft.com/office/drawing/2014/main" id="{1BC08631-8F94-4B68-881E-93A788CF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0116" name="Rectangle 31">
            <a:extLst>
              <a:ext uri="{FF2B5EF4-FFF2-40B4-BE49-F238E27FC236}">
                <a16:creationId xmlns:a16="http://schemas.microsoft.com/office/drawing/2014/main" id="{E80190F1-D0EE-41CE-93CD-B364C3D1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/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8" name="Rectangle 6">
            <a:extLst>
              <a:ext uri="{FF2B5EF4-FFF2-40B4-BE49-F238E27FC236}">
                <a16:creationId xmlns:a16="http://schemas.microsoft.com/office/drawing/2014/main" id="{94190693-06A1-4C0F-84CD-AE38A9B4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43" y="578544"/>
            <a:ext cx="87082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Using Naive Gaussian Elimination method, find the determinant of the following square matrix.</a:t>
            </a:r>
          </a:p>
        </p:txBody>
      </p:sp>
    </p:spTree>
    <p:extLst>
      <p:ext uri="{BB962C8B-B14F-4D97-AF65-F5344CB8AC3E}">
        <p14:creationId xmlns:p14="http://schemas.microsoft.com/office/powerpoint/2010/main" val="3520146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77A055-AA22-4DBB-AC2C-B07A161A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the Determinant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EDA57-E4AF-4F75-A861-FF42D118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BB9DFF0A-B8B2-4CFF-A99B-DA5CCA56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8B4B73C6-6653-4E24-8725-27792BCF5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92166" name="Rectangle 7">
            <a:extLst>
              <a:ext uri="{FF2B5EF4-FFF2-40B4-BE49-F238E27FC236}">
                <a16:creationId xmlns:a16="http://schemas.microsoft.com/office/drawing/2014/main" id="{474CF9FB-B2D2-4C6D-BFAC-95938EFC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7" name="Rectangle 8">
            <a:extLst>
              <a:ext uri="{FF2B5EF4-FFF2-40B4-BE49-F238E27FC236}">
                <a16:creationId xmlns:a16="http://schemas.microsoft.com/office/drawing/2014/main" id="{307B8C05-66F3-425B-9688-6EB190E64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8" name="Rectangle 10">
            <a:extLst>
              <a:ext uri="{FF2B5EF4-FFF2-40B4-BE49-F238E27FC236}">
                <a16:creationId xmlns:a16="http://schemas.microsoft.com/office/drawing/2014/main" id="{814485CC-A017-4706-856B-8BC6F60A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9" name="Rectangle 12">
            <a:extLst>
              <a:ext uri="{FF2B5EF4-FFF2-40B4-BE49-F238E27FC236}">
                <a16:creationId xmlns:a16="http://schemas.microsoft.com/office/drawing/2014/main" id="{7A6CC935-9E03-4377-8E1A-22A54CBF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70" name="Rectangle 17">
            <a:extLst>
              <a:ext uri="{FF2B5EF4-FFF2-40B4-BE49-F238E27FC236}">
                <a16:creationId xmlns:a16="http://schemas.microsoft.com/office/drawing/2014/main" id="{F16E01B7-271C-465E-98D1-83F9DF1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/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72" name="TextBox 17">
            <a:extLst>
              <a:ext uri="{FF2B5EF4-FFF2-40B4-BE49-F238E27FC236}">
                <a16:creationId xmlns:a16="http://schemas.microsoft.com/office/drawing/2014/main" id="{33A479AD-9F39-4300-8A3C-C1F84BA6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3986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After forward elimination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/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×0.7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−84.00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27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What does det(A)=0 and det(A)≠0 mean for [A][X]=[C]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-16340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/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3200" dirty="0"/>
                  <a:t> implies [A][X]=[C] has no solution or infinite solutions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blipFill>
                <a:blip r:embed="rId2"/>
                <a:stretch>
                  <a:fillRect l="-3106" t="-12346" b="-2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/>
              <p:nvPr/>
            </p:nvSpPr>
            <p:spPr>
              <a:xfrm>
                <a:off x="381000" y="3429000"/>
                <a:ext cx="671608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≠0 </m:t>
                    </m:r>
                  </m:oMath>
                </a14:m>
                <a:r>
                  <a:rPr lang="en-US" sz="3200" dirty="0"/>
                  <a:t> implies [A][X]=[C] has a unique solution.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29000"/>
                <a:ext cx="6716086" cy="1077218"/>
              </a:xfrm>
              <a:prstGeom prst="rect">
                <a:avLst/>
              </a:prstGeom>
              <a:blipFill>
                <a:blip r:embed="rId3"/>
                <a:stretch>
                  <a:fillRect l="-2361" t="-7386" r="-1272" b="-1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2008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B2BE05-50D2-7658-2AE0-F1E5B6CD674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70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6457DE-6D23-8177-AF5F-66C402CE356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70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7526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8cc9888-f34f-4122-8507-537df5edfcb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6df410b-02aa-4e10-ba2d-481c0bf52f8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b8dd351-4ba7-4f35-a6d4-224b3e7c2f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63e9d86-1eeb-4014-b0d8-dcab380d5a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39ff7df-188b-4ebb-9080-099868c600b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30f9221-0baa-452c-9433-06260a228f6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a8468bf-c3f2-45ed-81df-69e39a5f1d5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a3bbb29-426f-4778-8c59-9298ba8bfec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e1534a7-af1a-43a1-be9a-b731f1d8592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887e1a6-0cb3-4641-8591-c525e07c17c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5893</TotalTime>
  <Words>1557</Words>
  <Application>Microsoft Office PowerPoint</Application>
  <PresentationFormat>On-screen Show (4:3)</PresentationFormat>
  <Paragraphs>162</Paragraphs>
  <Slides>37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Simultaneous Linear Equations and Matrix Algebra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Physical Problems</vt:lpstr>
      <vt:lpstr>Truss Problem</vt:lpstr>
      <vt:lpstr>Pressure vessel problem</vt:lpstr>
      <vt:lpstr>Polynomial Regression</vt:lpstr>
      <vt:lpstr>END</vt:lpstr>
      <vt:lpstr>Inverse of a matrix</vt:lpstr>
      <vt:lpstr>Definition of Inverse</vt:lpstr>
      <vt:lpstr>Application of Inverse</vt:lpstr>
      <vt:lpstr>Find Inverse of Matrix</vt:lpstr>
      <vt:lpstr>Setting up equations to find inverse</vt:lpstr>
      <vt:lpstr>Putting the solutions in matrix</vt:lpstr>
      <vt:lpstr>PowerPoint Presentation</vt:lpstr>
      <vt:lpstr>END</vt:lpstr>
      <vt:lpstr>Solve a Set of Equations Using Inverse</vt:lpstr>
      <vt:lpstr>Naive Gauss Elimination Synopsis</vt:lpstr>
      <vt:lpstr>Naive Gaussian Elimination</vt:lpstr>
      <vt:lpstr>Forward Elimination Part</vt:lpstr>
      <vt:lpstr>Back Substitution</vt:lpstr>
      <vt:lpstr>PowerPoint Presentation</vt:lpstr>
      <vt:lpstr>END</vt:lpstr>
      <vt:lpstr>Determinant of a Square Matrix Using Naïve Gauss Elimination </vt:lpstr>
      <vt:lpstr>Theorem of Determinants  </vt:lpstr>
      <vt:lpstr>Theorem of Determinants  </vt:lpstr>
      <vt:lpstr>Forward Elimination of a Square Matrix</vt:lpstr>
      <vt:lpstr>PowerPoint Presentation</vt:lpstr>
      <vt:lpstr>Finding the Determinant</vt:lpstr>
      <vt:lpstr>What does det(A)=0 and det(A)≠0 mean for [A][X]=[C]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242</cp:revision>
  <cp:lastPrinted>2022-02-06T22:31:49Z</cp:lastPrinted>
  <dcterms:created xsi:type="dcterms:W3CDTF">2007-03-08T14:59:05Z</dcterms:created>
  <dcterms:modified xsi:type="dcterms:W3CDTF">2023-09-19T20:56:26Z</dcterms:modified>
</cp:coreProperties>
</file>