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9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notesSlides/notesSlide25.xml" ContentType="application/vnd.openxmlformats-officedocument.presentationml.notesSlide+xml"/>
  <Override PartName="/ppt/tags/tag13.xml" ContentType="application/vnd.openxmlformats-officedocument.presentationml.tags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5.xml" ContentType="application/vnd.openxmlformats-officedocument.presentationml.tags+xml"/>
  <Override PartName="/ppt/notesSlides/notesSlide29.xml" ContentType="application/vnd.openxmlformats-officedocument.presentationml.notesSlide+xml"/>
  <Override PartName="/ppt/tags/tag16.xml" ContentType="application/vnd.openxmlformats-officedocument.presentationml.tags+xml"/>
  <Override PartName="/ppt/notesSlides/notesSlide30.xml" ContentType="application/vnd.openxmlformats-officedocument.presentationml.notesSlide+xml"/>
  <Override PartName="/ppt/tags/tag17.xml" ContentType="application/vnd.openxmlformats-officedocument.presentationml.tags+xml"/>
  <Override PartName="/ppt/notesSlides/notesSlide31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19.xml" ContentType="application/vnd.openxmlformats-officedocument.presentationml.tags+xml"/>
  <Override PartName="/ppt/notesSlides/notesSlide33.xml" ContentType="application/vnd.openxmlformats-officedocument.presentationml.notesSlide+xml"/>
  <Override PartName="/ppt/tags/tag20.xml" ContentType="application/vnd.openxmlformats-officedocument.presentationml.tags+xml"/>
  <Override PartName="/ppt/notesSlides/notesSlide34.xml" ContentType="application/vnd.openxmlformats-officedocument.presentationml.notesSlide+xml"/>
  <Override PartName="/ppt/tags/tag21.xml" ContentType="application/vnd.openxmlformats-officedocument.presentationml.tags+xml"/>
  <Override PartName="/ppt/notesSlides/notesSlide35.xml" ContentType="application/vnd.openxmlformats-officedocument.presentationml.notesSlide+xml"/>
  <Override PartName="/ppt/tags/tag22.xml" ContentType="application/vnd.openxmlformats-officedocument.presentationml.tags+xml"/>
  <Override PartName="/ppt/notesSlides/notesSlide36.xml" ContentType="application/vnd.openxmlformats-officedocument.presentationml.notesSlide+xml"/>
  <Override PartName="/ppt/tags/tag23.xml" ContentType="application/vnd.openxmlformats-officedocument.presentationml.tags+xml"/>
  <Override PartName="/ppt/notesSlides/notesSlide37.xml" ContentType="application/vnd.openxmlformats-officedocument.presentationml.notesSlide+xml"/>
  <Override PartName="/ppt/tags/tag24.xml" ContentType="application/vnd.openxmlformats-officedocument.presentationml.tags+xml"/>
  <Override PartName="/ppt/notesSlides/notesSlide38.xml" ContentType="application/vnd.openxmlformats-officedocument.presentationml.notesSlide+xml"/>
  <Override PartName="/ppt/tags/tag25.xml" ContentType="application/vnd.openxmlformats-officedocument.presentationml.tag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6"/>
  </p:notesMasterIdLst>
  <p:sldIdLst>
    <p:sldId id="257" r:id="rId2"/>
    <p:sldId id="432" r:id="rId3"/>
    <p:sldId id="402" r:id="rId4"/>
    <p:sldId id="403" r:id="rId5"/>
    <p:sldId id="431" r:id="rId6"/>
    <p:sldId id="441" r:id="rId7"/>
    <p:sldId id="436" r:id="rId8"/>
    <p:sldId id="435" r:id="rId9"/>
    <p:sldId id="463" r:id="rId10"/>
    <p:sldId id="398" r:id="rId11"/>
    <p:sldId id="464" r:id="rId12"/>
    <p:sldId id="430" r:id="rId13"/>
    <p:sldId id="429" r:id="rId14"/>
    <p:sldId id="293" r:id="rId15"/>
    <p:sldId id="263" r:id="rId16"/>
    <p:sldId id="401" r:id="rId17"/>
    <p:sldId id="306" r:id="rId18"/>
    <p:sldId id="295" r:id="rId19"/>
    <p:sldId id="407" r:id="rId20"/>
    <p:sldId id="296" r:id="rId21"/>
    <p:sldId id="297" r:id="rId22"/>
    <p:sldId id="332" r:id="rId23"/>
    <p:sldId id="298" r:id="rId24"/>
    <p:sldId id="396" r:id="rId25"/>
    <p:sldId id="302" r:id="rId26"/>
    <p:sldId id="397" r:id="rId27"/>
    <p:sldId id="264" r:id="rId28"/>
    <p:sldId id="294" r:id="rId29"/>
    <p:sldId id="466" r:id="rId30"/>
    <p:sldId id="467" r:id="rId31"/>
    <p:sldId id="468" r:id="rId32"/>
    <p:sldId id="469" r:id="rId33"/>
    <p:sldId id="470" r:id="rId34"/>
    <p:sldId id="465" r:id="rId35"/>
    <p:sldId id="395" r:id="rId36"/>
    <p:sldId id="445" r:id="rId37"/>
    <p:sldId id="446" r:id="rId38"/>
    <p:sldId id="447" r:id="rId39"/>
    <p:sldId id="448" r:id="rId40"/>
    <p:sldId id="454" r:id="rId41"/>
    <p:sldId id="449" r:id="rId42"/>
    <p:sldId id="450" r:id="rId43"/>
    <p:sldId id="400" r:id="rId44"/>
    <p:sldId id="461" r:id="rId45"/>
    <p:sldId id="458" r:id="rId46"/>
    <p:sldId id="460" r:id="rId47"/>
    <p:sldId id="459" r:id="rId48"/>
    <p:sldId id="444" r:id="rId49"/>
    <p:sldId id="437" r:id="rId50"/>
    <p:sldId id="456" r:id="rId51"/>
    <p:sldId id="457" r:id="rId52"/>
    <p:sldId id="451" r:id="rId53"/>
    <p:sldId id="442" r:id="rId54"/>
    <p:sldId id="374" r:id="rId55"/>
  </p:sldIdLst>
  <p:sldSz cx="9144000" cy="6858000" type="screen4x3"/>
  <p:notesSz cx="9296400" cy="7010400"/>
  <p:custDataLst>
    <p:tags r:id="rId5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3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32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5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265540" y="0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7050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045" y="3330173"/>
            <a:ext cx="7436313" cy="315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185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540" y="6659185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3450" y="382588"/>
            <a:ext cx="2713038" cy="20351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52291" y="2543124"/>
            <a:ext cx="8896945" cy="24167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https://www.polleverywhere.com/multiple_choice_polls/armHsYuftdMGw3TigOLq8?display_state=chart&amp;activity_state=opened&amp;state=opened&amp;flow=Default&amp;onscreen=persist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A2AC2-090E-447B-9B86-67CFF5B014B3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28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LU decomposition method for solving a set of equations of form uses the following steps
https://www.polleverywhere.com/multiple_choice_polls/8Z56PI8udv3AtbsY7cdIF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EA7A4-B42F-4BB9-BE02-518E41C2005B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26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solve a set of equations $$[A][X]=[C]$$ by LU decomposition, the first set of equations to be solved are $$[L][Z]=[C]$$. The vector $$[Z]$$ is _______. (Check all that apply)
https://www.polleverywhere.com/multiple_choice_polls/BWclx8LhHGTai5o7D3Nmk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6B9763-2672-4158-9513-C5D5262C6729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1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decomposition of a square matrix $$[A]=[L][U]$$, where $$[L] $$ has ones in the diagonal, the determinant of $$[A]$$ is
https://www.polleverywhere.com/multiple_choice_polls/eVvYJRmIJTdIm12MQwZQM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C7D43-E964-4AAB-95A7-DA58F8400941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6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0892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0AB9DF7-D43E-43C1-AFDB-0BF73379C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99FF31-4330-4283-9CB2-7DAE8A36A1A1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6BEB2DB-B8D3-49F5-A20E-67A4C8B28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0238223-BF1B-41A5-9682-691066D88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639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B64FFA4-2DC9-4C0B-9C55-BD254968B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86CBD-6E09-44A9-A8B2-FB23DBD67ED7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770631C-AC05-4D26-8F5D-817452BC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D355F0A-4A95-493A-B629-969D7060D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0AB9DF7-D43E-43C1-AFDB-0BF73379C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99FF31-4330-4283-9CB2-7DAE8A36A1A1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6BEB2DB-B8D3-49F5-A20E-67A4C8B28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0238223-BF1B-41A5-9682-691066D88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84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92CEC1C2-88F9-47BC-8215-C6815464E4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148C67-0B30-4B57-A4B2-5024901F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384F98CB-92AA-46AB-B319-4A9E68787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4385" indent="-289207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2945" indent="-231059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28123" indent="-231059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4832" indent="-231059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35527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6222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16918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57613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C81658-8D4D-4746-AF76-22914659FEFD}" type="slidenum">
              <a:rPr lang="en-US" altLang="en-US" sz="1300">
                <a:latin typeface="Arial" panose="020B0604020202020204" pitchFamily="34" charset="0"/>
              </a:rPr>
              <a:pPr/>
              <a:t>17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B6E765B-09F9-438A-ACB0-7340BD57B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352B6A-C833-4070-BD01-380061D4928C}" type="slidenum">
              <a:rPr lang="en-US" altLang="en-US" sz="130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9C1C7CE-1639-423F-A1AC-0C55E2673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3F13A551-7ACB-40E7-9AC5-D3F81AA9B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A07840E-52CA-45B9-AF8E-F1A45581C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D13857-C96C-488B-9693-0DD3D7A94FEC}" type="slidenum">
              <a:rPr lang="en-US" altLang="en-US" sz="130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53AF93E-AE47-4E91-9363-B475F5416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1CF2270-52C9-418E-A104-21D1F46BA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0B92B61-E1D4-4E14-8715-A58C236BE2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CDEFF1-C4B4-412B-9ED4-AFEA30B22A70}" type="slidenum">
              <a:rPr lang="en-US" altLang="en-US" sz="130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47CF5E8-D05B-4B7C-9DFD-9FE445988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6E0488CA-D68A-49AF-B4AB-F876EB552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10A4F5A-A6E6-41F0-A15A-805D426D3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D57373-4EBB-4061-BF82-F297EBD82524}" type="slidenum">
              <a:rPr lang="en-US" altLang="en-US" sz="130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0D6BC44-EF4D-447F-9BDD-4CB616562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E8CDDE5-8168-4DEC-835C-0181B31B4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BCD635E-5839-4BB3-B917-B8F1A93127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E12526-6CAF-4010-8293-DF74CA89AE39}" type="slidenum">
              <a:rPr lang="en-US" altLang="en-US" sz="130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056686-0C54-4AFD-BBB2-66ADA4087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8AFD616C-E164-4B25-9067-6AAD1B71B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26BECB9-553D-4A03-8431-C88E7EC71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FE9DDF-E1FA-4F47-A436-CF1553B746B9}" type="slidenum">
              <a:rPr lang="en-US" altLang="en-US" sz="130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97042DA-E15E-43C0-8C24-15E725776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2FD41D5-BB6D-4E98-86C3-60FD3FF5E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0612EC1-10DA-4449-9F9A-1DAE2E137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06026E-BF9F-4383-8E5F-667988FA7DF5}" type="slidenum">
              <a:rPr lang="en-US" altLang="en-US" sz="130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93BB6F8-F665-44FF-A75A-311BB02231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C37DA92-9784-47FA-929C-93FCB397A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DE3B076-026A-493A-9F3A-1B89CBDED9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D625D3-DEF5-408C-A686-2ADFFC64D95A}" type="slidenum">
              <a:rPr lang="en-US" altLang="en-US" sz="130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B4A4BE95-30CA-4514-82DE-E1CE2E530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2DCF486-730F-48DC-89E2-C75BBBD5D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9161B99-61BD-4AC6-A147-AD74C1DBC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CC0C0A-BE53-4275-A04F-DECA57B74D86}" type="slidenum">
              <a:rPr lang="en-US" altLang="en-US" sz="130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172E6F8-8314-4FB6-B324-901FCD29B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28DD9DD-2E0D-41E0-B25D-C2A1B348C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771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0971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28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times does the variable 'a' get assigned the value of 2?
https://www.polleverywhere.com/multiple_choice_polls/Xz7Xf9vuqkTGmaGfwUpnF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E1981-571A-4A73-81BD-9308D421501F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969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times does the variable 'a' get assigned the value of 2?
https://www.polleverywhere.com/multiple_choice_polls/2S9eoggdmAodoocfDaL9W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7C462-1975-492E-AF7B-E9563EBF48F7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529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times does the variable 'a' get assigned the value of 2?
https://www.polleverywhere.com/multiple_choice_polls/jXdhrtLu0pUL0yiOYRHoC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47BF7-4C77-4593-98E5-778A8E7FECA0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558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You are conducting back substitution part in naive Gauss elimination method to solve [U][X]=[C] for a set of 5 equations. To calculate $$x_3$$, you need to have already calculated the values of
https://www.polleverywhere.com/multiple_choice_polls/vjSAwS6dyrPcTbXJD05au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1B330-AE19-4BB9-998E-145D5BA3B3B0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71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is the sum of 5+6+7+...+122?
https://www.polleverywhere.com/free_text_polls/PlXzT1GiGrvOv46Jpz16k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2470B-4682-472F-83D4-347DD4B972ED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292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5376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78100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Two ice cubes are floating in the water in a glass. After the ice melts, will the water level be:
https://www.polleverywhere.com/multiple_choice_polls/x3l8gOdybmxofyWPHDCMz?state=opened&amp;flow=Default&amp;onscreen=persist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6E35D-9BCB-4501-9B6B-701B33CF9702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Increasing the precision of numbers from single to double in the Naïve Gaussian elimination method (check all that apply).
https://www.polleverywhere.com/multiple_choice_polls/LoPNE2ZDfBcguD4O7THWv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F2591-F567-43F0-A2CD-C840FC1A9328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643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Someone is asking you to use LU decomposition method to solve $$m$$ sets of ($$n$$ equations, $$n$$ unknowns) of the form [A][X]=[C]. If the coefficient matrix [A] stays the same in all sets, how many times does one need to decompose the matrix [A]?
https://www.polleverywhere.com/multiple_choice_polls/evWFJTvpCxbwGhGzhnFl8?state=opened&amp;flow=Default&amp;onscreen=persist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9E2DF-10EB-4DFF-8791-3B4F57DDF7ED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06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There are two steps in Naive Gaussian Elimination - forward elimination and back substitution. If we are solving n equations for n unknowns, how many steps are in the forward elimination part.
https://www.polleverywhere.com/multiple_choice_polls/yK11NupI5TLwo8POpNCZ3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68E8E-F059-4AEB-A9AA-B820888A3FE2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903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Naive Gaussian elimination has these inherent numerical methods errors (Check all that apply)
https://www.polleverywhere.com/multiple_choice_polls/5DeQp9Nghv6QGmFutEJgh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AF4FFD-3686-4D4B-BD71-FCEB1701752C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747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LU decomposition method is computationally more efficient than Naïve Gauss elimination for solving
https://www.polleverywhere.com/multiple_choice_polls/fwb3mbnfT4qwuSYwgdQxL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20684-0BE6-4DFD-B69D-837869CDC4DE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894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Using 3 significant digits with chopping at all stages, the result for the following calculation is $$x_1 = \\displaystyle \\frac{6.095-3.456 \\times 1.99}{8}$$
https://www.polleverywhere.com/multiple_choice_polls/yRqNbh096TpJTFcp1mM9s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13ACF-A40C-4C98-AA71-1249622A04BC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691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Division by zero during forward elimination steps in Naïve Gaussian elimination for [A][X]=[C] implies the coefficient matrix [A].
https://www.polleverywhere.com/multiple_choice_polls/YemBA8Gf5W2l3UVCQSqc2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DB1D8-52BF-495E-B141-E953EBA338ED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590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41927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0.png"/><Relationship Id="rId4" Type="http://schemas.openxmlformats.org/officeDocument/2006/relationships/image" Target="../media/image2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40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LU Decomposition Method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4A613-8CF9-7A1D-F6F4-AC94F5EB345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B175-D654-43F1-A65D-943E9BDA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to have been asked and to ask?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7781-0CCB-40B6-BDF6-47DDD9F1B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75" y="1524000"/>
            <a:ext cx="8705850" cy="3733800"/>
          </a:xfrm>
        </p:spPr>
        <p:txBody>
          <a:bodyPr/>
          <a:lstStyle/>
          <a:p>
            <a:r>
              <a:rPr lang="en-US" dirty="0"/>
              <a:t>What is LU decomposition method?</a:t>
            </a:r>
          </a:p>
          <a:p>
            <a:r>
              <a:rPr lang="en-US" dirty="0"/>
              <a:t>How do we decompose a coefficient matrix to LU?</a:t>
            </a:r>
          </a:p>
          <a:p>
            <a:r>
              <a:rPr lang="en-US" dirty="0"/>
              <a:t>LU decomposition method looks so much like Naïve Gauss elimination, what gives?</a:t>
            </a:r>
          </a:p>
          <a:p>
            <a:r>
              <a:rPr lang="en-US" dirty="0"/>
              <a:t>How do we use LU decomposition method to find inverse of a matrix?</a:t>
            </a:r>
          </a:p>
        </p:txBody>
      </p:sp>
    </p:spTree>
    <p:extLst>
      <p:ext uri="{BB962C8B-B14F-4D97-AF65-F5344CB8AC3E}">
        <p14:creationId xmlns:p14="http://schemas.microsoft.com/office/powerpoint/2010/main" val="3689054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2DD24-0590-4193-AC9F-A8A579D7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381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Reviewing the LU Decomposition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93B88FEA-D76B-4BD3-A080-2D87AC7A0A5F}"/>
                  </a:ext>
                </a:extLst>
              </p:cNvPr>
              <p:cNvSpPr txBox="1"/>
              <p:nvPr/>
            </p:nvSpPr>
            <p:spPr bwMode="auto">
              <a:xfrm>
                <a:off x="728932" y="1324856"/>
                <a:ext cx="54102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93B88FEA-D76B-4BD3-A080-2D87AC7A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8932" y="1324856"/>
                <a:ext cx="5410200" cy="1463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99D0C529-EA8E-4B50-819B-598C0734766E}"/>
                  </a:ext>
                </a:extLst>
              </p:cNvPr>
              <p:cNvSpPr txBox="1"/>
              <p:nvPr/>
            </p:nvSpPr>
            <p:spPr bwMode="auto">
              <a:xfrm>
                <a:off x="692989" y="2301345"/>
                <a:ext cx="5631611" cy="975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99D0C529-EA8E-4B50-819B-598C07347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989" y="2301345"/>
                <a:ext cx="5631611" cy="9752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373356-89BB-4480-B4D9-F54696FC3315}"/>
                  </a:ext>
                </a:extLst>
              </p:cNvPr>
              <p:cNvSpPr txBox="1"/>
              <p:nvPr/>
            </p:nvSpPr>
            <p:spPr>
              <a:xfrm>
                <a:off x="698740" y="3429000"/>
                <a:ext cx="8077200" cy="824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 gives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−96.208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373356-89BB-4480-B4D9-F54696FC3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40" y="3429000"/>
                <a:ext cx="8077200" cy="824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3ECE8D-B5BA-4DEC-A302-88B6EA98C328}"/>
                  </a:ext>
                </a:extLst>
              </p:cNvPr>
              <p:cNvSpPr txBox="1"/>
              <p:nvPr/>
            </p:nvSpPr>
            <p:spPr>
              <a:xfrm>
                <a:off x="728932" y="4816740"/>
                <a:ext cx="7391400" cy="8304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−4.8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−1.56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0000"/>
                        </a:solidFill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−96.208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gives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0.290472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19.6905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1.08571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3ECE8D-B5BA-4DEC-A302-88B6EA98C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" y="4816740"/>
                <a:ext cx="7391400" cy="8304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107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 Decomposition Method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381000" y="1676400"/>
            <a:ext cx="8073397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Decompose [A] into [L] and [U]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[L][Z] = [C] for [Z]  by using forward substitution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[U][X] = [Z] for [X] by using back substitution</a:t>
            </a:r>
          </a:p>
        </p:txBody>
      </p:sp>
    </p:spTree>
    <p:extLst>
      <p:ext uri="{BB962C8B-B14F-4D97-AF65-F5344CB8AC3E}">
        <p14:creationId xmlns:p14="http://schemas.microsoft.com/office/powerpoint/2010/main" val="144518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25BE4C-7416-A236-6582-847F427CB69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8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23E11-AD16-C24A-1890-8963AC263C9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3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FAC3DA-3175-09F5-0802-CD0E89648D7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38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F9923-2D84-D21C-0E35-86A57D42C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Every A matrix that has inverse can be decomposed to LU or PLU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9BBB53-2127-426D-4499-FF247F931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04" y="1600200"/>
            <a:ext cx="6600822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D076B-3D15-E80A-DB2C-B0069F19E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0" t="43799" r="8721" b="6590"/>
          <a:stretch/>
        </p:blipFill>
        <p:spPr>
          <a:xfrm>
            <a:off x="609600" y="3200400"/>
            <a:ext cx="7399916" cy="27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63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0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>
            <a:extLst>
              <a:ext uri="{FF2B5EF4-FFF2-40B4-BE49-F238E27FC236}">
                <a16:creationId xmlns:a16="http://schemas.microsoft.com/office/drawing/2014/main" id="{EAECD0F1-AAAC-4EDE-91F0-749A0994E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667000"/>
            <a:ext cx="75438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5844" name="Rectangle 13">
            <a:extLst>
              <a:ext uri="{FF2B5EF4-FFF2-40B4-BE49-F238E27FC236}">
                <a16:creationId xmlns:a16="http://schemas.microsoft.com/office/drawing/2014/main" id="{6C7EE9D2-99A8-4C92-B48D-CEEA71F4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115298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Gaussian Elimination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1443997" y="1295400"/>
            <a:ext cx="7010400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 forward elimination to get [U][X] = [Z]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Conduct back substitution to solve [U][X] = [Z] for [X]</a:t>
            </a:r>
          </a:p>
        </p:txBody>
      </p:sp>
    </p:spTree>
    <p:extLst>
      <p:ext uri="{BB962C8B-B14F-4D97-AF65-F5344CB8AC3E}">
        <p14:creationId xmlns:p14="http://schemas.microsoft.com/office/powerpoint/2010/main" val="943750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 Decomposition Method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1443997" y="1295400"/>
            <a:ext cx="701040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Decompose [A] into [L] and [U]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[L][Z] = [C] for [Z]  by using forward substitution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[U][X] = [Z] for [X] by using back substitution</a:t>
            </a:r>
          </a:p>
        </p:txBody>
      </p:sp>
    </p:spTree>
    <p:extLst>
      <p:ext uri="{BB962C8B-B14F-4D97-AF65-F5344CB8AC3E}">
        <p14:creationId xmlns:p14="http://schemas.microsoft.com/office/powerpoint/2010/main" val="237198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6BFDF964-342A-40D1-AB18-AA96DBA0A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Is LU Decomposition Method better than Gaussian Elimination Method?</a:t>
            </a:r>
          </a:p>
        </p:txBody>
      </p:sp>
      <p:sp>
        <p:nvSpPr>
          <p:cNvPr id="33796" name="Rectangle 13">
            <a:extLst>
              <a:ext uri="{FF2B5EF4-FFF2-40B4-BE49-F238E27FC236}">
                <a16:creationId xmlns:a16="http://schemas.microsoft.com/office/drawing/2014/main" id="{367F4CA2-348D-414D-8C9D-45F76D558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7" name="Content Placeholder 11">
                <a:extLst>
                  <a:ext uri="{FF2B5EF4-FFF2-40B4-BE49-F238E27FC236}">
                    <a16:creationId xmlns:a16="http://schemas.microsoft.com/office/drawing/2014/main" id="{B7AF5389-31DD-48FA-9DEC-41F80819E8B0}"/>
                  </a:ext>
                </a:extLst>
              </p:cNvPr>
              <p:cNvSpPr>
                <a:spLocks noGrp="1" noChangeArrowheads="1"/>
              </p:cNvSpPr>
              <p:nvPr>
                <p:ph sz="half" idx="1"/>
              </p:nvPr>
            </p:nvSpPr>
            <p:spPr>
              <a:xfrm>
                <a:off x="685800" y="1158874"/>
                <a:ext cx="7239000" cy="533400"/>
              </a:xfrm>
            </p:spPr>
            <p:txBody>
              <a:bodyPr/>
              <a:lstStyle/>
              <a:p>
                <a:pPr algn="ctr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en-US" altLang="en-US" dirty="0"/>
                  <a:t>Solve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]=[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33797" name="Content Placeholder 11">
                <a:extLst>
                  <a:ext uri="{FF2B5EF4-FFF2-40B4-BE49-F238E27FC236}">
                    <a16:creationId xmlns:a16="http://schemas.microsoft.com/office/drawing/2014/main" id="{B7AF5389-31DD-48FA-9DEC-41F80819E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1158874"/>
                <a:ext cx="7239000" cy="533400"/>
              </a:xfrm>
              <a:blipFill>
                <a:blip r:embed="rId3"/>
                <a:stretch>
                  <a:fillRect t="-1250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8" name="Rectangle 5">
            <a:extLst>
              <a:ext uri="{FF2B5EF4-FFF2-40B4-BE49-F238E27FC236}">
                <a16:creationId xmlns:a16="http://schemas.microsoft.com/office/drawing/2014/main" id="{78D48FEF-F71A-4833-A85C-8A071339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0" name="Rectangle 7">
            <a:extLst>
              <a:ext uri="{FF2B5EF4-FFF2-40B4-BE49-F238E27FC236}">
                <a16:creationId xmlns:a16="http://schemas.microsoft.com/office/drawing/2014/main" id="{F3B92D5D-0696-4EE6-8001-872C458F3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2" name="Rectangle 9">
            <a:extLst>
              <a:ext uri="{FF2B5EF4-FFF2-40B4-BE49-F238E27FC236}">
                <a16:creationId xmlns:a16="http://schemas.microsoft.com/office/drawing/2014/main" id="{125B32D9-F98F-49E1-AC4A-CCFF2CE9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4" name="Rectangle 11">
            <a:extLst>
              <a:ext uri="{FF2B5EF4-FFF2-40B4-BE49-F238E27FC236}">
                <a16:creationId xmlns:a16="http://schemas.microsoft.com/office/drawing/2014/main" id="{3B0FBA27-636C-489B-97F2-5209C5F6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6" name="Rectangle 13">
            <a:extLst>
              <a:ext uri="{FF2B5EF4-FFF2-40B4-BE49-F238E27FC236}">
                <a16:creationId xmlns:a16="http://schemas.microsoft.com/office/drawing/2014/main" id="{E561B460-8A1A-4A88-B4DF-52DAC02B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13" name="Rectangle 13">
                <a:extLst>
                  <a:ext uri="{FF2B5EF4-FFF2-40B4-BE49-F238E27FC236}">
                    <a16:creationId xmlns:a16="http://schemas.microsoft.com/office/drawing/2014/main" id="{A854EFD5-FF70-4B67-A100-6AA100F99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400" y="1876418"/>
                <a:ext cx="883920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000" dirty="0"/>
                  <a:t> = clock cycle time</a:t>
                </a:r>
                <a:endParaRPr lang="en-US" altLang="en-US" sz="2000" i="1" dirty="0">
                  <a:latin typeface="Cambria Math" panose="020405030504060302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000" dirty="0"/>
                  <a:t> = size of the matrix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𝐶𝑇</m:t>
                    </m:r>
                  </m:oMath>
                </a14:m>
                <a:r>
                  <a:rPr lang="en-US" altLang="en-US" sz="2000" dirty="0"/>
                  <a:t>= computational time</a:t>
                </a:r>
              </a:p>
            </p:txBody>
          </p:sp>
        </mc:Choice>
        <mc:Fallback xmlns="">
          <p:sp>
            <p:nvSpPr>
              <p:cNvPr id="33813" name="Rectangle 13">
                <a:extLst>
                  <a:ext uri="{FF2B5EF4-FFF2-40B4-BE49-F238E27FC236}">
                    <a16:creationId xmlns:a16="http://schemas.microsoft.com/office/drawing/2014/main" id="{A854EFD5-FF70-4B67-A100-6AA100F995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876418"/>
                <a:ext cx="8839200" cy="1015663"/>
              </a:xfrm>
              <a:prstGeom prst="rect">
                <a:avLst/>
              </a:prstGeom>
              <a:blipFill>
                <a:blip r:embed="rId4"/>
                <a:stretch>
                  <a:fillRect t="-3614" b="-102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72EBD09A-89B2-4A6E-A7A8-E0C998139E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8460731"/>
                  </p:ext>
                </p:extLst>
              </p:nvPr>
            </p:nvGraphicFramePr>
            <p:xfrm>
              <a:off x="171301" y="3076225"/>
              <a:ext cx="8534400" cy="33749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91000">
                      <a:extLst>
                        <a:ext uri="{9D8B030D-6E8A-4147-A177-3AD203B41FA5}">
                          <a16:colId xmlns:a16="http://schemas.microsoft.com/office/drawing/2014/main" val="3991905901"/>
                        </a:ext>
                      </a:extLst>
                    </a:gridCol>
                    <a:gridCol w="4343400">
                      <a:extLst>
                        <a:ext uri="{9D8B030D-6E8A-4147-A177-3AD203B41FA5}">
                          <a16:colId xmlns:a16="http://schemas.microsoft.com/office/drawing/2014/main" val="4044789732"/>
                        </a:ext>
                      </a:extLst>
                    </a:gridCol>
                  </a:tblGrid>
                  <a:tr h="4669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Naive Gauss Elimination Method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LU Decomposition Methods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7562207"/>
                      </a:ext>
                    </a:extLst>
                  </a:tr>
                  <a:tr h="2822303">
                    <a:tc>
                      <a:txBody>
                        <a:bodyPr/>
                        <a:lstStyle/>
                        <a:p>
                          <a:pPr algn="ctr" eaLnBrk="1" hangingPunct="1">
                            <a:spcBef>
                              <a:spcPct val="0"/>
                            </a:spcBef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en-US" sz="1800" b="1" dirty="0"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Forward Elimination</a:t>
                          </a:r>
                        </a:p>
                        <a:p>
                          <a:pPr algn="ctr" eaLnBrk="1" hangingPunct="1">
                            <a:spcBef>
                              <a:spcPct val="0"/>
                            </a:spcBef>
                            <a:buClrTx/>
                            <a:buSzTx/>
                            <a:buFont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𝐹𝐸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+8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32</m:t>
                                        </m:r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en-US" sz="1800" b="1" dirty="0"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endParaRPr lang="en-US" altLang="en-US" sz="1800" b="1" dirty="0"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r>
                            <a:rPr lang="en-US" altLang="en-US" sz="1800" b="1" dirty="0"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Back Substitution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𝐵𝑆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+12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eaLnBrk="1" hangingPunct="1">
                            <a:spcBef>
                              <a:spcPct val="0"/>
                            </a:spcBef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en-US" sz="1800" b="1" dirty="0"/>
                            <a:t>Decomposition to LU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𝐷𝐸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20</m:t>
                                        </m:r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endParaRPr lang="en-US" altLang="en-US" sz="1800" b="1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r>
                            <a:rPr lang="en-US" altLang="en-US" sz="1800" b="1" dirty="0"/>
                            <a:t>Forward Substitution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𝐹𝑆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altLang="en-US" sz="1800" b="1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endParaRPr lang="en-US" altLang="en-US" sz="1800" b="1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r>
                            <a:rPr lang="en-US" altLang="en-US" sz="1800" b="1" dirty="0"/>
                            <a:t>Back Substitution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𝐵𝑆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+12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altLang="en-US" sz="1800" b="1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75612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72EBD09A-89B2-4A6E-A7A8-E0C998139E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8460731"/>
                  </p:ext>
                </p:extLst>
              </p:nvPr>
            </p:nvGraphicFramePr>
            <p:xfrm>
              <a:off x="171301" y="3076225"/>
              <a:ext cx="8534400" cy="33749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91000">
                      <a:extLst>
                        <a:ext uri="{9D8B030D-6E8A-4147-A177-3AD203B41FA5}">
                          <a16:colId xmlns:a16="http://schemas.microsoft.com/office/drawing/2014/main" val="3991905901"/>
                        </a:ext>
                      </a:extLst>
                    </a:gridCol>
                    <a:gridCol w="4343400">
                      <a:extLst>
                        <a:ext uri="{9D8B030D-6E8A-4147-A177-3AD203B41FA5}">
                          <a16:colId xmlns:a16="http://schemas.microsoft.com/office/drawing/2014/main" val="4044789732"/>
                        </a:ext>
                      </a:extLst>
                    </a:gridCol>
                  </a:tblGrid>
                  <a:tr h="4669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Naive Gauss Elimination Method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LU Decomposition Methods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7562207"/>
                      </a:ext>
                    </a:extLst>
                  </a:tr>
                  <a:tr h="29079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45" t="-17155" r="-104215" b="-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6634" t="-17155" r="-561" b="-4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7561259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>
            <a:extLst>
              <a:ext uri="{FF2B5EF4-FFF2-40B4-BE49-F238E27FC236}">
                <a16:creationId xmlns:a16="http://schemas.microsoft.com/office/drawing/2014/main" id="{EAECD0F1-AAAC-4EDE-91F0-749A0994E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5844" name="Rectangle 13">
            <a:extLst>
              <a:ext uri="{FF2B5EF4-FFF2-40B4-BE49-F238E27FC236}">
                <a16:creationId xmlns:a16="http://schemas.microsoft.com/office/drawing/2014/main" id="{6C7EE9D2-99A8-4C92-B48D-CEEA71F4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Content Placeholder 11">
                <a:extLst>
                  <a:ext uri="{FF2B5EF4-FFF2-40B4-BE49-F238E27FC236}">
                    <a16:creationId xmlns:a16="http://schemas.microsoft.com/office/drawing/2014/main" id="{627D7B96-32B3-4FD7-B78B-1546963EE70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800" y="1905000"/>
                <a:ext cx="7239000" cy="4114800"/>
              </a:xfrm>
            </p:spPr>
            <p:txBody>
              <a:bodyPr/>
              <a:lstStyle/>
              <a:p>
                <a:pPr algn="ctr">
                  <a:spcAft>
                    <a:spcPts val="1200"/>
                  </a:spcAft>
                  <a:buFont typeface="Wingdings" panose="05000000000000000000" pitchFamily="2" charset="2"/>
                  <a:buNone/>
                  <a:defRPr/>
                </a:pPr>
                <a:r>
                  <a:rPr lang="en-US" altLang="en-US" dirty="0"/>
                  <a:t>To solve 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 = 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</a:t>
                </a:r>
                <a:endParaRPr lang="en-US" altLang="en-US" dirty="0"/>
              </a:p>
              <a:p>
                <a:pPr algn="ctr">
                  <a:spcBef>
                    <a:spcPts val="600"/>
                  </a:spcBef>
                  <a:buFont typeface="Wingdings" panose="05000000000000000000" pitchFamily="2" charset="2"/>
                  <a:buNone/>
                  <a:defRPr/>
                </a:pPr>
                <a:r>
                  <a:rPr lang="en-US" altLang="en-US" sz="2000" dirty="0"/>
                  <a:t>Time taken by methods</a:t>
                </a:r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 marL="0" indent="0" eaLnBrk="1" hangingPunct="1">
                  <a:buFont typeface="Wingdings" panose="05000000000000000000" pitchFamily="2" charset="2"/>
                  <a:buNone/>
                  <a:defRPr/>
                </a:pPr>
                <a:r>
                  <a:rPr lang="en-US" altLang="en-US" sz="2000" dirty="0"/>
                  <a:t>         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000" dirty="0"/>
                  <a:t> = clock cycle time and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000" dirty="0"/>
                  <a:t> = size of the matrix</a:t>
                </a:r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sz="2000" dirty="0"/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None/>
                  <a:defRPr/>
                </a:pPr>
                <a:r>
                  <a:rPr lang="en-US" altLang="en-US" dirty="0"/>
                  <a:t>So both methods are equally efficient.</a:t>
                </a:r>
              </a:p>
            </p:txBody>
          </p:sp>
        </mc:Choice>
        <mc:Fallback xmlns="">
          <p:sp>
            <p:nvSpPr>
              <p:cNvPr id="34821" name="Content Placeholder 11">
                <a:extLst>
                  <a:ext uri="{FF2B5EF4-FFF2-40B4-BE49-F238E27FC236}">
                    <a16:creationId xmlns:a16="http://schemas.microsoft.com/office/drawing/2014/main" id="{627D7B96-32B3-4FD7-B78B-1546963E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1905000"/>
                <a:ext cx="7239000" cy="4114800"/>
              </a:xfrm>
              <a:blipFill>
                <a:blip r:embed="rId3"/>
                <a:stretch>
                  <a:fillRect l="-590" t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4A10A84-F42D-4D32-A8DD-40E31DBD36B4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3124200"/>
          <a:ext cx="6553200" cy="13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Gaussian Elimination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LU Decomposition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/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/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4592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70DD35C-4C28-49DF-992F-F5362B981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Truss Problem</a:t>
            </a:r>
          </a:p>
        </p:txBody>
      </p:sp>
      <p:sp>
        <p:nvSpPr>
          <p:cNvPr id="37892" name="Footer Placeholder 3">
            <a:extLst>
              <a:ext uri="{FF2B5EF4-FFF2-40B4-BE49-F238E27FC236}">
                <a16:creationId xmlns:a16="http://schemas.microsoft.com/office/drawing/2014/main" id="{EF54E421-F3A8-4328-B845-9D0BE008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http://nm.mathforcollege.com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DCD085-AAD2-2E03-DC44-7CE55BDAF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762000" y="1143000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>
            <a:extLst>
              <a:ext uri="{FF2B5EF4-FFF2-40B4-BE49-F238E27FC236}">
                <a16:creationId xmlns:a16="http://schemas.microsoft.com/office/drawing/2014/main" id="{60C006F0-ACE6-431E-BFD0-C9FF32220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95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 dirty="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642FD66C-E141-4399-9C69-D90A98C7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1" name="Rectangle 10">
            <a:extLst>
              <a:ext uri="{FF2B5EF4-FFF2-40B4-BE49-F238E27FC236}">
                <a16:creationId xmlns:a16="http://schemas.microsoft.com/office/drawing/2014/main" id="{F3E3D66B-593E-434A-94B5-AD92AFED4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2" name="Text Box 19">
            <a:extLst>
              <a:ext uri="{FF2B5EF4-FFF2-40B4-BE49-F238E27FC236}">
                <a16:creationId xmlns:a16="http://schemas.microsoft.com/office/drawing/2014/main" id="{FBE186FF-B8CA-4D1F-9E6A-B284F2798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7645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 [B] is inverse of a square matrix [</a:t>
            </a:r>
            <a:r>
              <a:rPr lang="en-US" altLang="en-US" sz="2400" i="1" dirty="0">
                <a:latin typeface="Arial" panose="020B0604020202020204" pitchFamily="34" charset="0"/>
              </a:rPr>
              <a:t>A</a:t>
            </a:r>
            <a:r>
              <a:rPr lang="en-US" altLang="en-US" sz="2400" dirty="0">
                <a:latin typeface="Arial" panose="020B0604020202020204" pitchFamily="34" charset="0"/>
              </a:rPr>
              <a:t>] if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 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2BBE-0E49-4AF1-9FAE-051435082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963"/>
            <a:ext cx="8705088" cy="1143000"/>
          </a:xfrm>
        </p:spPr>
        <p:txBody>
          <a:bodyPr>
            <a:normAutofit fontScale="90000"/>
          </a:bodyPr>
          <a:lstStyle/>
          <a:p>
            <a:r>
              <a:rPr lang="en-US" altLang="en-US" sz="4400" dirty="0">
                <a:latin typeface="Arial" panose="020B0604020202020204" pitchFamily="34" charset="0"/>
              </a:rPr>
              <a:t>Two ways to show what inverse means?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5F14BC-0D78-4F84-9DFD-66C8833B8315}"/>
                  </a:ext>
                </a:extLst>
              </p:cNvPr>
              <p:cNvSpPr txBox="1"/>
              <p:nvPr/>
            </p:nvSpPr>
            <p:spPr>
              <a:xfrm>
                <a:off x="504444" y="1295400"/>
                <a:ext cx="8153400" cy="1452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5F14BC-0D78-4F84-9DFD-66C8833B8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44" y="1295400"/>
                <a:ext cx="8153400" cy="14529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DF7C8E-01C5-47A7-9FA4-0B5082058978}"/>
                  </a:ext>
                </a:extLst>
              </p:cNvPr>
              <p:cNvSpPr txBox="1"/>
              <p:nvPr/>
            </p:nvSpPr>
            <p:spPr>
              <a:xfrm>
                <a:off x="1271778" y="3581400"/>
                <a:ext cx="6600444" cy="1452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/>
                              </m:sSubSup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/>
                              </m:sSubSup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DF7C8E-01C5-47A7-9FA4-0B5082058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778" y="3581400"/>
                <a:ext cx="6600444" cy="1452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670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>
            <a:extLst>
              <a:ext uri="{FF2B5EF4-FFF2-40B4-BE49-F238E27FC236}">
                <a16:creationId xmlns:a16="http://schemas.microsoft.com/office/drawing/2014/main" id="{5EF3D292-EEB9-4C29-90DB-9ADFB941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3250"/>
            <a:ext cx="9144000" cy="128746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 dirty="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A61DF4F3-FDB8-44E6-B62B-DD3039FD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661815"/>
            <a:ext cx="86868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" panose="020B0604020202020204" pitchFamily="34" charset="0"/>
              </a:rPr>
              <a:t>How can LU Decomposition be used to find the inverse?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76103D6C-1DDF-43AC-883C-91BB11E2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1990" name="Rectangle 8">
            <a:extLst>
              <a:ext uri="{FF2B5EF4-FFF2-40B4-BE49-F238E27FC236}">
                <a16:creationId xmlns:a16="http://schemas.microsoft.com/office/drawing/2014/main" id="{E2BEBA19-8732-47A2-B880-A11839622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/>
              <p:nvPr/>
            </p:nvSpPr>
            <p:spPr bwMode="auto">
              <a:xfrm>
                <a:off x="228600" y="3100256"/>
                <a:ext cx="2057400" cy="1600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First Column of [B]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100256"/>
                <a:ext cx="2057400" cy="1600461"/>
              </a:xfrm>
              <a:prstGeom prst="rect">
                <a:avLst/>
              </a:prstGeom>
              <a:blipFill>
                <a:blip r:embed="rId3"/>
                <a:stretch>
                  <a:fillRect l="-2671" t="-2672" r="-14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/>
              <p:nvPr/>
            </p:nvSpPr>
            <p:spPr bwMode="auto">
              <a:xfrm>
                <a:off x="3276600" y="3110654"/>
                <a:ext cx="2743200" cy="1600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Second Column of [B] ….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3110654"/>
                <a:ext cx="2743200" cy="1600457"/>
              </a:xfrm>
              <a:prstGeom prst="rect">
                <a:avLst/>
              </a:prstGeom>
              <a:blipFill>
                <a:blip r:embed="rId4"/>
                <a:stretch>
                  <a:fillRect l="-2000" t="-22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16CEF66C-19F5-4ABE-8B69-333229C6A5AD}"/>
                  </a:ext>
                </a:extLst>
              </p:cNvPr>
              <p:cNvSpPr txBox="1"/>
              <p:nvPr/>
            </p:nvSpPr>
            <p:spPr bwMode="auto">
              <a:xfrm>
                <a:off x="6708571" y="3100256"/>
                <a:ext cx="1959878" cy="1600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Last Column of [B]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16CEF66C-19F5-4ABE-8B69-333229C6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8571" y="3100256"/>
                <a:ext cx="1959878" cy="1600441"/>
              </a:xfrm>
              <a:prstGeom prst="rect">
                <a:avLst/>
              </a:prstGeom>
              <a:blipFill>
                <a:blip r:embed="rId5"/>
                <a:stretch>
                  <a:fillRect l="-1863" t="-15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21480A3A-D98A-4CAF-A0C0-03F7283B7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44036" name="Text Box 3">
            <a:extLst>
              <a:ext uri="{FF2B5EF4-FFF2-40B4-BE49-F238E27FC236}">
                <a16:creationId xmlns:a16="http://schemas.microsoft.com/office/drawing/2014/main" id="{2F79B3CC-B14D-4C69-A35E-5B847484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Find the inverse of a square matrix [</a:t>
            </a:r>
            <a:r>
              <a:rPr lang="en-US" altLang="en-US" sz="2400" i="1" dirty="0">
                <a:latin typeface="Arial" panose="020B0604020202020204" pitchFamily="34" charset="0"/>
              </a:rPr>
              <a:t>A</a:t>
            </a:r>
            <a:r>
              <a:rPr lang="en-US" altLang="en-US" sz="2400" dirty="0">
                <a:latin typeface="Arial" panose="020B0604020202020204" pitchFamily="34" charset="0"/>
              </a:rPr>
              <a:t>]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B661126A-0318-4773-B0C6-6124DD5E3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/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/>
              <p:nvPr/>
            </p:nvSpPr>
            <p:spPr bwMode="auto">
              <a:xfrm>
                <a:off x="2209800" y="4114800"/>
                <a:ext cx="6400800" cy="1343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4114800"/>
                <a:ext cx="6400800" cy="1343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40" name="Text Box 9">
            <a:extLst>
              <a:ext uri="{FF2B5EF4-FFF2-40B4-BE49-F238E27FC236}">
                <a16:creationId xmlns:a16="http://schemas.microsoft.com/office/drawing/2014/main" id="{B5CE128B-CA3D-4ED8-B4F1-5BC659F2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35682"/>
            <a:ext cx="800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Using the decomposition procedure, the [</a:t>
            </a:r>
            <a:r>
              <a:rPr lang="en-US" altLang="en-US" sz="1800" i="1" dirty="0">
                <a:latin typeface="Arial" panose="020B0604020202020204" pitchFamily="34" charset="0"/>
              </a:rPr>
              <a:t>L</a:t>
            </a:r>
            <a:r>
              <a:rPr lang="en-US" altLang="en-US" sz="1800" dirty="0">
                <a:latin typeface="Arial" panose="020B0604020202020204" pitchFamily="34" charset="0"/>
              </a:rPr>
              <a:t>] and [</a:t>
            </a:r>
            <a:r>
              <a:rPr lang="en-US" altLang="en-US" sz="1800" i="1" dirty="0">
                <a:latin typeface="Arial" panose="020B0604020202020204" pitchFamily="34" charset="0"/>
              </a:rPr>
              <a:t>U</a:t>
            </a:r>
            <a:r>
              <a:rPr lang="en-US" altLang="en-US" sz="1800" dirty="0">
                <a:latin typeface="Arial" panose="020B0604020202020204" pitchFamily="34" charset="0"/>
              </a:rPr>
              <a:t>] matrices are found to be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6D83B078-67D5-4723-87DF-D7C2A0CF8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57800"/>
            <a:ext cx="601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</a:rPr>
              <a:t>Solving for each column of [</a:t>
            </a:r>
            <a:r>
              <a:rPr lang="en-US" sz="1800" i="1" dirty="0">
                <a:latin typeface="Arial" charset="0"/>
              </a:rPr>
              <a:t>B</a:t>
            </a:r>
            <a:r>
              <a:rPr lang="en-US" sz="1800" dirty="0">
                <a:latin typeface="Arial" charset="0"/>
              </a:rPr>
              <a:t>] requires two steps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L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C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U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Find Inverse of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374775"/>
                <a:ext cx="8229600" cy="4625975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dirty="0"/>
                  <a:t>Find inverse of</a:t>
                </a:r>
              </a:p>
              <a:p>
                <a:pPr marL="8255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374775"/>
                <a:ext cx="8229600" cy="4625975"/>
              </a:xfrm>
              <a:blipFill>
                <a:blip r:embed="rId2"/>
                <a:stretch>
                  <a:fillRect l="-889" t="-1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bject 5"/>
          <p:cNvSpPr txBox="1"/>
          <p:nvPr/>
        </p:nvSpPr>
        <p:spPr bwMode="auto">
          <a:xfrm>
            <a:off x="3881481" y="2073464"/>
            <a:ext cx="5029200" cy="18288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8"/>
              <p:cNvSpPr txBox="1"/>
              <p:nvPr/>
            </p:nvSpPr>
            <p:spPr bwMode="auto">
              <a:xfrm>
                <a:off x="990600" y="3962400"/>
                <a:ext cx="7467600" cy="243643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Object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7467600" cy="2436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385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>
            <a:extLst>
              <a:ext uri="{FF2B5EF4-FFF2-40B4-BE49-F238E27FC236}">
                <a16:creationId xmlns:a16="http://schemas.microsoft.com/office/drawing/2014/main" id="{329AD95D-5429-4464-9148-824BFF88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en-US" dirty="0"/>
              <a:t>Finding 1</a:t>
            </a:r>
            <a:r>
              <a:rPr lang="en-US" altLang="en-US" baseline="30000" dirty="0"/>
              <a:t>st</a:t>
            </a:r>
            <a:r>
              <a:rPr lang="en-US" altLang="en-US" dirty="0"/>
              <a:t> column of inverse: LZ=C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/>
              <p:nvPr/>
            </p:nvSpPr>
            <p:spPr bwMode="auto">
              <a:xfrm>
                <a:off x="1143000" y="2194778"/>
                <a:ext cx="6032587" cy="8693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Step </a:t>
                </a:r>
                <a:r>
                  <a:rPr lang="en-US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US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94778"/>
                <a:ext cx="6032587" cy="869398"/>
              </a:xfrm>
              <a:prstGeom prst="rect">
                <a:avLst/>
              </a:prstGeom>
              <a:blipFill>
                <a:blip r:embed="rId3"/>
                <a:stretch>
                  <a:fillRect l="-9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/>
              <p:nvPr/>
            </p:nvSpPr>
            <p:spPr bwMode="auto">
              <a:xfrm>
                <a:off x="0" y="3946578"/>
                <a:ext cx="3271838" cy="1662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946578"/>
                <a:ext cx="3271838" cy="1662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9" name="Rectangle 14">
            <a:extLst>
              <a:ext uri="{FF2B5EF4-FFF2-40B4-BE49-F238E27FC236}">
                <a16:creationId xmlns:a16="http://schemas.microsoft.com/office/drawing/2014/main" id="{724DB117-D1EB-4CC7-897C-2A929A341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0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90" name="Rectangle 15">
            <a:extLst>
              <a:ext uri="{FF2B5EF4-FFF2-40B4-BE49-F238E27FC236}">
                <a16:creationId xmlns:a16="http://schemas.microsoft.com/office/drawing/2014/main" id="{99E37071-7B95-4665-BA2E-0747B36FE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0063"/>
            <a:ext cx="641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1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091" name="Rectangle 16">
            <a:extLst>
              <a:ext uri="{FF2B5EF4-FFF2-40B4-BE49-F238E27FC236}">
                <a16:creationId xmlns:a16="http://schemas.microsoft.com/office/drawing/2014/main" id="{15169D82-353C-4B38-96B0-50A2D5232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08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9C94838-DE62-47AF-B019-3145B1A1F215}"/>
                  </a:ext>
                </a:extLst>
              </p:cNvPr>
              <p:cNvSpPr txBox="1"/>
              <p:nvPr/>
            </p:nvSpPr>
            <p:spPr bwMode="auto">
              <a:xfrm>
                <a:off x="3021536" y="3581806"/>
                <a:ext cx="3505200" cy="297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0−2.56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 =0−2.56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 =−2.56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9C94838-DE62-47AF-B019-3145B1A1F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1536" y="3581806"/>
                <a:ext cx="3505200" cy="2974975"/>
              </a:xfrm>
              <a:prstGeom prst="rect">
                <a:avLst/>
              </a:prstGeom>
              <a:blipFill>
                <a:blip r:embed="rId5"/>
                <a:stretch>
                  <a:fillRect l="-15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21">
                <a:extLst>
                  <a:ext uri="{FF2B5EF4-FFF2-40B4-BE49-F238E27FC236}">
                    <a16:creationId xmlns:a16="http://schemas.microsoft.com/office/drawing/2014/main" id="{96A6EE05-D466-4D0D-9F28-00672F50C260}"/>
                  </a:ext>
                </a:extLst>
              </p:cNvPr>
              <p:cNvSpPr txBox="1"/>
              <p:nvPr/>
            </p:nvSpPr>
            <p:spPr bwMode="auto">
              <a:xfrm>
                <a:off x="6695533" y="4035021"/>
                <a:ext cx="2807765" cy="1390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21">
                <a:extLst>
                  <a:ext uri="{FF2B5EF4-FFF2-40B4-BE49-F238E27FC236}">
                    <a16:creationId xmlns:a16="http://schemas.microsoft.com/office/drawing/2014/main" id="{96A6EE05-D466-4D0D-9F28-00672F50C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95533" y="4035021"/>
                <a:ext cx="2807765" cy="13906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460F24-D042-429C-8AF2-1F3328EA9E20}"/>
                  </a:ext>
                </a:extLst>
              </p:cNvPr>
              <p:cNvSpPr txBox="1"/>
              <p:nvPr/>
            </p:nvSpPr>
            <p:spPr>
              <a:xfrm>
                <a:off x="2666999" y="1038901"/>
                <a:ext cx="2788640" cy="9727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460F24-D042-429C-8AF2-1F3328EA9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99" y="1038901"/>
                <a:ext cx="2788640" cy="9727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AD11A1-D09E-4312-87F1-695366F0BB3A}"/>
              </a:ext>
            </a:extLst>
          </p:cNvPr>
          <p:cNvCxnSpPr/>
          <p:nvPr/>
        </p:nvCxnSpPr>
        <p:spPr>
          <a:xfrm>
            <a:off x="2844817" y="3429000"/>
            <a:ext cx="0" cy="2514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23D16B-C78F-420B-B92D-68CD1A3357B6}"/>
              </a:ext>
            </a:extLst>
          </p:cNvPr>
          <p:cNvCxnSpPr/>
          <p:nvPr/>
        </p:nvCxnSpPr>
        <p:spPr>
          <a:xfrm>
            <a:off x="6248400" y="3429000"/>
            <a:ext cx="0" cy="2514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>
            <a:extLst>
              <a:ext uri="{FF2B5EF4-FFF2-40B4-BE49-F238E27FC236}">
                <a16:creationId xmlns:a16="http://schemas.microsoft.com/office/drawing/2014/main" id="{0F23443E-D543-4EFE-B3E7-4D7C76744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787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en-US" dirty="0"/>
              <a:t>Finding 1</a:t>
            </a:r>
            <a:r>
              <a:rPr lang="en-US" altLang="en-US" baseline="30000" dirty="0"/>
              <a:t>st</a:t>
            </a:r>
            <a:r>
              <a:rPr lang="en-US" altLang="en-US" dirty="0"/>
              <a:t> column of inverse: UX=Z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0DC72046-7E1B-48B7-9C71-91173076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CBF085DA-CEE6-4095-BD6E-B5F275A56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B3C864D4-65FE-494F-BAA4-0406E8678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8492C3EC-B831-4346-BD04-1EEC53DA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5" name="Rectangle 12">
            <a:extLst>
              <a:ext uri="{FF2B5EF4-FFF2-40B4-BE49-F238E27FC236}">
                <a16:creationId xmlns:a16="http://schemas.microsoft.com/office/drawing/2014/main" id="{617A3A02-D5A1-4FB4-A655-3FAFA5BF6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/>
              <p:nvPr/>
            </p:nvSpPr>
            <p:spPr bwMode="auto">
              <a:xfrm>
                <a:off x="197840" y="913686"/>
                <a:ext cx="6355360" cy="1681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𝑆𝑡𝑒𝑝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2: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840" y="913686"/>
                <a:ext cx="6355360" cy="16810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/>
              <p:nvPr/>
            </p:nvSpPr>
            <p:spPr bwMode="auto">
              <a:xfrm>
                <a:off x="6889" y="3595894"/>
                <a:ext cx="3581400" cy="166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−4.8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=−2.56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9" y="3595894"/>
                <a:ext cx="3581400" cy="1666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8" name="Rectangle 18">
            <a:extLst>
              <a:ext uri="{FF2B5EF4-FFF2-40B4-BE49-F238E27FC236}">
                <a16:creationId xmlns:a16="http://schemas.microsoft.com/office/drawing/2014/main" id="{EED3BE05-CE62-457B-ADCD-C4A5CFF67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73E52113-4CA0-431F-B44F-F4A8C3DF407A}"/>
                  </a:ext>
                </a:extLst>
              </p:cNvPr>
              <p:cNvSpPr txBox="1"/>
              <p:nvPr/>
            </p:nvSpPr>
            <p:spPr bwMode="auto">
              <a:xfrm>
                <a:off x="3192972" y="2689621"/>
                <a:ext cx="4267200" cy="3686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0.7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=4.571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−2.56+1.560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−2.56+1.560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b="0" dirty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=−0.9524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−4.571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=0.04762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73E52113-4CA0-431F-B44F-F4A8C3DF4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2972" y="2689621"/>
                <a:ext cx="4267200" cy="3686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21E9F555-63EB-4F6C-B6FF-A6C35635791E}"/>
                  </a:ext>
                </a:extLst>
              </p:cNvPr>
              <p:cNvSpPr txBox="1"/>
              <p:nvPr/>
            </p:nvSpPr>
            <p:spPr bwMode="auto">
              <a:xfrm>
                <a:off x="6861101" y="3752057"/>
                <a:ext cx="1949218" cy="13541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21E9F555-63EB-4F6C-B6FF-A6C356357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1101" y="3752057"/>
                <a:ext cx="1949218" cy="13541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1C7B0A-2498-4E4E-9AF7-30A5DE4E7CED}"/>
              </a:ext>
            </a:extLst>
          </p:cNvPr>
          <p:cNvCxnSpPr>
            <a:cxnSpLocks/>
          </p:cNvCxnSpPr>
          <p:nvPr/>
        </p:nvCxnSpPr>
        <p:spPr>
          <a:xfrm>
            <a:off x="3048000" y="2628900"/>
            <a:ext cx="0" cy="35433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C33DA9-58F2-4C1E-A544-97D6DFCD5496}"/>
              </a:ext>
            </a:extLst>
          </p:cNvPr>
          <p:cNvCxnSpPr>
            <a:cxnSpLocks/>
          </p:cNvCxnSpPr>
          <p:nvPr/>
        </p:nvCxnSpPr>
        <p:spPr>
          <a:xfrm>
            <a:off x="6781800" y="2485308"/>
            <a:ext cx="0" cy="37630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>
            <a:extLst>
              <a:ext uri="{FF2B5EF4-FFF2-40B4-BE49-F238E27FC236}">
                <a16:creationId xmlns:a16="http://schemas.microsoft.com/office/drawing/2014/main" id="{48C3DE19-EB04-4415-9BCC-4014F83EB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5241" y="60308"/>
            <a:ext cx="9144000" cy="1143000"/>
          </a:xfrm>
        </p:spPr>
        <p:txBody>
          <a:bodyPr/>
          <a:lstStyle/>
          <a:p>
            <a:r>
              <a:rPr lang="en-US" altLang="en-US" dirty="0"/>
              <a:t>Inverse of a Matrix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934560ED-33B2-43D9-B1D2-843D251E1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2443203"/>
            <a:ext cx="838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       First Column                      Second Column	            Third Column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DF4C5DBA-5F96-4CD4-A18E-3164B77DE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A3FF7E7C-FB73-489D-8A1F-AED004ED2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F9BBFF5E-C163-4A7D-8CA4-DAADB8FA4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E83AC4DB-ABA1-4431-82C8-1B061D250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/>
              <p:nvPr/>
            </p:nvSpPr>
            <p:spPr bwMode="auto">
              <a:xfrm>
                <a:off x="3162300" y="2899285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2300" y="2899285"/>
                <a:ext cx="2819400" cy="106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/>
              <p:nvPr/>
            </p:nvSpPr>
            <p:spPr bwMode="auto">
              <a:xfrm>
                <a:off x="3685915" y="4391577"/>
                <a:ext cx="20574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915" y="4391577"/>
                <a:ext cx="2057400" cy="10398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4" name="Rectangle 16">
            <a:extLst>
              <a:ext uri="{FF2B5EF4-FFF2-40B4-BE49-F238E27FC236}">
                <a16:creationId xmlns:a16="http://schemas.microsoft.com/office/drawing/2014/main" id="{799C6BCB-A9BA-4ABE-B8DB-004ED016F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14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/>
              <p:nvPr/>
            </p:nvSpPr>
            <p:spPr bwMode="auto">
              <a:xfrm>
                <a:off x="6248400" y="2934494"/>
                <a:ext cx="2473325" cy="11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2934494"/>
                <a:ext cx="2473325" cy="1130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/>
              <p:nvPr/>
            </p:nvSpPr>
            <p:spPr bwMode="auto">
              <a:xfrm>
                <a:off x="6515828" y="4370939"/>
                <a:ext cx="1939925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5828" y="4370939"/>
                <a:ext cx="1939925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9D847DDF-42B3-4EB6-B7A4-4FCF445D2E34}"/>
                  </a:ext>
                </a:extLst>
              </p:cNvPr>
              <p:cNvSpPr txBox="1"/>
              <p:nvPr/>
            </p:nvSpPr>
            <p:spPr bwMode="auto">
              <a:xfrm>
                <a:off x="267744" y="2914573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9D847DDF-42B3-4EB6-B7A4-4FCF445D2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744" y="2914573"/>
                <a:ext cx="2819400" cy="10652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18">
                <a:extLst>
                  <a:ext uri="{FF2B5EF4-FFF2-40B4-BE49-F238E27FC236}">
                    <a16:creationId xmlns:a16="http://schemas.microsoft.com/office/drawing/2014/main" id="{7B997641-8A7A-4163-AA8E-9638D0ED3C1A}"/>
                  </a:ext>
                </a:extLst>
              </p:cNvPr>
              <p:cNvSpPr txBox="1"/>
              <p:nvPr/>
            </p:nvSpPr>
            <p:spPr bwMode="auto">
              <a:xfrm>
                <a:off x="723900" y="4393406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18">
                <a:extLst>
                  <a:ext uri="{FF2B5EF4-FFF2-40B4-BE49-F238E27FC236}">
                    <a16:creationId xmlns:a16="http://schemas.microsoft.com/office/drawing/2014/main" id="{7B997641-8A7A-4163-AA8E-9638D0ED3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900" y="4393406"/>
                <a:ext cx="2667000" cy="1612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BED8F3C-6A5E-4040-A935-04F1BACDF15F}"/>
              </a:ext>
            </a:extLst>
          </p:cNvPr>
          <p:cNvCxnSpPr>
            <a:cxnSpLocks/>
          </p:cNvCxnSpPr>
          <p:nvPr/>
        </p:nvCxnSpPr>
        <p:spPr>
          <a:xfrm>
            <a:off x="267744" y="2926690"/>
            <a:ext cx="8571456" cy="128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17074C-2062-44BC-91F4-4634FEA33885}"/>
              </a:ext>
            </a:extLst>
          </p:cNvPr>
          <p:cNvCxnSpPr>
            <a:cxnSpLocks/>
          </p:cNvCxnSpPr>
          <p:nvPr/>
        </p:nvCxnSpPr>
        <p:spPr>
          <a:xfrm>
            <a:off x="6111766" y="2443203"/>
            <a:ext cx="20602" cy="36417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7A27F9-4F64-450F-AAEC-E59B28E4E35D}"/>
              </a:ext>
            </a:extLst>
          </p:cNvPr>
          <p:cNvCxnSpPr>
            <a:cxnSpLocks/>
          </p:cNvCxnSpPr>
          <p:nvPr/>
        </p:nvCxnSpPr>
        <p:spPr>
          <a:xfrm>
            <a:off x="3060591" y="2464594"/>
            <a:ext cx="25508" cy="364847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0B8FEFF-905B-48F5-9684-16A50ADF78D3}"/>
              </a:ext>
            </a:extLst>
          </p:cNvPr>
          <p:cNvCxnSpPr>
            <a:cxnSpLocks/>
          </p:cNvCxnSpPr>
          <p:nvPr/>
        </p:nvCxnSpPr>
        <p:spPr>
          <a:xfrm>
            <a:off x="206924" y="2414569"/>
            <a:ext cx="8647656" cy="180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964ADA3-C94B-4876-A0E4-318A37E44E77}"/>
                  </a:ext>
                </a:extLst>
              </p:cNvPr>
              <p:cNvSpPr txBox="1"/>
              <p:nvPr/>
            </p:nvSpPr>
            <p:spPr>
              <a:xfrm>
                <a:off x="2357309" y="986404"/>
                <a:ext cx="4714612" cy="1112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/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964ADA3-C94B-4876-A0E4-318A37E44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309" y="986404"/>
                <a:ext cx="4714612" cy="11128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>
            <a:extLst>
              <a:ext uri="{FF2B5EF4-FFF2-40B4-BE49-F238E27FC236}">
                <a16:creationId xmlns:a16="http://schemas.microsoft.com/office/drawing/2014/main" id="{8C56F247-0B3E-4AD8-AF9A-CD46DEF82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7C6ED907-772B-45D5-B2C9-154759E84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6" name="Rectangle 7">
            <a:extLst>
              <a:ext uri="{FF2B5EF4-FFF2-40B4-BE49-F238E27FC236}">
                <a16:creationId xmlns:a16="http://schemas.microsoft.com/office/drawing/2014/main" id="{C6CE0F95-E197-4A70-88A8-1382F8BB6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7" name="Rectangle 8">
            <a:extLst>
              <a:ext uri="{FF2B5EF4-FFF2-40B4-BE49-F238E27FC236}">
                <a16:creationId xmlns:a16="http://schemas.microsoft.com/office/drawing/2014/main" id="{EC2007C7-903A-416B-AEF7-321E0125C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8" name="Rectangle 9">
            <a:extLst>
              <a:ext uri="{FF2B5EF4-FFF2-40B4-BE49-F238E27FC236}">
                <a16:creationId xmlns:a16="http://schemas.microsoft.com/office/drawing/2014/main" id="{F3F2A5E7-8F98-407B-9587-C9BC101C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9" name="Rectangle 16">
            <a:extLst>
              <a:ext uri="{FF2B5EF4-FFF2-40B4-BE49-F238E27FC236}">
                <a16:creationId xmlns:a16="http://schemas.microsoft.com/office/drawing/2014/main" id="{D0B41624-7335-48BE-8F80-9DCC9A85C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/>
              <p:nvPr/>
            </p:nvSpPr>
            <p:spPr bwMode="auto">
              <a:xfrm>
                <a:off x="1854812" y="3289144"/>
                <a:ext cx="5688988" cy="1301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4812" y="3289144"/>
                <a:ext cx="5688988" cy="1301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331" name="Text Box 17">
            <a:extLst>
              <a:ext uri="{FF2B5EF4-FFF2-40B4-BE49-F238E27FC236}">
                <a16:creationId xmlns:a16="http://schemas.microsoft.com/office/drawing/2014/main" id="{82493689-29DB-4005-ADAB-33E570AD9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40312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To check your work, check the following 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  <a:r>
              <a:rPr lang="en-US" altLang="en-US" sz="3600" baseline="30000" dirty="0">
                <a:latin typeface="Arial" panose="020B0604020202020204" pitchFamily="34" charset="0"/>
              </a:rPr>
              <a:t>-1</a:t>
            </a:r>
            <a:r>
              <a:rPr lang="en-US" altLang="en-US" sz="3600" dirty="0">
                <a:latin typeface="Arial" panose="020B0604020202020204" pitchFamily="34" charset="0"/>
              </a:rPr>
              <a:t> = 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600" dirty="0">
                <a:latin typeface="Arial" panose="020B0604020202020204" pitchFamily="34" charset="0"/>
              </a:rPr>
              <a:t>] = 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  <a:r>
              <a:rPr lang="en-US" altLang="en-US" sz="3600" baseline="30000" dirty="0">
                <a:latin typeface="Arial" panose="020B0604020202020204" pitchFamily="34" charset="0"/>
              </a:rPr>
              <a:t>-1</a:t>
            </a:r>
            <a:r>
              <a:rPr lang="en-US" altLang="en-US" sz="3600" dirty="0">
                <a:latin typeface="Arial" panose="020B0604020202020204" pitchFamily="34" charset="0"/>
              </a:rPr>
              <a:t>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56332" name="Rectangle 19">
            <a:extLst>
              <a:ext uri="{FF2B5EF4-FFF2-40B4-BE49-F238E27FC236}">
                <a16:creationId xmlns:a16="http://schemas.microsoft.com/office/drawing/2014/main" id="{105DFBD4-58E6-44B8-9151-A583BA178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8E3E8F4E-DEA4-41A0-9C41-C8BF2B5B3051}"/>
                  </a:ext>
                </a:extLst>
              </p:cNvPr>
              <p:cNvSpPr txBox="1"/>
              <p:nvPr/>
            </p:nvSpPr>
            <p:spPr bwMode="auto">
              <a:xfrm>
                <a:off x="521312" y="1818642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8E3E8F4E-DEA4-41A0-9C41-C8BF2B5B3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1312" y="1818642"/>
                <a:ext cx="2667000" cy="1612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20CC1A23-6FEA-443E-B4B5-EF194FC827F6}"/>
                  </a:ext>
                </a:extLst>
              </p:cNvPr>
              <p:cNvSpPr txBox="1"/>
              <p:nvPr/>
            </p:nvSpPr>
            <p:spPr bwMode="auto">
              <a:xfrm>
                <a:off x="3353862" y="1832534"/>
                <a:ext cx="23898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20CC1A23-6FEA-443E-B4B5-EF194FC82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3862" y="1832534"/>
                <a:ext cx="2389800" cy="10398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8">
                <a:extLst>
                  <a:ext uri="{FF2B5EF4-FFF2-40B4-BE49-F238E27FC236}">
                    <a16:creationId xmlns:a16="http://schemas.microsoft.com/office/drawing/2014/main" id="{05829D45-177F-4DEB-BC53-35D45B36F960}"/>
                  </a:ext>
                </a:extLst>
              </p:cNvPr>
              <p:cNvSpPr txBox="1"/>
              <p:nvPr/>
            </p:nvSpPr>
            <p:spPr bwMode="auto">
              <a:xfrm>
                <a:off x="6408671" y="1848030"/>
                <a:ext cx="2138829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18">
                <a:extLst>
                  <a:ext uri="{FF2B5EF4-FFF2-40B4-BE49-F238E27FC236}">
                    <a16:creationId xmlns:a16="http://schemas.microsoft.com/office/drawing/2014/main" id="{05829D45-177F-4DEB-BC53-35D45B36F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8671" y="1848030"/>
                <a:ext cx="2138829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0A1229-D957-4D7B-8519-118EB25D71C6}"/>
              </a:ext>
            </a:extLst>
          </p:cNvPr>
          <p:cNvCxnSpPr>
            <a:cxnSpLocks/>
          </p:cNvCxnSpPr>
          <p:nvPr/>
        </p:nvCxnSpPr>
        <p:spPr>
          <a:xfrm>
            <a:off x="2895600" y="1818642"/>
            <a:ext cx="0" cy="1009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D097E-FE01-493C-B1EB-FCE60DC0BAB0}"/>
              </a:ext>
            </a:extLst>
          </p:cNvPr>
          <p:cNvCxnSpPr>
            <a:cxnSpLocks/>
          </p:cNvCxnSpPr>
          <p:nvPr/>
        </p:nvCxnSpPr>
        <p:spPr>
          <a:xfrm>
            <a:off x="6019800" y="1760538"/>
            <a:ext cx="0" cy="1009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>
            <a:extLst>
              <a:ext uri="{FF2B5EF4-FFF2-40B4-BE49-F238E27FC236}">
                <a16:creationId xmlns:a16="http://schemas.microsoft.com/office/drawing/2014/main" id="{0723E542-93CC-4067-BC8A-54EE740C0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 dirty="0"/>
              <a:t>To find inverse of [A]</a:t>
            </a:r>
          </a:p>
        </p:txBody>
      </p:sp>
      <p:sp>
        <p:nvSpPr>
          <p:cNvPr id="58372" name="TextBox 13">
            <a:extLst>
              <a:ext uri="{FF2B5EF4-FFF2-40B4-BE49-F238E27FC236}">
                <a16:creationId xmlns:a16="http://schemas.microsoft.com/office/drawing/2014/main" id="{55CC45EE-E447-4C1E-916D-1DC5C3C4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192409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 dirty="0"/>
              <a:t>Time taken by Gaussian Elimination </a:t>
            </a:r>
            <a:r>
              <a:rPr lang="en-US" altLang="en-US" sz="2000" dirty="0"/>
              <a:t>	</a:t>
            </a:r>
            <a:r>
              <a:rPr lang="en-US" altLang="en-US" sz="2000" u="sng" dirty="0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/>
              <p:nvPr/>
            </p:nvSpPr>
            <p:spPr bwMode="auto">
              <a:xfrm>
                <a:off x="87312" y="2665686"/>
                <a:ext cx="3722688" cy="3574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𝐹𝐸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𝐵𝑆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+8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  +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12" y="2665686"/>
                <a:ext cx="3722688" cy="3574775"/>
              </a:xfrm>
              <a:prstGeom prst="rect">
                <a:avLst/>
              </a:prstGeom>
              <a:blipFill>
                <a:blip r:embed="rId3"/>
                <a:stretch>
                  <a:fillRect l="-13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/>
              <p:nvPr/>
            </p:nvSpPr>
            <p:spPr bwMode="auto">
              <a:xfrm>
                <a:off x="4689488" y="2654414"/>
                <a:ext cx="4225912" cy="32891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    +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9488" y="2654414"/>
                <a:ext cx="4225912" cy="3289186"/>
              </a:xfrm>
              <a:prstGeom prst="rect">
                <a:avLst/>
              </a:prstGeom>
              <a:blipFill>
                <a:blip r:embed="rId4"/>
                <a:stretch>
                  <a:fillRect l="-115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884FE9-09D8-45E5-8030-C54406C4EF65}"/>
              </a:ext>
            </a:extLst>
          </p:cNvPr>
          <p:cNvCxnSpPr>
            <a:cxnSpLocks/>
          </p:cNvCxnSpPr>
          <p:nvPr/>
        </p:nvCxnSpPr>
        <p:spPr>
          <a:xfrm>
            <a:off x="4343400" y="1981200"/>
            <a:ext cx="0" cy="4343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>
            <a:extLst>
              <a:ext uri="{FF2B5EF4-FFF2-40B4-BE49-F238E27FC236}">
                <a16:creationId xmlns:a16="http://schemas.microsoft.com/office/drawing/2014/main" id="{3DACD90C-DC58-4E4D-B186-136E47BE7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81725"/>
            <a:ext cx="9144000" cy="1143000"/>
          </a:xfrm>
        </p:spPr>
        <p:txBody>
          <a:bodyPr/>
          <a:lstStyle/>
          <a:p>
            <a:r>
              <a:rPr lang="en-US" altLang="en-US" dirty="0"/>
              <a:t>To find inverse of [A]</a:t>
            </a:r>
          </a:p>
        </p:txBody>
      </p:sp>
      <p:sp>
        <p:nvSpPr>
          <p:cNvPr id="60420" name="TextBox 13">
            <a:extLst>
              <a:ext uri="{FF2B5EF4-FFF2-40B4-BE49-F238E27FC236}">
                <a16:creationId xmlns:a16="http://schemas.microsoft.com/office/drawing/2014/main" id="{C433B424-833A-476D-8BF2-3934B2A2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1610936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/>
              <p:nvPr/>
            </p:nvSpPr>
            <p:spPr bwMode="auto">
              <a:xfrm>
                <a:off x="4876800" y="2100959"/>
                <a:ext cx="3129778" cy="13339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2100959"/>
                <a:ext cx="3129778" cy="1333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1E4D594D-F0AA-4735-8FBB-B204C81DD7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66800" y="3632983"/>
              <a:ext cx="6388900" cy="1364394"/>
            </p:xfrm>
            <a:graphic>
              <a:graphicData uri="http://schemas.openxmlformats.org/drawingml/2006/table">
                <a:tbl>
                  <a:tblPr/>
                  <a:tblGrid>
                    <a:gridCol w="26257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1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330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42053"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200" i="1" dirty="0"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2341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en-US" sz="200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en-US" sz="200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𝐶𝑇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inverse</m:t>
                                        </m:r>
                                        <m: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GE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en-US" sz="200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𝐶𝑇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inverse</m:t>
                                        </m:r>
                                        <m: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LU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2200" baseline="-25000" dirty="0"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3.288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25.84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250.8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2501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1E4D594D-F0AA-4735-8FBB-B204C81DD7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0866992"/>
                  </p:ext>
                </p:extLst>
              </p:nvPr>
            </p:nvGraphicFramePr>
            <p:xfrm>
              <a:off x="1066800" y="3632983"/>
              <a:ext cx="6388900" cy="1364394"/>
            </p:xfrm>
            <a:graphic>
              <a:graphicData uri="http://schemas.openxmlformats.org/drawingml/2006/table">
                <a:tbl>
                  <a:tblPr/>
                  <a:tblGrid>
                    <a:gridCol w="26257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1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330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42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4" t="-1124" r="-143852" b="-1550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23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4" t="-66176" r="-143852" b="-1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3.288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25.84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250.8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2501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0442" name="Rectangle 7">
            <a:extLst>
              <a:ext uri="{FF2B5EF4-FFF2-40B4-BE49-F238E27FC236}">
                <a16:creationId xmlns:a16="http://schemas.microsoft.com/office/drawing/2014/main" id="{D11842B7-E2B0-4DA6-AC52-F78632F7E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78" y="2923288"/>
            <a:ext cx="76962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 </a:t>
            </a:r>
            <a:r>
              <a:rPr lang="en-US" altLang="en-US" sz="1800" dirty="0">
                <a:cs typeface="Times New Roman" panose="02020603050405020304" pitchFamily="18" charset="0"/>
              </a:rPr>
              <a:t>Comparing computational times of finding inverse of a matrix using LU decomposition and Naive Gauss elimination.</a:t>
            </a:r>
            <a:endParaRPr lang="en-US" altLang="en-US" sz="1800" b="1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/>
              <p:nvPr/>
            </p:nvSpPr>
            <p:spPr bwMode="auto">
              <a:xfrm>
                <a:off x="832622" y="2037060"/>
                <a:ext cx="3739378" cy="1185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622" y="2037060"/>
                <a:ext cx="3739378" cy="1185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444" name="TextBox 1">
                <a:extLst>
                  <a:ext uri="{FF2B5EF4-FFF2-40B4-BE49-F238E27FC236}">
                    <a16:creationId xmlns:a16="http://schemas.microsoft.com/office/drawing/2014/main" id="{14763C38-1964-48A4-AC7E-90015C4B90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6800" y="5410200"/>
                <a:ext cx="7848600" cy="667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large </a:t>
                </a:r>
                <a:r>
                  <a:rPr lang="en-US" alt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inverse</m:t>
                            </m:r>
                            <m: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GE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inverse</m:t>
                            </m:r>
                            <m: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LU</m:t>
                            </m:r>
                          </m:sub>
                        </m:sSub>
                      </m:den>
                    </m:f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60444" name="TextBox 1">
                <a:extLst>
                  <a:ext uri="{FF2B5EF4-FFF2-40B4-BE49-F238E27FC236}">
                    <a16:creationId xmlns:a16="http://schemas.microsoft.com/office/drawing/2014/main" id="{14763C38-1964-48A4-AC7E-90015C4B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5410200"/>
                <a:ext cx="7848600" cy="667427"/>
              </a:xfrm>
              <a:prstGeom prst="rect">
                <a:avLst/>
              </a:prstGeom>
              <a:blipFill>
                <a:blip r:embed="rId6"/>
                <a:stretch>
                  <a:fillRect l="-11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B3B06F-BDF1-4550-A2A1-4AAED3539D2D}"/>
              </a:ext>
            </a:extLst>
          </p:cNvPr>
          <p:cNvCxnSpPr>
            <a:cxnSpLocks/>
          </p:cNvCxnSpPr>
          <p:nvPr/>
        </p:nvCxnSpPr>
        <p:spPr>
          <a:xfrm>
            <a:off x="4495800" y="1610936"/>
            <a:ext cx="0" cy="131235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57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D6BCD-67BB-E58B-16A3-2FC6D404C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men walking in a hallway&#10;&#10;Description automatically generated">
            <a:extLst>
              <a:ext uri="{FF2B5EF4-FFF2-40B4-BE49-F238E27FC236}">
                <a16:creationId xmlns:a16="http://schemas.microsoft.com/office/drawing/2014/main" id="{339C4EE5-C9A9-34B0-400B-3EC3C8F74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9569"/>
            <a:ext cx="7851775" cy="5888831"/>
          </a:xfrm>
        </p:spPr>
      </p:pic>
    </p:spTree>
    <p:extLst>
      <p:ext uri="{BB962C8B-B14F-4D97-AF65-F5344CB8AC3E}">
        <p14:creationId xmlns:p14="http://schemas.microsoft.com/office/powerpoint/2010/main" val="1305661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F8DC-9019-2AEE-DD75-FAEDED7B4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FBCDB-928D-5DBB-5957-8100BDC55A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rying person with tears on his face&#10;&#10;Description automatically generated">
            <a:extLst>
              <a:ext uri="{FF2B5EF4-FFF2-40B4-BE49-F238E27FC236}">
                <a16:creationId xmlns:a16="http://schemas.microsoft.com/office/drawing/2014/main" id="{B02E034E-8F4A-7292-8E4F-BEFD3410E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257175"/>
            <a:ext cx="47625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79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F8DC-9019-2AEE-DD75-FAEDED7B4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FBCDB-928D-5DBB-5957-8100BDC55A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and person sitting at a table&#10;&#10;Description automatically generated">
            <a:extLst>
              <a:ext uri="{FF2B5EF4-FFF2-40B4-BE49-F238E27FC236}">
                <a16:creationId xmlns:a16="http://schemas.microsoft.com/office/drawing/2014/main" id="{D2BA415A-2683-9FF2-235B-69096FC74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52475"/>
            <a:ext cx="68580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12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F8DC-9019-2AEE-DD75-FAEDED7B4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FBCDB-928D-5DBB-5957-8100BDC55A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artoon of a child and a brain&#10;&#10;Description automatically generated">
            <a:extLst>
              <a:ext uri="{FF2B5EF4-FFF2-40B4-BE49-F238E27FC236}">
                <a16:creationId xmlns:a16="http://schemas.microsoft.com/office/drawing/2014/main" id="{41B7B9B5-8BEF-DB15-E944-4A1B3B546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1033462"/>
            <a:ext cx="4762500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60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F8DC-9019-2AEE-DD75-FAEDED7B4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FBCDB-928D-5DBB-5957-8100BDC55A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with red buttons&#10;&#10;Description automatically generated">
            <a:extLst>
              <a:ext uri="{FF2B5EF4-FFF2-40B4-BE49-F238E27FC236}">
                <a16:creationId xmlns:a16="http://schemas.microsoft.com/office/drawing/2014/main" id="{69B32E17-8C77-6CA8-C8DE-F1DED5C09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49" y="266426"/>
            <a:ext cx="4168501" cy="63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07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dirty="0"/>
              <a:t>Time taken by back substitution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3649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5049063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5049063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463" y="4647325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533400" y="2589492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589492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−1,...,1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729734"/>
            <a:ext cx="3810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3FCA48-3516-593F-7023-FD35F8E0278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19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7C9C38-5A55-9635-F84D-98BBE835128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69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DBB265-C514-828F-B34E-C446B9A27F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273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9F4F68-80BC-6042-83F9-1390BE70174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60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FD62D0-6BB6-9CBF-9B7D-E98E563D57E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33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57678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−1,...,1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914400"/>
            <a:ext cx="381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03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6D6CC8-6200-4A4F-9716-5201E46A8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66560"/>
            <a:ext cx="3810000" cy="33624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038654-07A4-4FE6-823B-CC4B97105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58787"/>
            <a:ext cx="3538479" cy="911225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Time Taken by Back Substitution</a:t>
            </a:r>
          </a:p>
        </p:txBody>
      </p:sp>
    </p:spTree>
    <p:extLst>
      <p:ext uri="{BB962C8B-B14F-4D97-AF65-F5344CB8AC3E}">
        <p14:creationId xmlns:p14="http://schemas.microsoft.com/office/powerpoint/2010/main" val="1762452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14137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3DD8CB-F27A-AF51-2B60-EB2FBF6E9B6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872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F82EB-9B83-C100-1B55-3FE1B3298A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867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B726B6-714F-6877-E22E-19FC4E5F4B6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366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96E9B-FA07-9F87-8362-14EEE5983F8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80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DA62C-36D8-3133-1F9F-EF1474DC8F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56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6411F-20F4-2BEF-36BE-C3B973AE2C3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96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972A46-1509-3D96-7ADA-53E8A2EA018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06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866B5-C936-6F2E-C3AC-2EAE5DD88C8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353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6059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7733B0-B38B-4258-8392-9F217202F7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33C3DFAC-F5CB-44B9-9793-AB166367F5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8333"/>
          <a:stretch/>
        </p:blipFill>
        <p:spPr>
          <a:xfrm>
            <a:off x="685800" y="1155192"/>
            <a:ext cx="7696200" cy="454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982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80198a8-d633-4cca-8a8a-0915488315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4c3c05b-6c08-49a5-95e3-35e34ad8860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bb10a25-478a-415b-9bc6-600566cdfb8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b4dd1fb-3c24-4f47-aecc-fa1b4be6acd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65f583b-6ad8-400c-a7df-7bb5db2c23d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ac519cf-3804-4278-b769-c4501aee5a5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d6fbe9a-8af5-49a6-990f-f9ab8b6926a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cec11da-1612-4406-a745-8f16ebb6059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1eb0f5d-c7e9-41f1-9e89-13049ed67c9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6a656f3-8947-4649-b26e-4416feed48df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11fdbea-9649-4493-b42e-c3f1c3ba66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6c61d8a-963f-4da9-8682-ae31245014e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e309806-1b84-445c-892d-122a9e6eb99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99f843a-75f5-4c5d-9b8f-a369583a285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72be65e-403b-4afc-b75c-7cf68c5b5bd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a2105cd-9e1d-4eff-9f3d-d8248044c66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0ec576e-655d-4557-b52c-6d1d351b876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6754</TotalTime>
  <Words>2616</Words>
  <Application>Microsoft Office PowerPoint</Application>
  <PresentationFormat>On-screen Show (4:3)</PresentationFormat>
  <Paragraphs>271</Paragraphs>
  <Slides>54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LU Decomposition Method</vt:lpstr>
      <vt:lpstr>PowerPoint Presentation</vt:lpstr>
      <vt:lpstr>Questions to have been asked and to ask?</vt:lpstr>
      <vt:lpstr>Reviewing the LU Decomposition example</vt:lpstr>
      <vt:lpstr>LU Decomposition Method</vt:lpstr>
      <vt:lpstr>PowerPoint Presentation</vt:lpstr>
      <vt:lpstr>PowerPoint Presentation</vt:lpstr>
      <vt:lpstr>PowerPoint Presentation</vt:lpstr>
      <vt:lpstr>Every A matrix that has inverse can be decomposed to LU or PLU</vt:lpstr>
      <vt:lpstr>PowerPoint Presentation</vt:lpstr>
      <vt:lpstr>Is LU Decomposition better than Gaussian Elimination?</vt:lpstr>
      <vt:lpstr>Naïve Gaussian Elimination</vt:lpstr>
      <vt:lpstr>LU Decomposition Method</vt:lpstr>
      <vt:lpstr>Is LU Decomposition Method better than Gaussian Elimination Method?</vt:lpstr>
      <vt:lpstr>Is LU Decomposition better than Gaussian Elimination?</vt:lpstr>
      <vt:lpstr>PowerPoint Presentation</vt:lpstr>
      <vt:lpstr>Truss Problem</vt:lpstr>
      <vt:lpstr>Finding the inverse of a square matrix</vt:lpstr>
      <vt:lpstr>Two ways to show what inverse means?</vt:lpstr>
      <vt:lpstr>Finding the inverse of a square matrix</vt:lpstr>
      <vt:lpstr>Example: Inverse of a Matrix</vt:lpstr>
      <vt:lpstr>Find Inverse of Matrix</vt:lpstr>
      <vt:lpstr>Finding 1st column of inverse: LZ=C</vt:lpstr>
      <vt:lpstr>Finding 1st column of inverse: UX=Z</vt:lpstr>
      <vt:lpstr>Inverse of a Matrix</vt:lpstr>
      <vt:lpstr>Example: Inverse of a Matrix</vt:lpstr>
      <vt:lpstr>To find inverse of [A]</vt:lpstr>
      <vt:lpstr>To find inverse of [A]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Taken by Back Substitution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Taken by Back Substitution</vt:lpstr>
      <vt:lpstr>Time Taken by Back Substitution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272</cp:revision>
  <cp:lastPrinted>2022-10-04T15:40:17Z</cp:lastPrinted>
  <dcterms:created xsi:type="dcterms:W3CDTF">2007-03-08T14:59:05Z</dcterms:created>
  <dcterms:modified xsi:type="dcterms:W3CDTF">2023-09-28T14:22:49Z</dcterms:modified>
</cp:coreProperties>
</file>