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32"/>
  </p:notesMasterIdLst>
  <p:sldIdLst>
    <p:sldId id="256" r:id="rId2"/>
    <p:sldId id="309" r:id="rId3"/>
    <p:sldId id="486" r:id="rId4"/>
    <p:sldId id="487" r:id="rId5"/>
    <p:sldId id="488" r:id="rId6"/>
    <p:sldId id="334" r:id="rId7"/>
    <p:sldId id="493" r:id="rId8"/>
    <p:sldId id="331" r:id="rId9"/>
    <p:sldId id="489" r:id="rId10"/>
    <p:sldId id="490" r:id="rId11"/>
    <p:sldId id="406" r:id="rId12"/>
    <p:sldId id="491" r:id="rId13"/>
    <p:sldId id="492" r:id="rId14"/>
    <p:sldId id="419" r:id="rId15"/>
    <p:sldId id="407" r:id="rId16"/>
    <p:sldId id="410" r:id="rId17"/>
    <p:sldId id="412" r:id="rId18"/>
    <p:sldId id="415" r:id="rId19"/>
    <p:sldId id="411" r:id="rId20"/>
    <p:sldId id="408" r:id="rId21"/>
    <p:sldId id="409" r:id="rId22"/>
    <p:sldId id="413" r:id="rId23"/>
    <p:sldId id="308" r:id="rId24"/>
    <p:sldId id="310" r:id="rId25"/>
    <p:sldId id="494" r:id="rId26"/>
    <p:sldId id="414" r:id="rId27"/>
    <p:sldId id="416" r:id="rId28"/>
    <p:sldId id="417" r:id="rId29"/>
    <p:sldId id="418" r:id="rId30"/>
    <p:sldId id="321" r:id="rId31"/>
  </p:sldIdLst>
  <p:sldSz cx="9144000" cy="6858000" type="screen4x3"/>
  <p:notesSz cx="9601200" cy="7315200"/>
  <p:custDataLst>
    <p:tags r:id="rId3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43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9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0B223BB5-3DA6-4A9C-BDD5-1BACAF5710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743D5A-C7F8-424F-B1D7-A552E611DA28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2B6A2306-6271-49AD-890B-D479226C9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0BF630E5-0F82-4B65-BFBA-F90BA9E9BB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1F8F0AC0-A4C0-4D67-BF8E-C9D18A907D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3B44E7-2C8C-41BC-851D-968F14503916}" type="slidenum">
              <a:rPr lang="en-US" altLang="en-US" sz="1300" smtClean="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2DE4E44B-E461-48B4-9974-3200A5C5D0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DF7F006-C348-4BBA-B5E1-7C9D6AD121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6F7B85A8-B119-46D5-8433-676ADA4BFE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52C34BC9-948D-49F6-9487-A98658786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86CAEC50-CAAF-4616-B060-776419BEF9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D015D9-B31B-45D0-9CF5-12D5EC272854}" type="slidenum">
              <a:rPr lang="en-US" altLang="en-US" sz="1300" smtClean="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8030A288-227D-49D2-A0BF-503194C5BF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4A7DC937-C452-462B-B03A-3A2E756B2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8BD29328-4369-44F8-A1A4-450F2CC35C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282778-9EBD-4B02-8998-0E83C6B1D040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F64DB7A4-AA23-412F-9FB7-85AE54ED7F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15C2EF22-C43B-46DE-9496-9A864CE65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70486B0D-D637-4554-B205-ACC2652939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A96E09D-46E5-4D48-9FE7-4647BEA59072}" type="slidenum">
              <a:rPr lang="en-US" altLang="en-US" sz="1300" smtClean="0"/>
              <a:pPr>
                <a:spcBef>
                  <a:spcPct val="0"/>
                </a:spcBef>
              </a:pPr>
              <a:t>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FEF31761-374C-4DC2-9A33-9A88145849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112A4378-5C37-4105-AA21-5A7C820D8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23D8119-78F7-4CB7-AEFC-69DC9088EA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92CD3E-0DA3-42E2-B9BF-68307289D0DF}" type="slidenum">
              <a:rPr lang="en-US" altLang="en-US" sz="1300" smtClean="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DEAB68B3-6663-445E-BFEB-9167807BF8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D27C2E92-8A61-412B-A1E2-4D4974559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EE014EDC-799D-42CE-A234-E3466EF2A6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6DC0F7-FC75-47C1-B9B4-5E1EBB55B52C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9DD380D6-80E3-4C57-A48E-1CD330070A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4FBCB2CB-49F9-4238-B469-603C6823F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3BBDFA48-4FD7-4589-93C1-55C8596789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4FD833-FAD8-4347-9DC9-5391A0240FDF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17E078D5-7E43-4B94-ADF0-15754AD6FE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ED29E365-EFF6-472D-9D41-35BC1B052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EA67FEE1-563B-4579-BBE5-2618C10586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912D965-6813-41BA-8A02-455D4FE5CC14}" type="slidenum">
              <a:rPr lang="en-US" altLang="en-US" sz="1300" smtClean="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48CAE5CF-890B-422C-9BAE-548C2B88C2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5A068A-CDDF-497E-BBB6-C1F7DC3869ED}" type="slidenum">
              <a:rPr lang="en-US" altLang="en-US" sz="1300" smtClean="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9FBE4F53-4D96-42F4-A091-E0E368E54E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6F52DCEA-1BA5-44FF-8D01-481217691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A620D106-4317-4C16-990A-A5434F4887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ACD7EE-DAAB-4639-9FB5-19F6F261E317}" type="slidenum">
              <a:rPr lang="en-US" altLang="en-US" sz="1300" smtClean="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25251022-6536-4521-92B9-6F99245034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8A31F0C-C738-4281-9C7C-CC5C18595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artist?
https://www.polleverywhere.com/multiple_choice_polls/I3GkCUVgbGPog1Ih7CVjt?state=opened&amp;flow=Default&amp;onscreen=persist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5EB3B5-A5B6-46C0-9743-F1C55FAC874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59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Close to half the scores in a test given in a class are above the
https://www.polleverywhere.com/multiple_choice_polls/E5wAEP2cPLOUeEVprwuNY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1B3EEF-C076-4395-B755-0105D19F3D8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172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local minimum of a continuous function $$f(x)$$ occurs at $$x=c$$. The following is a sufficient condition for it to occur
https://www.polleverywhere.com/multiple_choice_polls/REdLwPx4DRxRDC5WbTfxs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C4B372-16F0-43FB-AA09-12AD6F6A001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961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first derivative of $$ae^{bx}$$ with respect to $$b$$, where $$a$$ and $$x$$ are constants is
https://www.polleverywhere.com/multiple_choice_polls/DyL6XPfCW60anP76le8Zl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0D16EA-7551-47E8-B4C0-270A45AF673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753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$$(x_1,y_1)$$, $$(x_2,y_2)$$, ……….$$.(x_n,y_n)$$, best fitting data to $$y=f(x)$$ by least squares requires minimization of
https://www.polleverywhere.com/multiple_choice_polls/qB8rYv5puohiiPL1E0run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1C501-ADCF-4B5A-953D-6A39E5311D72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88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first derivative of $$\\displaystyle \\sum^n_{i=1}(y_i - ax_i)^2$$ with respect to $$a$$ is
https://www.polleverywhere.com/multiple_choice_polls/AFMzc5zSUddzOkN4SQEVf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9F37C0-0A19-43A0-B8F7-033149A3BF2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967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average of 7 numbers is given 12.6. If 6 of the numbers are 5,7,9,12,17 and 10, the remaining number is
https://www.polleverywhere.com/multiple_choice_polls/t46OhES5ssPANEB1wJDgR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AC9D33-4924-4B9C-836B-960D69E1F26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904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$$f(x,y) = 2x^2y+y^3\\sin(x)$$, then $$\\displaystyle\\frac{\\partial f}{\\partial x}$$ is equal to
https://www.polleverywhere.com/multiple_choice_polls/IXzuE5fycJMjjJj01Zzao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BB912F-8B34-466B-9149-71F1135C26D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230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For a function $$f(x,y)$$ of two variables, that is differentiable on an open set containing the point $$(x_0,y_0)$$, the point $$(x_0,y_0)$$ is a critical point of $$f$$ if any of these conditions is met. Check the one that applies:
https://www.polleverywhere.com/multiple_choice_polls/djb7RArgP5Gbebh19Zvx8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21F710-DD9C-4196-85C5-5AA12AFC6DA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2470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FA5C0520-2A4F-4483-B62B-17AB1B768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9B4115-C32B-4840-81E1-007B55ECA126}" type="slidenum">
              <a:rPr lang="en-US" altLang="en-US" sz="1300" smtClean="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84CB2016-C292-4D9B-BA3B-A819ADE674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271CD941-06F8-406F-8C32-698586C926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1508505B-EB00-4697-AB7F-2ABE1F09E7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A90233-F2AF-4CA6-BE94-2B81A5099B68}" type="slidenum">
              <a:rPr lang="en-US" altLang="en-US" sz="1300" smtClean="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6E430991-48E5-4889-97F5-8348DB68E7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B03FAB00-63B7-42FF-B33B-95BDDE9CAB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group?
https://www.polleverywhere.com/multiple_choice_polls/4lfxhktVnwSv69i9t9sxc?state=opened&amp;flow=Default&amp;onscreen=persist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AF5F8C-2E99-8DB3-8834-5FE678F9C65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333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For precise data pair measurements, regression is used to develop a curve that passes through each of the points.
https://www.polleverywhere.com/multiple_choice_polls/B8lQteBCcCDNF07so5FUD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7ADCD5-C386-44AC-863C-75D96ABBF84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104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Observed value of y
https://www.polleverywhere.com/multiple_choice_polls/2SG40gWUeDJrUeBYnTPVJ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2A300A-D957-478F-B57A-46220F7D644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611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Predicted value of y
https://www.polleverywhere.com/multiple_choice_polls/oVQuZxk7OHpWgJnZVfcIW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1BE308-2FA4-4196-BC4F-096CBE05900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60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Residual of y
https://www.polleverywhere.com/multiple_choice_polls/z4ZsU7LmjeBq6GO1XjH2W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3F4300-7B31-454B-A64C-48B700BA50E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245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2C438CBB-401E-4DB8-95CA-E7642F567E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A56735-09DB-4300-B62A-DB4C4F4138DA}" type="slidenum">
              <a:rPr lang="en-US" altLang="en-US" sz="1300" smtClean="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92EFFF78-CB61-4065-9918-EDEC049242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BBFC475D-6BCD-40B2-8820-6E1DF202B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n5hSL0McyyQ?feature=oembed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image" Target="../media/image12.jpe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5.e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D55C3CE-8A90-4D5F-94B5-E3DBD1F74C1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9366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800" b="1" dirty="0"/>
              <a:t>Regression</a:t>
            </a:r>
          </a:p>
        </p:txBody>
      </p:sp>
      <p:sp>
        <p:nvSpPr>
          <p:cNvPr id="6147" name="Rectangle 4">
            <a:extLst>
              <a:ext uri="{FF2B5EF4-FFF2-40B4-BE49-F238E27FC236}">
                <a16:creationId xmlns:a16="http://schemas.microsoft.com/office/drawing/2014/main" id="{E78BD11A-6D08-47E0-854F-8DC1304E89D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77000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Reading While Skimming the Lines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4">
            <a:extLst>
              <a:ext uri="{FF2B5EF4-FFF2-40B4-BE49-F238E27FC236}">
                <a16:creationId xmlns:a16="http://schemas.microsoft.com/office/drawing/2014/main" id="{AF5FAEB1-A251-4C31-9997-34538B549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E3D5EB15-43F1-49C6-B6C7-AD8EA4B0A7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971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sz="4400" b="1"/>
              <a:t>Applications</a:t>
            </a:r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337BE664-80DE-4667-9309-46A4F0A697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Stress vs Strain in a Composite Material</a:t>
            </a:r>
          </a:p>
        </p:txBody>
      </p:sp>
      <p:sp>
        <p:nvSpPr>
          <p:cNvPr id="19459" name="Footer Placeholder 2">
            <a:extLst>
              <a:ext uri="{FF2B5EF4-FFF2-40B4-BE49-F238E27FC236}">
                <a16:creationId xmlns:a16="http://schemas.microsoft.com/office/drawing/2014/main" id="{0B82CD09-881E-4964-98C8-193FC9BD6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graphicFrame>
        <p:nvGraphicFramePr>
          <p:cNvPr id="23556" name="Object 191">
            <a:extLst>
              <a:ext uri="{FF2B5EF4-FFF2-40B4-BE49-F238E27FC236}">
                <a16:creationId xmlns:a16="http://schemas.microsoft.com/office/drawing/2014/main" id="{B1538778-30C3-4B4C-B7C2-7B28C81338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1524000"/>
          <a:ext cx="5875338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3686175" imgH="2657475" progId="Excel.Chart.8">
                  <p:embed/>
                </p:oleObj>
              </mc:Choice>
              <mc:Fallback>
                <p:oleObj name="Chart" r:id="rId4" imgW="3686175" imgH="2657475" progId="Excel.Chart.8">
                  <p:embed/>
                  <p:pic>
                    <p:nvPicPr>
                      <p:cNvPr id="23556" name="Object 191">
                        <a:extLst>
                          <a:ext uri="{FF2B5EF4-FFF2-40B4-BE49-F238E27FC236}">
                            <a16:creationId xmlns:a16="http://schemas.microsoft.com/office/drawing/2014/main" id="{B1538778-30C3-4B4C-B7C2-7B28C81338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524000"/>
                        <a:ext cx="5875338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Rectangle 4">
            <a:extLst>
              <a:ext uri="{FF2B5EF4-FFF2-40B4-BE49-F238E27FC236}">
                <a16:creationId xmlns:a16="http://schemas.microsoft.com/office/drawing/2014/main" id="{2E38EB65-9DB9-4D45-A4A1-B9017F65E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23558" name="Object 3">
            <a:extLst>
              <a:ext uri="{FF2B5EF4-FFF2-40B4-BE49-F238E27FC236}">
                <a16:creationId xmlns:a16="http://schemas.microsoft.com/office/drawing/2014/main" id="{F72326F3-8CF9-40BC-B110-87108B656C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5334000"/>
          <a:ext cx="17287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94870" imgH="177646" progId="Equation.3">
                  <p:embed/>
                </p:oleObj>
              </mc:Choice>
              <mc:Fallback>
                <p:oleObj name="Equation" r:id="rId6" imgW="494870" imgH="177646" progId="Equation.3">
                  <p:embed/>
                  <p:pic>
                    <p:nvPicPr>
                      <p:cNvPr id="23558" name="Object 3">
                        <a:extLst>
                          <a:ext uri="{FF2B5EF4-FFF2-40B4-BE49-F238E27FC236}">
                            <a16:creationId xmlns:a16="http://schemas.microsoft.com/office/drawing/2014/main" id="{F72326F3-8CF9-40BC-B110-87108B656C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334000"/>
                        <a:ext cx="172878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9" name="AutoShape 6" descr="data:image/jpg;base64,/9j/4AAQSkZJRgABAQAAAQABAAD/2wBDAAkGBwgHBgkIBwgKCgkLDRYPDQwMDRsUFRAWIB0iIiAdHx8kKDQsJCYxJx8fLT0tMTU3Ojo6Iys/RD84QzQ5Ojf/2wBDAQoKCg0MDRoPDxo3JR8lNzc3Nzc3Nzc3Nzc3Nzc3Nzc3Nzc3Nzc3Nzc3Nzc3Nzc3Nzc3Nzc3Nzc3Nzc3Nzc3Nzf/wAARCACVAIIDASIAAhEBAxEB/8QAHAAAAQUBAQEAAAAAAAAAAAAABAACAwUGAQcI/8QARxAAAgEDAgMEBQgGBwgDAAAAAQIDAAQRBSESMUEGE1FhInGRobEUIzIzQlKBwRUkYnKi0Qc1c3SCssIWJTREU1WS8GPh8f/EABkBAAMBAQEAAAAAAAAAAAAAAAECAwQABf/EACQRAAICAgICAgMBAQAAAAAAAAABAhEDIRIxE0EyQgQiUWFx/9oADAMBAAIRAxEAPwDFJUnOmqKdWJmw7Vpa/Tn/ALwnxFVdW1oQslwD0uk+IoLsSYaF4otQB+zAT/EP51WaaGW4D4JRBxEgchVsu/6SwR9Qwx/iX+VP7NTpaRXNwyBxlUweo4Xz/ppoJOTTFk6imAf7Q2YmIIfbbfArU9le1ttBcKLeyupydsRgEmst2S7O6Nf394delnjhCLLC0TcPosxUEkg4AI57Yr0/S+xejWLcVmb5SvjdEZx6hWmONR6It2M7XdrI7KNYrjS71SyBgxC43Hrrzi87VWbykiGRRnkSK9S1Cy07W7dZNSEzuryRARylcBHZQceoc6w3arsn2Ys9Punt1uI7wR8Ufe3OVBJwM5HXfAyM4NNKCl2cmRrcLc6aJos8Dg4yOo50wnEUP7pobRZs9nvkzKA9qVWTHieP+Sj8KKDDu4f3W+FYMseDoqnaGawf+F82/Kst2jBe7tFP2YT/AJjWq1QejZD70mB/4ms72gXN5Bn/AKP50100PhVyo7odxa2rsb0Sdw6YPdcwc8+fro7RdatrC4tSZUjRW7iU4xxKSSGI8qobb5y3I64NDyLEZB36M6OhCgPj0umaaCTbi/ZX8iNPket/p7R/+4W//nSryEXfCADnI250qXwkNf0JHKnimrypwolTtWVuc3Fz53CfEVW9ahluHR3DSSKXIbjQ4wfVRS2LI1ac9SHhC/xFdsQsOhySnok0h/gUfBqyK3tyjMz3Mjhh6TByOIedWVpeOLG7j7wsjRgJk8vSGR76pBVKyU3+qR6j2S0C3l7OWUsqgSXFs0fFjfZyy+4vt1G1WegST6fdnRr0H6Ja1k3IKj7JPq5E+o7jczsvF3fZfSyy47oA/huD7iavFtQH4jgnHDnrjwrSRMnNd/ItKkJjLSvdTrEOE4DGV/Dp5czyG9UN1ot19Zfx8cszKeAj6IJBOcdcKQegGw25+g2Nonceku4uJXwTtkyN/Om3MaT6jFGCp7lC+M9TlR7g3trk6OaPFdKRhdazDk/QZseakN8A1GL9VBzHoHp5VS9r5HsNW1OOF2RjNgEN09IfnWeiub1scV1MD0XvDtWbNDk7KwejeXzZg05jz78j+E1QdoMG8hx/0fzNV36QkjjUT3c8vAeJUDnAPrpi3kl7MWkOyrwqM5wOdRa2macCqaHafsWHgajnj4leP7pOPyp9oeG4IOw4sU+5HDcMPEZ/L8q72WnuBVHusnjB4uu3X2UqNNtExJKjJ3pVo8iMfjJhypwpopw3qJU7TWRXGGGc07FcNcgActqyZMZyOopsEjpkKMDO4LbGjwCc4BroQdVBPqp0wOKNBD/SJ2gislso3tViReAfNjIGPGvYNM7V6NdadbXEmqWUckkas6POqsrY3BBPMGvAe7UfYX2VHLDx44Tw48BTKbQjxpn0RD2g0UQ8R1axC8RO9wg5knxry3tZ2+vbDtPeDs/cwtaBEjBCK6tgZJB9bGsPcwMZFHGfq1HL9kVHHbrGxJPFnoRRlNgWNHdW1W61e8a6uwhlYksUAUHPlQTvIq4XC565yTR5RPuL7K5wL0VfZSN32Oo0BQ2zybt6I86NgjWN1Cjnzp3Lrmkn1i+ukZbFqSGKeCdz4MDRV+uGjYdcihpgRct4cNF3Hp6erjmuM/8Av40j9MtVqUQPJpUqVOZh4qWCCad+CCKSR/uopJ91EJDDaRh7xGkldQyQBuHAPIuRvvzCjBxuSNqjn1CaWMxejHD0ghXhT8QOfrOTRATfo24X63uYfHvZ419xOa58jjX62+tB4cLM5/hUj30ACw5YFdPEebe6uo4Pjt7TiA+WliWAxHCx+JWt7a/0XTFm+VakiYXKhYsnPnvj315xbEJMjMzEBgT6q93PbXsyhy2s2ygjkS2fZVYJeyc210ecw9iJppOFdY0g9SFugxA67YozTuwOSLq/1WxOnqcSTQTZx+OMc8UDbW/Yp5i8ms6lIhJ/5cKAT15ZxWh0TWuydnpY0Rr+6lt5rjieSVO7HTZiCMLtv667irA3Kjz3XIre31OeK0lMsEbcMcn31HI1XE5o7XhanWrn5HPxWwYiHhyRwD6PuxVeaR9lI9HCaWa4a4KAR2aQ5iuGuE0BoumS3gxNGfvKfyoq1HfWUsXXlQ98PQgfz/nUulv6bp4rtU/qaesrX9AA2wyaVKa3lE0nCNuI49tKmszOLCr9pTfXAmz3neNx8XPOTmowAOQxVgr2uqToZ5JYbtgA7rGJEkwPpEZBBwMk7jbO1Ay8CyOImLICQrEYJHqphENzSJrmdq4SKIR4O+ajlgEzAl2B8qcDmuqa4AxLdEBBLH/FiudwhO5bHhxVMc461odP7F6rfWEV7CbdYpV4l45CGx02ANMk30BtIzksYSVeEtju12z5Cmk79a0x7GalMxzNaKY8ocu32ds/R64qj1TT5tNvZLS4wZEAOVOQQRkEe2jKLW2BST6YJmka5g+FLnSjo7TSdq6a4aBwVc+lp6t90j402wbhuk9hp6gyabKvUA0LA+JEbzFTS0zTN1OLLlo/SO3WlRQTiGcjfelScWaqiVSj5Npnefbuy0YJ6Rrji9p29SnxoBBjJ3/E1Le3AnZQicESKEjTOcLz3PUkkk+ZqLOwq6PMO11QzthFJPgKaWqexnD94kqYRCv0Dwk5PXY1wG6Jbe0MjYJDEc/AevxqzsbK2NwFMYbhUsxIqQpA1zc2sbSRiAuM8IPFw58x4UdotmkunXd8kgzERD3fDv6QyGz/AISKCvlTJu6s9Ds9B7PPoCzyaTZ57pnZu73BAPWgrQqLCGOLijVFWMDOBsMAe6h7TUbmLs5ChTihuVCo4+wwOWU+sYx6j5VXQ3htr2N3UyENjhIyM9dvLqfHbxxrjoi9llZ7988jEIJnyehwastL07SNX1S5ku7O3uW7tArSJxHC5BA9orNNdFrGa3YYQ3DOTw57sAnfxx445c+WatuyVyttfQxkMGZypJPQ8vfj20zdoCVGa7f6ZY21/OLK0hgWHgyI1AG5xy/Gs3DDa3Mfcyqsb/ZdQB7a23aKAarrWpWwcIZZFjDEZC4IPuxWKa2ht1VzcyvxKWAWIdPW1Y8umXiwK80q5tC3EhdRvlRnbxx4efKgSa1KXyxWUYMZlVpWjTvGwUIUHiBHwrPavKpvUUIqlowx4RjJyR7aVNp0x07JLD0opUO4xQEX0QDzBxRmln55lHVcUI44J5V8HJ9u9BdmmbvHFl7HcHu15chSqqW4YKBvsKVLTNPlgDAAV2m0iaqeedzT7Rt7nJ2+b+NRZztXIH4e+Hi0dFCT6NMn9b3/AO00vweiuztwyR3dpnaeBW3+8hB/ylqGYH9M3Z8Xm/1VBZTpb31pJI3DFkLIfBWHCT+Gc132F+pf6Xd3OqTWuj2qySfJ4ZJZVjB4uIsoXHngHc7Di9QOntuzuox4fuGDYAwABwjwGen/AO9aw+p6RqVprz3GlSSr3o41a3YnY8918OX4VfaRq+uwyRrfXmoFQ25Lk7fjVuSQnEsV7Pau7SPFAx+cYMMj+dDavp+q6RYTXS27R9ygdH5hCrAgbdPDw5cjtbdptZuI3jGlXFzGGUFhG2xPifOsDrJ7Q38bC6vLx4M/QkkYr7M4ouYFEuE1BbybU9RgcPEVldGB5kqQPewrOXp/VYfHu2/OrOKzj0/ss0nfgzT/ADfdZyR6QO/4KfaKqr3eygP7DfE1mzO2ikeiSUgWVt/e3/yVR6v/AFjEf/iHxNXc3/A2396f/JVJq39Yxf2Q+Jofdf8ADojrF+7ukJ6muXy8GoSjxwaiQ8LhvA5qfUsfKkcfbjrvZqTvFX8IM0q5mlTEbNbJ2Utfs3Fyn70YPwoS47KhN11KAf2qlKvV7QWJxh7kb9UFB67rFvdWjJas/e424k8xUllBxkVH+yl631FxZTeSzjPvrPTq0N5LE4wyyhT+GaLE0gbDE56+hmqyWWRrqXg4H4WyQ6nI/EfnVoNNgmmkbM5Osz+bzf6qAuCO4U7Z2oSLWpVvZJZrIu2WZjE4PPOdvxof9L2MqKsjypgDmmfgabi7sS/1NBbcZgCqx4QNsHlWg0acxFUZ5GIzgd4ayltrOnLCqrchcbekj/yq20zVbHvFLX8I3zkBvzFWxpJ7Jytm+7Y29s01oGeSIGAbxkAZ8zWM1SKNVZopSSDvk8qvO2GuaXObSM38fzdugYENncZzt5EVjr/WtKL7XPo+ARj+VdlVrR0L9jL1vmxneo70/qcH7p/Og73XNNdcI8jAeEZoWfXIp4Eit7WeTA5jbPxrJ45FeSLa5b9Utx1+UOf4KDnsFu5TL6SmOMAuWUKMk4znr6vZVfLe6jcSQ24gWBjIcCQYIJA8fLyq90vVLHTUEN5YzXF2CeKeKQrkY2G48fDBppQdoEWUEiNFI8cgwynDCrHUNIFto1hqa3c05uGKsr4xHzIA9lCSQ3F1czTCHgV3yqlhsOlRXt5fq0Olzzt8mU94kXCMAnP49PGmi17HleqG8XlSqQ2shpUloYvI7MnrUFzbzq7LDGSMc/E1nTr+oEbXu37ECn41Jp1/eX2oW1tPfXgimlVHKKqkKTgms6wTjttDPMn0XMVnqRcfq8QHiw/+6oru2aS7kWOVElDFSsmeHOfssNx+NWwubjTNXvbO1NxPbowZDOrSE7DYEbZ921Vdy3FdGQgrxyk4OxG52q2Hly/xiTacSS6sdRVpALSUkE5aMiQevbJHIVWIs9rJxSW++McM0WR7DW7Rf96XQ8e+IoFLieIjgmkUbbBzVvJTolx1Znk1GAqQ2mWJznde8GP46trPUNOmmhzpVtb4mDyPDJKwK/d4S/I+v2Vc2+pyFT3kmf3kDfEVpOz+oxzOiPa2Mgxk95bRn8qrF8noV6KXtTdaG2qxu0IWP5OgwYmOxReEgcY3APU/ZHjWE1RrU3LmzZu7JP0l4AN+gyele59sDHFexw2tjZp8wrFjbRnO3mPKsVdXMyOQO6XwCwoPgtdN8dnJ2YPSUDtKPRJwuMgHx5bGtDZ3+p6dpSW1nYNcMZGdpGDKN/Ibe+jry7uzH6NxKq/suR8KGvGZ7KJnZmPixzUHkTH4lRcwalNc/K7yWG3d2P0DxEEADYKTvjxNW+iaS91bieJJpAuSAxPp4O+ygnO/Plt40Hfn9Wh/tH+Aoa3uryCCIwXMkMbZA7s4Oeu/hyoy3VnY7ukTmec3kltAJGIcqAcDrQ+s6dew39hJdw92ZW7tSzA5PEPAn71FRyRLAo+1jiI5nNc7S6pJf6dZkwd33EpKuXyc8J6dNwKnDvQ821o0S9kb3hGbiAHG442291Kp07WTsobi04ZGcG8ANKs/GYecitXYqFyBjpT1Jz9I+2lSqMXbNI/Jxuc71kNSAN2f7dviaVKtX4y/Ylm+Jp4j/va59cvwoEjGDSpVV/Ih9RkTeixIzvVvos5jkRUAGTSpVow9kp9Gz7dyMmopwn/lk+BrITSs4YHpSpUcvQYFfeStjh6VHdMf0fEP/edKlWN9lgLUz8zD+/J8BVYk7nu4OgywPnSpVdrSEx/IknZ0Ec0bsjjqpxUF5eXcsCpNczOgdTws5I5joaVKuguin5HzZBEfm0/dFKlSoWyB/9k=">
            <a:extLst>
              <a:ext uri="{FF2B5EF4-FFF2-40B4-BE49-F238E27FC236}">
                <a16:creationId xmlns:a16="http://schemas.microsoft.com/office/drawing/2014/main" id="{D6705BDF-C956-4C7F-81F3-2A1AD162DC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613" y="-609600"/>
            <a:ext cx="11144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3560" name="AutoShape 8" descr="data:image/jpg;base64,/9j/4AAQSkZJRgABAQAAAQABAAD/2wBDAAkGBwgHBgkIBwgKCgkLDRYPDQwMDRsUFRAWIB0iIiAdHx8kKDQsJCYxJx8fLT0tMTU3Ojo6Iys/RD84QzQ5Ojf/2wBDAQoKCg0MDRoPDxo3JR8lNzc3Nzc3Nzc3Nzc3Nzc3Nzc3Nzc3Nzc3Nzc3Nzc3Nzc3Nzc3Nzc3Nzc3Nzc3Nzc3Nzf/wAARCACVAIIDASIAAhEBAxEB/8QAHAAAAQUBAQEAAAAAAAAAAAAABAACAwUGAQcI/8QARxAAAgEDAgMEBQgGBwgDAAAAAQIDAAQRBSESMUEGE1FhInGRobEUIzIzQlKBwRUkYnKi0Qc1c3SCssIWJTREU1WS8GPh8f/EABkBAAMBAQEAAAAAAAAAAAAAAAECAwQABf/EACQRAAICAgICAgMBAQAAAAAAAAABAhEDIRIxE0EyQgQiUWFx/9oADAMBAAIRAxEAPwDFJUnOmqKdWJmw7Vpa/Tn/ALwnxFVdW1oQslwD0uk+IoLsSYaF4otQB+zAT/EP51WaaGW4D4JRBxEgchVsu/6SwR9Qwx/iX+VP7NTpaRXNwyBxlUweo4Xz/ppoJOTTFk6imAf7Q2YmIIfbbfArU9le1ttBcKLeyupydsRgEmst2S7O6Nf394delnjhCLLC0TcPosxUEkg4AI57Yr0/S+xejWLcVmb5SvjdEZx6hWmONR6It2M7XdrI7KNYrjS71SyBgxC43Hrrzi87VWbykiGRRnkSK9S1Cy07W7dZNSEzuryRARylcBHZQceoc6w3arsn2Ys9Punt1uI7wR8Ufe3OVBJwM5HXfAyM4NNKCl2cmRrcLc6aJos8Dg4yOo50wnEUP7pobRZs9nvkzKA9qVWTHieP+Sj8KKDDu4f3W+FYMseDoqnaGawf+F82/Kst2jBe7tFP2YT/AJjWq1QejZD70mB/4ms72gXN5Bn/AKP50100PhVyo7odxa2rsb0Sdw6YPdcwc8+fro7RdatrC4tSZUjRW7iU4xxKSSGI8qobb5y3I64NDyLEZB36M6OhCgPj0umaaCTbi/ZX8iNPket/p7R/+4W//nSryEXfCADnI250qXwkNf0JHKnimrypwolTtWVuc3Fz53CfEVW9ahluHR3DSSKXIbjQ4wfVRS2LI1ac9SHhC/xFdsQsOhySnok0h/gUfBqyK3tyjMz3Mjhh6TByOIedWVpeOLG7j7wsjRgJk8vSGR76pBVKyU3+qR6j2S0C3l7OWUsqgSXFs0fFjfZyy+4vt1G1WegST6fdnRr0H6Ja1k3IKj7JPq5E+o7jczsvF3fZfSyy47oA/huD7iavFtQH4jgnHDnrjwrSRMnNd/ItKkJjLSvdTrEOE4DGV/Dp5czyG9UN1ot19Zfx8cszKeAj6IJBOcdcKQegGw25+g2Nonceku4uJXwTtkyN/Om3MaT6jFGCp7lC+M9TlR7g3trk6OaPFdKRhdazDk/QZseakN8A1GL9VBzHoHp5VS9r5HsNW1OOF2RjNgEN09IfnWeiub1scV1MD0XvDtWbNDk7KwejeXzZg05jz78j+E1QdoMG8hx/0fzNV36QkjjUT3c8vAeJUDnAPrpi3kl7MWkOyrwqM5wOdRa2macCqaHafsWHgajnj4leP7pOPyp9oeG4IOw4sU+5HDcMPEZ/L8q72WnuBVHusnjB4uu3X2UqNNtExJKjJ3pVo8iMfjJhypwpopw3qJU7TWRXGGGc07FcNcgActqyZMZyOopsEjpkKMDO4LbGjwCc4BroQdVBPqp0wOKNBD/SJ2gislso3tViReAfNjIGPGvYNM7V6NdadbXEmqWUckkas6POqsrY3BBPMGvAe7UfYX2VHLDx44Tw48BTKbQjxpn0RD2g0UQ8R1axC8RO9wg5knxry3tZ2+vbDtPeDs/cwtaBEjBCK6tgZJB9bGsPcwMZFHGfq1HL9kVHHbrGxJPFnoRRlNgWNHdW1W61e8a6uwhlYksUAUHPlQTvIq4XC565yTR5RPuL7K5wL0VfZSN32Oo0BQ2zybt6I86NgjWN1Cjnzp3Lrmkn1i+ukZbFqSGKeCdz4MDRV+uGjYdcihpgRct4cNF3Hp6erjmuM/8Av40j9MtVqUQPJpUqVOZh4qWCCad+CCKSR/uopJ91EJDDaRh7xGkldQyQBuHAPIuRvvzCjBxuSNqjn1CaWMxejHD0ghXhT8QOfrOTRATfo24X63uYfHvZ419xOa58jjX62+tB4cLM5/hUj30ACw5YFdPEebe6uo4Pjt7TiA+WliWAxHCx+JWt7a/0XTFm+VakiYXKhYsnPnvj315xbEJMjMzEBgT6q93PbXsyhy2s2ygjkS2fZVYJeyc210ecw9iJppOFdY0g9SFugxA67YozTuwOSLq/1WxOnqcSTQTZx+OMc8UDbW/Yp5i8ms6lIhJ/5cKAT15ZxWh0TWuydnpY0Rr+6lt5rjieSVO7HTZiCMLtv667irA3Kjz3XIre31OeK0lMsEbcMcn31HI1XE5o7XhanWrn5HPxWwYiHhyRwD6PuxVeaR9lI9HCaWa4a4KAR2aQ5iuGuE0BoumS3gxNGfvKfyoq1HfWUsXXlQ98PQgfz/nUulv6bp4rtU/qaesrX9AA2wyaVKa3lE0nCNuI49tKmszOLCr9pTfXAmz3neNx8XPOTmowAOQxVgr2uqToZ5JYbtgA7rGJEkwPpEZBBwMk7jbO1Ay8CyOImLICQrEYJHqphENzSJrmdq4SKIR4O+ajlgEzAl2B8qcDmuqa4AxLdEBBLH/FiudwhO5bHhxVMc461odP7F6rfWEV7CbdYpV4l45CGx02ANMk30BtIzksYSVeEtju12z5Cmk79a0x7GalMxzNaKY8ocu32ds/R64qj1TT5tNvZLS4wZEAOVOQQRkEe2jKLW2BST6YJmka5g+FLnSjo7TSdq6a4aBwVc+lp6t90j402wbhuk9hp6gyabKvUA0LA+JEbzFTS0zTN1OLLlo/SO3WlRQTiGcjfelScWaqiVSj5Npnefbuy0YJ6Rrji9p29SnxoBBjJ3/E1Le3AnZQicESKEjTOcLz3PUkkk+ZqLOwq6PMO11QzthFJPgKaWqexnD94kqYRCv0Dwk5PXY1wG6Jbe0MjYJDEc/AevxqzsbK2NwFMYbhUsxIqQpA1zc2sbSRiAuM8IPFw58x4UdotmkunXd8kgzERD3fDv6QyGz/AISKCvlTJu6s9Ds9B7PPoCzyaTZ57pnZu73BAPWgrQqLCGOLijVFWMDOBsMAe6h7TUbmLs5ChTihuVCo4+wwOWU+sYx6j5VXQ3htr2N3UyENjhIyM9dvLqfHbxxrjoi9llZ7988jEIJnyehwastL07SNX1S5ku7O3uW7tArSJxHC5BA9orNNdFrGa3YYQ3DOTw57sAnfxx445c+WatuyVyttfQxkMGZypJPQ8vfj20zdoCVGa7f6ZY21/OLK0hgWHgyI1AG5xy/Gs3DDa3Mfcyqsb/ZdQB7a23aKAarrWpWwcIZZFjDEZC4IPuxWKa2ht1VzcyvxKWAWIdPW1Y8umXiwK80q5tC3EhdRvlRnbxx4efKgSa1KXyxWUYMZlVpWjTvGwUIUHiBHwrPavKpvUUIqlowx4RjJyR7aVNp0x07JLD0opUO4xQEX0QDzBxRmln55lHVcUI44J5V8HJ9u9BdmmbvHFl7HcHu15chSqqW4YKBvsKVLTNPlgDAAV2m0iaqeedzT7Rt7nJ2+b+NRZztXIH4e+Hi0dFCT6NMn9b3/AO00vweiuztwyR3dpnaeBW3+8hB/ylqGYH9M3Z8Xm/1VBZTpb31pJI3DFkLIfBWHCT+Gc132F+pf6Xd3OqTWuj2qySfJ4ZJZVjB4uIsoXHngHc7Di9QOntuzuox4fuGDYAwABwjwGen/AO9aw+p6RqVprz3GlSSr3o41a3YnY8918OX4VfaRq+uwyRrfXmoFQ25Lk7fjVuSQnEsV7Pau7SPFAx+cYMMj+dDavp+q6RYTXS27R9ygdH5hCrAgbdPDw5cjtbdptZuI3jGlXFzGGUFhG2xPifOsDrJ7Q38bC6vLx4M/QkkYr7M4ouYFEuE1BbybU9RgcPEVldGB5kqQPewrOXp/VYfHu2/OrOKzj0/ss0nfgzT/ADfdZyR6QO/4KfaKqr3eygP7DfE1mzO2ikeiSUgWVt/e3/yVR6v/AFjEf/iHxNXc3/A2396f/JVJq39Yxf2Q+Jofdf8ADojrF+7ukJ6muXy8GoSjxwaiQ8LhvA5qfUsfKkcfbjrvZqTvFX8IM0q5mlTEbNbJ2Utfs3Fyn70YPwoS47KhN11KAf2qlKvV7QWJxh7kb9UFB67rFvdWjJas/e424k8xUllBxkVH+yl631FxZTeSzjPvrPTq0N5LE4wyyhT+GaLE0gbDE56+hmqyWWRrqXg4H4WyQ6nI/EfnVoNNgmmkbM5Osz+bzf6qAuCO4U7Z2oSLWpVvZJZrIu2WZjE4PPOdvxof9L2MqKsjypgDmmfgabi7sS/1NBbcZgCqx4QNsHlWg0acxFUZ5GIzgd4ayltrOnLCqrchcbekj/yq20zVbHvFLX8I3zkBvzFWxpJ7Jytm+7Y29s01oGeSIGAbxkAZ8zWM1SKNVZopSSDvk8qvO2GuaXObSM38fzdugYENncZzt5EVjr/WtKL7XPo+ARj+VdlVrR0L9jL1vmxneo70/qcH7p/Og73XNNdcI8jAeEZoWfXIp4Eit7WeTA5jbPxrJ45FeSLa5b9Utx1+UOf4KDnsFu5TL6SmOMAuWUKMk4znr6vZVfLe6jcSQ24gWBjIcCQYIJA8fLyq90vVLHTUEN5YzXF2CeKeKQrkY2G48fDBppQdoEWUEiNFI8cgwynDCrHUNIFto1hqa3c05uGKsr4xHzIA9lCSQ3F1czTCHgV3yqlhsOlRXt5fq0Olzzt8mU94kXCMAnP49PGmi17HleqG8XlSqQ2shpUloYvI7MnrUFzbzq7LDGSMc/E1nTr+oEbXu37ECn41Jp1/eX2oW1tPfXgimlVHKKqkKTgms6wTjttDPMn0XMVnqRcfq8QHiw/+6oru2aS7kWOVElDFSsmeHOfssNx+NWwubjTNXvbO1NxPbowZDOrSE7DYEbZ921Vdy3FdGQgrxyk4OxG52q2Hly/xiTacSS6sdRVpALSUkE5aMiQevbJHIVWIs9rJxSW++McM0WR7DW7Rf96XQ8e+IoFLieIjgmkUbbBzVvJTolx1Znk1GAqQ2mWJznde8GP46trPUNOmmhzpVtb4mDyPDJKwK/d4S/I+v2Vc2+pyFT3kmf3kDfEVpOz+oxzOiPa2Mgxk95bRn8qrF8noV6KXtTdaG2qxu0IWP5OgwYmOxReEgcY3APU/ZHjWE1RrU3LmzZu7JP0l4AN+gyele59sDHFexw2tjZp8wrFjbRnO3mPKsVdXMyOQO6XwCwoPgtdN8dnJ2YPSUDtKPRJwuMgHx5bGtDZ3+p6dpSW1nYNcMZGdpGDKN/Ibe+jry7uzH6NxKq/suR8KGvGZ7KJnZmPixzUHkTH4lRcwalNc/K7yWG3d2P0DxEEADYKTvjxNW+iaS91bieJJpAuSAxPp4O+ygnO/Plt40Hfn9Wh/tH+Aoa3uryCCIwXMkMbZA7s4Oeu/hyoy3VnY7ukTmec3kltAJGIcqAcDrQ+s6dew39hJdw92ZW7tSzA5PEPAn71FRyRLAo+1jiI5nNc7S6pJf6dZkwd33EpKuXyc8J6dNwKnDvQ821o0S9kb3hGbiAHG442291Kp07WTsobi04ZGcG8ANKs/GYecitXYqFyBjpT1Jz9I+2lSqMXbNI/Jxuc71kNSAN2f7dviaVKtX4y/Ylm+Jp4j/va59cvwoEjGDSpVV/Ih9RkTeixIzvVvos5jkRUAGTSpVow9kp9Gz7dyMmopwn/lk+BrITSs4YHpSpUcvQYFfeStjh6VHdMf0fEP/edKlWN9lgLUz8zD+/J8BVYk7nu4OgywPnSpVdrSEx/IknZ0Ec0bsjjqpxUF5eXcsCpNczOgdTws5I5joaVKuguin5HzZBEfm0/dFKlSoWyB/9k=">
            <a:extLst>
              <a:ext uri="{FF2B5EF4-FFF2-40B4-BE49-F238E27FC236}">
                <a16:creationId xmlns:a16="http://schemas.microsoft.com/office/drawing/2014/main" id="{7C149DDC-AB30-4E47-85E7-DC888E40EC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613" y="-609600"/>
            <a:ext cx="11144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23561" name="Picture 10">
            <a:extLst>
              <a:ext uri="{FF2B5EF4-FFF2-40B4-BE49-F238E27FC236}">
                <a16:creationId xmlns:a16="http://schemas.microsoft.com/office/drawing/2014/main" id="{27067DD5-863B-4125-8F01-9B756E63E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0" r="17059"/>
          <a:stretch>
            <a:fillRect/>
          </a:stretch>
        </p:blipFill>
        <p:spPr bwMode="auto">
          <a:xfrm>
            <a:off x="6629400" y="1600200"/>
            <a:ext cx="20002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F0A8EB7B-F930-4D38-9EC1-89C6855A27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A Bone Scan</a:t>
            </a:r>
          </a:p>
        </p:txBody>
      </p:sp>
      <p:sp>
        <p:nvSpPr>
          <p:cNvPr id="20483" name="Footer Placeholder 2">
            <a:extLst>
              <a:ext uri="{FF2B5EF4-FFF2-40B4-BE49-F238E27FC236}">
                <a16:creationId xmlns:a16="http://schemas.microsoft.com/office/drawing/2014/main" id="{8B5436FD-A80C-4914-B1BC-3CA4CD173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pic>
        <p:nvPicPr>
          <p:cNvPr id="25604" name="Picture 2">
            <a:extLst>
              <a:ext uri="{FF2B5EF4-FFF2-40B4-BE49-F238E27FC236}">
                <a16:creationId xmlns:a16="http://schemas.microsoft.com/office/drawing/2014/main" id="{DB1F32D3-3BF1-4604-A587-CA35056ED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676400"/>
            <a:ext cx="1447800" cy="370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4">
            <a:extLst>
              <a:ext uri="{FF2B5EF4-FFF2-40B4-BE49-F238E27FC236}">
                <a16:creationId xmlns:a16="http://schemas.microsoft.com/office/drawing/2014/main" id="{CE285F65-3DD1-4A93-8509-556034BB9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76400"/>
            <a:ext cx="137160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CCECB366-0D40-4223-BA13-C600F29A49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020762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Radiation intensity from Technitium-99m  </a:t>
            </a:r>
          </a:p>
        </p:txBody>
      </p:sp>
      <p:sp>
        <p:nvSpPr>
          <p:cNvPr id="21507" name="Footer Placeholder 2">
            <a:extLst>
              <a:ext uri="{FF2B5EF4-FFF2-40B4-BE49-F238E27FC236}">
                <a16:creationId xmlns:a16="http://schemas.microsoft.com/office/drawing/2014/main" id="{ED8E4587-FA23-46FD-8BB9-6D02D149D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pic>
        <p:nvPicPr>
          <p:cNvPr id="27652" name="Picture 9" descr="rawdata_relative_intensity">
            <a:extLst>
              <a:ext uri="{FF2B5EF4-FFF2-40B4-BE49-F238E27FC236}">
                <a16:creationId xmlns:a16="http://schemas.microsoft.com/office/drawing/2014/main" id="{286E8ED4-5B27-485C-BA12-A36C59527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1600"/>
            <a:ext cx="6307138" cy="473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2B054AA0-8678-4236-AF00-3BF81B544B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Mousetrap Car</a:t>
            </a:r>
          </a:p>
        </p:txBody>
      </p:sp>
      <p:sp>
        <p:nvSpPr>
          <p:cNvPr id="17411" name="Footer Placeholder 2">
            <a:extLst>
              <a:ext uri="{FF2B5EF4-FFF2-40B4-BE49-F238E27FC236}">
                <a16:creationId xmlns:a16="http://schemas.microsoft.com/office/drawing/2014/main" id="{FD5478F0-7ED2-4216-A805-D067B8281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http://nm.mathforcollege.com</a:t>
            </a:r>
            <a:endParaRPr lang="en-US" altLang="en-US" b="0" dirty="0"/>
          </a:p>
        </p:txBody>
      </p:sp>
      <p:pic>
        <p:nvPicPr>
          <p:cNvPr id="29700" name="Picture 2" descr="Mouse Trap car">
            <a:extLst>
              <a:ext uri="{FF2B5EF4-FFF2-40B4-BE49-F238E27FC236}">
                <a16:creationId xmlns:a16="http://schemas.microsoft.com/office/drawing/2014/main" id="{A3C4169D-A996-4B2B-A4B9-2399EF2AD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00200"/>
            <a:ext cx="4229100" cy="406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D418-96F3-315B-5B29-A6756B6A5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Mousetrap car demo</a:t>
            </a:r>
          </a:p>
        </p:txBody>
      </p:sp>
      <p:pic>
        <p:nvPicPr>
          <p:cNvPr id="3" name="Online Media 2" title="Mousetrap car demonstration">
            <a:hlinkClick r:id="" action="ppaction://media"/>
            <a:extLst>
              <a:ext uri="{FF2B5EF4-FFF2-40B4-BE49-F238E27FC236}">
                <a16:creationId xmlns:a16="http://schemas.microsoft.com/office/drawing/2014/main" id="{07FEB096-BFD0-AA5F-4098-DC834541E79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32733" y="1676400"/>
            <a:ext cx="7282832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44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91D6CE18-0212-48B0-9A97-112DAA5E99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Torsional Stiffness of a Mousetrap Spring</a:t>
            </a:r>
          </a:p>
        </p:txBody>
      </p:sp>
      <p:sp>
        <p:nvSpPr>
          <p:cNvPr id="18435" name="Footer Placeholder 2">
            <a:extLst>
              <a:ext uri="{FF2B5EF4-FFF2-40B4-BE49-F238E27FC236}">
                <a16:creationId xmlns:a16="http://schemas.microsoft.com/office/drawing/2014/main" id="{60435A13-4C81-4F22-9C2E-BBE60762D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graphicFrame>
        <p:nvGraphicFramePr>
          <p:cNvPr id="31748" name="Object 186">
            <a:extLst>
              <a:ext uri="{FF2B5EF4-FFF2-40B4-BE49-F238E27FC236}">
                <a16:creationId xmlns:a16="http://schemas.microsoft.com/office/drawing/2014/main" id="{964CF158-9FB0-4D33-B7E5-0ACAE189F8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3657600"/>
          <a:ext cx="4038600" cy="247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4105239" imgH="2657368" progId="Excel.Chart.8">
                  <p:embed/>
                </p:oleObj>
              </mc:Choice>
              <mc:Fallback>
                <p:oleObj name="Chart" r:id="rId4" imgW="4105239" imgH="2657368" progId="Excel.Chart.8">
                  <p:embed/>
                  <p:pic>
                    <p:nvPicPr>
                      <p:cNvPr id="31748" name="Object 186">
                        <a:extLst>
                          <a:ext uri="{FF2B5EF4-FFF2-40B4-BE49-F238E27FC236}">
                            <a16:creationId xmlns:a16="http://schemas.microsoft.com/office/drawing/2014/main" id="{964CF158-9FB0-4D33-B7E5-0ACAE189F8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657600"/>
                        <a:ext cx="4038600" cy="247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49" name="Picture 3" descr="memouse">
            <a:extLst>
              <a:ext uri="{FF2B5EF4-FFF2-40B4-BE49-F238E27FC236}">
                <a16:creationId xmlns:a16="http://schemas.microsoft.com/office/drawing/2014/main" id="{3C494206-D40F-40AB-891A-B51D39F1B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3" t="16667" b="26666"/>
          <a:stretch>
            <a:fillRect/>
          </a:stretch>
        </p:blipFill>
        <p:spPr bwMode="auto">
          <a:xfrm>
            <a:off x="1905000" y="1295400"/>
            <a:ext cx="51054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Rectangle 5">
            <a:extLst>
              <a:ext uri="{FF2B5EF4-FFF2-40B4-BE49-F238E27FC236}">
                <a16:creationId xmlns:a16="http://schemas.microsoft.com/office/drawing/2014/main" id="{5B83479A-E5C5-40CA-8BFE-B430C68C0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1751" name="Object 4">
            <a:extLst>
              <a:ext uri="{FF2B5EF4-FFF2-40B4-BE49-F238E27FC236}">
                <a16:creationId xmlns:a16="http://schemas.microsoft.com/office/drawing/2014/main" id="{88466B6D-7847-432A-AA59-AAAE64D2CC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10200" y="4419600"/>
          <a:ext cx="29924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50900" imgH="228600" progId="Equation.3">
                  <p:embed/>
                </p:oleObj>
              </mc:Choice>
              <mc:Fallback>
                <p:oleObj name="Equation" r:id="rId7" imgW="850900" imgH="228600" progId="Equation.3">
                  <p:embed/>
                  <p:pic>
                    <p:nvPicPr>
                      <p:cNvPr id="31751" name="Object 4">
                        <a:extLst>
                          <a:ext uri="{FF2B5EF4-FFF2-40B4-BE49-F238E27FC236}">
                            <a16:creationId xmlns:a16="http://schemas.microsoft.com/office/drawing/2014/main" id="{88466B6D-7847-432A-AA59-AAAE64D2CC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4419600"/>
                        <a:ext cx="299243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F33AF4B9-CE21-4D0A-801C-359B87CB7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Trunnion-Hub Assembly</a:t>
            </a:r>
          </a:p>
        </p:txBody>
      </p:sp>
      <p:sp>
        <p:nvSpPr>
          <p:cNvPr id="22531" name="Footer Placeholder 2">
            <a:extLst>
              <a:ext uri="{FF2B5EF4-FFF2-40B4-BE49-F238E27FC236}">
                <a16:creationId xmlns:a16="http://schemas.microsoft.com/office/drawing/2014/main" id="{DDBF59C6-BF63-4E8F-915E-8B04006C4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pic>
        <p:nvPicPr>
          <p:cNvPr id="33796" name="Picture 2">
            <a:extLst>
              <a:ext uri="{FF2B5EF4-FFF2-40B4-BE49-F238E27FC236}">
                <a16:creationId xmlns:a16="http://schemas.microsoft.com/office/drawing/2014/main" id="{FA95AFDF-2646-443B-BE4C-AD5F36FCF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76400"/>
            <a:ext cx="4648200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DD573F11-9614-453A-923A-18F8D5DE9B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2400"/>
              <a:t>Thermal Expansion Coefficient Changes with Temperature?</a:t>
            </a:r>
          </a:p>
        </p:txBody>
      </p:sp>
      <p:sp>
        <p:nvSpPr>
          <p:cNvPr id="23555" name="Footer Placeholder 2">
            <a:extLst>
              <a:ext uri="{FF2B5EF4-FFF2-40B4-BE49-F238E27FC236}">
                <a16:creationId xmlns:a16="http://schemas.microsoft.com/office/drawing/2014/main" id="{3A2207E3-6F76-4D3A-82CE-5499A82DE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graphicFrame>
        <p:nvGraphicFramePr>
          <p:cNvPr id="35844" name="Object 33">
            <a:extLst>
              <a:ext uri="{FF2B5EF4-FFF2-40B4-BE49-F238E27FC236}">
                <a16:creationId xmlns:a16="http://schemas.microsoft.com/office/drawing/2014/main" id="{D4E91610-B943-40ED-AEC8-FE8B00F9B1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828800"/>
          <a:ext cx="4724400" cy="342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4295691" imgH="3114568" progId="Excel.Chart.8">
                  <p:embed/>
                </p:oleObj>
              </mc:Choice>
              <mc:Fallback>
                <p:oleObj name="Chart" r:id="rId4" imgW="4295691" imgH="3114568" progId="Excel.Chart.8">
                  <p:embed/>
                  <p:pic>
                    <p:nvPicPr>
                      <p:cNvPr id="35844" name="Object 33">
                        <a:extLst>
                          <a:ext uri="{FF2B5EF4-FFF2-40B4-BE49-F238E27FC236}">
                            <a16:creationId xmlns:a16="http://schemas.microsoft.com/office/drawing/2014/main" id="{D4E91610-B943-40ED-AEC8-FE8B00F9B1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828800"/>
                        <a:ext cx="4724400" cy="342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Rectangle 4">
            <a:extLst>
              <a:ext uri="{FF2B5EF4-FFF2-40B4-BE49-F238E27FC236}">
                <a16:creationId xmlns:a16="http://schemas.microsoft.com/office/drawing/2014/main" id="{4278FD54-8CE2-4B78-A55B-41F8EDD89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5846" name="Object 3">
            <a:extLst>
              <a:ext uri="{FF2B5EF4-FFF2-40B4-BE49-F238E27FC236}">
                <a16:creationId xmlns:a16="http://schemas.microsoft.com/office/drawing/2014/main" id="{7B6B8767-C083-40A2-B768-A9CF5CB7F4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5334000"/>
          <a:ext cx="3581400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57300" imgH="241300" progId="Equation.3">
                  <p:embed/>
                </p:oleObj>
              </mc:Choice>
              <mc:Fallback>
                <p:oleObj name="Equation" r:id="rId6" imgW="1257300" imgH="241300" progId="Equation.3">
                  <p:embed/>
                  <p:pic>
                    <p:nvPicPr>
                      <p:cNvPr id="35846" name="Object 3">
                        <a:extLst>
                          <a:ext uri="{FF2B5EF4-FFF2-40B4-BE49-F238E27FC236}">
                            <a16:creationId xmlns:a16="http://schemas.microsoft.com/office/drawing/2014/main" id="{7B6B8767-C083-40A2-B768-A9CF5CB7F4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334000"/>
                        <a:ext cx="3581400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F1AB-AB4A-4E5E-8FDB-40057B86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74638"/>
            <a:ext cx="840105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Test 1 vs Online HW Score Fall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19F01-7E38-4576-8D70-70460BEFF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8F690B-7A66-4034-A240-E41FD01F0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195" y="1219200"/>
            <a:ext cx="7753609" cy="490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50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4">
            <a:extLst>
              <a:ext uri="{FF2B5EF4-FFF2-40B4-BE49-F238E27FC236}">
                <a16:creationId xmlns:a16="http://schemas.microsoft.com/office/drawing/2014/main" id="{3FF66CB5-AA09-43CC-AE90-6D5642C9C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42D6F48-C5E9-479F-9ACD-B08EEAAB65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2438400"/>
            <a:ext cx="3124200" cy="1143000"/>
          </a:xfrm>
        </p:spPr>
        <p:txBody>
          <a:bodyPr/>
          <a:lstStyle/>
          <a:p>
            <a:pPr eaLnBrk="1" hangingPunct="1"/>
            <a:r>
              <a:rPr lang="en-US" altLang="en-US" sz="4800" b="1"/>
              <a:t>THE END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>
            <a:extLst>
              <a:ext uri="{FF2B5EF4-FFF2-40B4-BE49-F238E27FC236}">
                <a16:creationId xmlns:a16="http://schemas.microsoft.com/office/drawing/2014/main" id="{E64CD83A-DEB9-453F-888D-944E4BFC9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1A953827-2541-4B6E-AE79-D6B61E70D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9718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 dirty="0"/>
              <a:t> 06.01</a:t>
            </a:r>
            <a:br>
              <a:rPr lang="en-US" altLang="en-US" sz="4400" b="1" dirty="0"/>
            </a:br>
            <a:r>
              <a:rPr lang="en-US" altLang="en-US" sz="4400" b="1" dirty="0"/>
              <a:t>Pre-Requisite Knowledge</a:t>
            </a:r>
            <a:r>
              <a:rPr lang="en-US" altLang="en-US" dirty="0"/>
              <a:t> 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16A87C-FAB3-4A2D-946E-D61D94A0919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77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4B33F6-F1A0-24BB-597D-A44A5126E1B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16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08E073-342F-CFE5-0ADE-91BC3547D96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78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96E5BB7-BF83-D862-DF10-23E822EAD19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118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D2F50E-CDEC-42CF-24D0-CD35CC551EF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96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856C9E-6DE9-83FB-614F-885B328A5F1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68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75BB7E-5EE5-E046-9329-DE8C835088A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7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AB91C64-3769-9C53-0764-1320E9B388F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03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253D8A-E46F-4F86-D840-29F710AEEE0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56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>
            <a:extLst>
              <a:ext uri="{FF2B5EF4-FFF2-40B4-BE49-F238E27FC236}">
                <a16:creationId xmlns:a16="http://schemas.microsoft.com/office/drawing/2014/main" id="{49E7BD79-BEC8-45CD-9E06-19F3A148A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F02EE540-2140-44EB-A5C4-5E1D6C66EB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2438400"/>
            <a:ext cx="3124200" cy="1143000"/>
          </a:xfrm>
        </p:spPr>
        <p:txBody>
          <a:bodyPr/>
          <a:lstStyle/>
          <a:p>
            <a:pPr eaLnBrk="1" hangingPunct="1"/>
            <a:r>
              <a:rPr lang="en-US" altLang="en-US" sz="4800" b="1"/>
              <a:t>THE END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>
            <a:extLst>
              <a:ext uri="{FF2B5EF4-FFF2-40B4-BE49-F238E27FC236}">
                <a16:creationId xmlns:a16="http://schemas.microsoft.com/office/drawing/2014/main" id="{FD21DF9F-CC9E-42EC-865C-42B684943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CBC2B33F-6EDD-4B19-ADED-2D32A7F1C7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/>
              <a:t>6.03</a:t>
            </a:r>
            <a:br>
              <a:rPr lang="en-US" altLang="en-US" sz="4400" b="1"/>
            </a:br>
            <a:r>
              <a:rPr lang="en-US" altLang="en-US" sz="4400" b="1"/>
              <a:t>Linear Regression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33E5FD-4E30-092B-737D-77861ADD4C7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08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F50E62-4D1E-1AB3-3D27-25248CD75E4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098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5A63FB-94BF-0329-EF1E-02FCBB417B2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963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60A9BEA-391D-118B-E43A-9BA28357469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510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B3C74C3-1C0F-85A2-687E-3FAA55A4CB2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1881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4">
            <a:extLst>
              <a:ext uri="{FF2B5EF4-FFF2-40B4-BE49-F238E27FC236}">
                <a16:creationId xmlns:a16="http://schemas.microsoft.com/office/drawing/2014/main" id="{21A9515D-12A4-4DE0-97C9-C6F76BFDD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9791B15C-0A4D-4F85-9A61-8747FC6C96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2438400"/>
            <a:ext cx="3124200" cy="1143000"/>
          </a:xfrm>
        </p:spPr>
        <p:txBody>
          <a:bodyPr/>
          <a:lstStyle/>
          <a:p>
            <a:pPr eaLnBrk="1" hangingPunct="1"/>
            <a:r>
              <a:rPr lang="en-US" altLang="en-US" sz="4800" b="1"/>
              <a:t>THE END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f459ada-da6a-417c-a9ae-1e091b1d198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66677ca-1fa1-48fb-8f30-7c6a22a3824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95c3d83-e2ba-41d6-bdd3-6fd05b0f620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1411c4b-2120-4c40-a571-88502f3ee3d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8271881-dba2-4ba3-8310-f3a4189b7a9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8e6947b-a90d-4022-ba7b-b3b1f03e42d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7784fb7-0f81-4350-b390-653aa65220bc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acf60a3-720e-4921-96ba-8534fe7b7c2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e7a840d-13ed-4386-9d0f-b892f37cb6f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96d6961-ad15-4766-bd1b-0d23f3fd038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a99f266-0a81-446c-a840-47e728ff506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dd0f048-b387-4d30-980f-a3fbe19ce65b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4d180e2-e4a9-4ea1-ba69-43932061b64c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b2816fd-c948-4424-87f7-277e25f41bc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6245</TotalTime>
  <Words>1193</Words>
  <Application>Microsoft Office PowerPoint</Application>
  <PresentationFormat>On-screen Show (4:3)</PresentationFormat>
  <Paragraphs>72</Paragraphs>
  <Slides>30</Slides>
  <Notes>28</Notes>
  <HiddenSlides>0</HiddenSlides>
  <MMClips>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Gill Sans MT</vt:lpstr>
      <vt:lpstr>Tahoma</vt:lpstr>
      <vt:lpstr>Verdana</vt:lpstr>
      <vt:lpstr>Wingdings 2</vt:lpstr>
      <vt:lpstr>Solstice</vt:lpstr>
      <vt:lpstr>Chart</vt:lpstr>
      <vt:lpstr>Equation</vt:lpstr>
      <vt:lpstr>Regression</vt:lpstr>
      <vt:lpstr>Applications</vt:lpstr>
      <vt:lpstr>Stress vs Strain in a Composite Material</vt:lpstr>
      <vt:lpstr>A Bone Scan</vt:lpstr>
      <vt:lpstr>Radiation intensity from Technitium-99m  </vt:lpstr>
      <vt:lpstr>Mousetrap Car</vt:lpstr>
      <vt:lpstr>Mousetrap car demo</vt:lpstr>
      <vt:lpstr>Torsional Stiffness of a Mousetrap Spring</vt:lpstr>
      <vt:lpstr>Trunnion-Hub Assembly</vt:lpstr>
      <vt:lpstr>Thermal Expansion Coefficient Changes with Temperature?</vt:lpstr>
      <vt:lpstr>Test 1 vs Online HW Score Fall 2021</vt:lpstr>
      <vt:lpstr>THE END</vt:lpstr>
      <vt:lpstr> 06.01 Pre-Requisite Knowledge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  <vt:lpstr>6.03 Linear Regression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264</cp:revision>
  <cp:lastPrinted>2022-03-18T16:05:34Z</cp:lastPrinted>
  <dcterms:created xsi:type="dcterms:W3CDTF">2007-03-08T14:59:05Z</dcterms:created>
  <dcterms:modified xsi:type="dcterms:W3CDTF">2023-10-17T18:38:33Z</dcterms:modified>
</cp:coreProperties>
</file>