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25"/>
  </p:notesMasterIdLst>
  <p:handoutMasterIdLst>
    <p:handoutMasterId r:id="rId26"/>
  </p:handoutMasterIdLst>
  <p:sldIdLst>
    <p:sldId id="385" r:id="rId2"/>
    <p:sldId id="386" r:id="rId3"/>
    <p:sldId id="387" r:id="rId4"/>
    <p:sldId id="388" r:id="rId5"/>
    <p:sldId id="389" r:id="rId6"/>
    <p:sldId id="390" r:id="rId7"/>
    <p:sldId id="338" r:id="rId8"/>
    <p:sldId id="337" r:id="rId9"/>
    <p:sldId id="339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51" r:id="rId20"/>
    <p:sldId id="352" r:id="rId21"/>
    <p:sldId id="350" r:id="rId22"/>
    <p:sldId id="361" r:id="rId23"/>
    <p:sldId id="374" r:id="rId24"/>
  </p:sldIdLst>
  <p:sldSz cx="9144000" cy="6858000" type="screen4x3"/>
  <p:notesSz cx="9601200" cy="731520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43" autoAdjust="0"/>
  </p:normalViewPr>
  <p:slideViewPr>
    <p:cSldViewPr>
      <p:cViewPr varScale="1">
        <p:scale>
          <a:sx n="101" d="100"/>
          <a:sy n="101" d="100"/>
        </p:scale>
        <p:origin x="34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BD6370-CB5E-4754-B434-28804ECB4E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4E70D6-4C52-460D-AFCE-F5C1E5970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7A885EC-B67E-4267-BEF9-699D0823863F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29366-CB33-424D-83A9-FF63C7EBC2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04064-D352-4D1B-8582-FAFE9BBA90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E68A6A-51AB-42F2-9F86-C220A2C2A0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30FD4BD-2B60-4CE9-8826-CA6177EF7F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F1F9706-34FE-4F6B-B242-BBDF724969B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BFD3216-336E-4052-9595-0D1704E8216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0213" y="549275"/>
            <a:ext cx="3660775" cy="2744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2F32ADE-7B04-4F0E-ACE1-19E0B63AC8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AA2F41-5C4C-4BBC-A0C3-52DE2F8BCB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8332471-8D2C-4845-BFD8-168C11056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DF7C14-10FA-49E1-852C-E1D4ACC15F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Do you know how Runge- Kutta 4th Order Method works?
https://www.polleverywhere.com/multiple_choice_polls/kxPO38j6CKoCXcjC4fL2z?state=opened&amp;flow=Default&amp;onscreen=persist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F7C14-10FA-49E1-852C-E1D4ACC15FD9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26F28-2DC0-4710-9233-17B31657CDA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5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84529E4-9B87-4E6D-8655-52AE856C9C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40F08FE-8511-46AE-9B0D-4E76685E2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F7CF9221-099F-48CE-9124-1FDA948208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D2CB4FCA-B084-4081-8F41-986527568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9BF137BE-AE08-4A1F-BE2B-8935EB46B6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9659B2-3687-4222-86EC-B438AC436571}" type="slidenum">
              <a:rPr lang="en-US" altLang="en-US" sz="140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D552643E-0B77-4A16-8A15-5DAE0BB7B3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EC1E32FB-C98F-4E27-852F-70434AD6A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562725C8-1AF9-493C-BF2B-6FF327420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703891-7E9F-44E8-82B4-A9DBC2F1962F}" type="slidenum">
              <a:rPr lang="en-US" altLang="en-US" sz="1400"/>
              <a:pPr eaLnBrk="1" hangingPunct="1">
                <a:spcBef>
                  <a:spcPct val="0"/>
                </a:spcBef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49447122-0B0D-4147-9FC5-8A95D53397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23BDAC3-D78E-4035-92FE-812C1FBEF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D541C009-2DDA-444B-9A00-FE3568BF2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5D28A2-A993-4AB8-9EF0-ABD2F80C573B}" type="slidenum">
              <a:rPr lang="en-US" altLang="en-US" sz="1400"/>
              <a:pPr eaLnBrk="1" hangingPunct="1">
                <a:spcBef>
                  <a:spcPct val="0"/>
                </a:spcBef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3318EE6E-BB70-4A53-92FA-EFC8637FB3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7CAC95C-F536-452E-8C13-1EB1E8B86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6A7680CF-7CC9-4E51-8F25-20F31FF7A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6CF75A-AA28-4342-8931-ABC2356BCD6B}" type="slidenum">
              <a:rPr lang="en-US" altLang="en-US" sz="1400"/>
              <a:pPr eaLnBrk="1" hangingPunct="1">
                <a:spcBef>
                  <a:spcPct val="0"/>
                </a:spcBef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14688BF-F71E-40B4-AD8B-4EFCC33467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0D84717-5A35-4510-87ED-1CD5139A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A79F84B1-5083-45FC-B5F3-2697357B4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C4C5B1-5307-4DD5-9042-EDB7588DE360}" type="slidenum">
              <a:rPr lang="en-US" altLang="en-US" sz="1400"/>
              <a:pPr eaLnBrk="1" hangingPunct="1">
                <a:spcBef>
                  <a:spcPct val="0"/>
                </a:spcBef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574F7EFE-BCA4-44A8-B7C8-D632167AEC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9AF9CD47-67FC-4DC9-A532-6342A335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62A84AE8-1601-4114-A6D5-4B9B69163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32A2C5-591B-4645-AE2E-EA1722E613FD}" type="slidenum">
              <a:rPr lang="en-US" altLang="en-US" sz="140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9DCEA141-9ADF-4F8D-84A8-817D52D7A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CCF81DD-6CFB-453F-88A5-777E98C6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2A72220D-6A47-4322-8030-958912A62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2C16DA-289E-4257-857D-9CEB34FAFAB7}" type="slidenum">
              <a:rPr lang="en-US" altLang="en-US" sz="140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380293FC-C52D-4739-9554-C9B8DBD69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64618A8F-CCDC-4421-9242-3D8FE7B3F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7AB5CD19-35FB-4E0F-A259-E43545C0B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9299BA-207E-4EDA-BBDB-739C2B9B3AA7}" type="slidenum">
              <a:rPr lang="en-US" altLang="en-US" sz="1400"/>
              <a:pPr eaLnBrk="1" hangingPunct="1">
                <a:spcBef>
                  <a:spcPct val="0"/>
                </a:spcBef>
              </a:pPr>
              <a:t>12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D24B704A-D8DE-4AED-8886-DC1A0E2616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29A9A3-8C86-4080-B2CE-99E2FDBE1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088E63D-5D00-4259-AA3E-0AB7A6906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7AECF5-8561-4660-9D32-0A8DA8C8BEEE}" type="slidenum">
              <a:rPr lang="en-US" altLang="en-US" sz="140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9432E2DD-3185-4E09-8501-EE5AF615C7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75149B0-7FCA-44FB-B006-9C1629D90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CF024F3-3E74-4D8C-87BA-9A7C52281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0AFD02-4573-4F0E-A891-9FAFAF85BDD7}" type="slidenum">
              <a:rPr lang="en-US" altLang="en-US" sz="140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9A7DE4ED-155D-44BC-A5BA-DB8BCF3984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50F656B8-34C1-41AF-9F5D-2CF937845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03EDE6ED-FE9F-4581-A299-597AE5DC1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575A6E-32C5-4AC1-B223-A4A5CE597803}" type="slidenum">
              <a:rPr lang="en-US" altLang="en-US" sz="140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F8914EDD-08D0-4FAB-A649-B6F25D8B4E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5C70D62-88D4-4557-829D-946CFCB44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8194CE0-E1A3-4713-BF65-8809B46EA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DC44E3-D948-43E0-9580-208E5D7BF989}" type="slidenum">
              <a:rPr lang="en-US" altLang="en-US" sz="140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7115B88-B69C-4D42-9762-446AF60DF7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485B65F5-F8E9-42CF-A531-FA9E704FF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A0E329B0-5577-4114-9870-78CA5D5F9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39701B-921D-4DEE-8354-E96CE2CF926A}" type="slidenum">
              <a:rPr lang="en-US" altLang="en-US" sz="1400"/>
              <a:pPr eaLnBrk="1" hangingPunct="1">
                <a:spcBef>
                  <a:spcPct val="0"/>
                </a:spcBef>
              </a:pPr>
              <a:t>17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0AAD8B5D-E171-4DED-9F62-FF2D7323F0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42FC79A-C25E-4F9C-9B8A-8DCA61FD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CC5C2790-D9F0-479C-A514-B86211D0F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A3CEBA-5EA2-4370-9B32-78245BBC831F}" type="slidenum">
              <a:rPr lang="en-US" altLang="en-US" sz="140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F95D691-8FF4-40DD-AB71-00A1F907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A2EA158B-256A-448D-A1E0-016E25360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BF2F2804-D5E5-4B38-890C-4FD8774BC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DBE0F8-7196-416A-A9BC-1319357F9E53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AC11B8D-54C0-468B-A1FB-38A050921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295958-31D0-412A-86BA-0ABA82B52051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014E35D-8B4F-4084-9DDE-37CF861BD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7ED122A-9987-4CB4-84D8-ADEA3C3F7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C436C0-7B63-46F2-AAB0-4184358E57AD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E2BCC1-1B90-4EC1-8EA6-9463E2885B48}"/>
              </a:ext>
            </a:extLst>
          </p:cNvPr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5A2DCC5-8E96-4668-A893-9298FAEF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26AA1E-B4B7-4423-A238-3BCF432A9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583363"/>
            <a:ext cx="2743200" cy="274637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7153D4-7467-4A64-9F3C-8EB9718A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0D990E-1047-46B6-BA7B-3D68E7FFB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85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728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9062" indent="0">
              <a:buClrTx/>
              <a:buNone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extLst/>
          </a:lstStyle>
          <a:p>
            <a:pPr lvl="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337E2-9D06-44AC-8EC8-431D247C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6BBA-AB52-43CB-9C68-28B6FA4A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D7FB0-089E-4319-BDE8-ED4A3D16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E7EC8-9C86-4522-8069-171490CF5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59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4F54B-1141-4779-B979-1D19BDB04207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4A3D6-D57E-401F-9381-6F1E33AEFD65}"/>
              </a:ext>
            </a:extLst>
          </p:cNvPr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607D98B-0001-4F68-967D-1423E0B3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D9238E-B99E-4B68-9DA3-FFF03F4D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CD0F4B-D29E-4B75-AC45-AB79369A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693936-7C55-4302-9A86-6C5BDCAEEA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02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4344C6-BD24-49CA-93C2-36A6F9F94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687299-6BCE-4463-9CA7-4E525E6C1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83FBBB-040F-49D4-B406-F6925B2C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C2F22-DAAC-4544-B861-ACCA91ED1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35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5CC69B-31B4-4C2D-9435-FD371B35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FEB89A-8EEE-41AC-B600-709129FC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C4E3F8-2309-48B5-8C9E-B74D3AD0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955D6-F570-4E4F-8513-605B883BF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12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10FFABD-2A14-49F5-A635-FE26E662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4CD45A-2275-45EF-8D19-16AEA90E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35EC4A-63C4-48D8-A9D0-7F1F6101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5BFC1-8CB6-4E60-A009-060BF078A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550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0D3D3-E68C-41FD-8987-AC093A0F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10F8A-0785-424E-94DE-30DBE03C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F3B04-97EC-491B-8A01-FDC4339E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539A0-0751-4104-9DAF-63C70F43D6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35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9EF072E-18AD-45F2-9CC7-2BE1A1223CC3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BB510-311B-47F2-8302-09350B23C137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C8A6F57-CF88-4B33-8048-5918CBABC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A10B50A-41D4-446E-B09C-450E6D70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BD5235-B678-467A-BA9E-A446088E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22012-E17D-4439-A2C4-4BBC91C5C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89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4FCA20-20B6-43D2-8F08-A5431CF89141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382F04-9111-4484-8A9D-40E5850101CB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5F46D77B-E0D1-4513-93D6-AB36793FF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0A33E2A-5C77-4DC0-8DB3-D62B5F53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411AE5F-D6D7-45C0-B544-65A99D49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fld id="{7F1CB122-8FC6-4289-967C-04D509D882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301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4B0AB-D4D5-450F-92E0-D97B1FD11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852FB-0A18-4146-948F-2831D857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54B5D-A330-465C-AD8C-2B7812E2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F8122-26F0-4832-8057-7DFBEEF5A7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90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A4EE4-B7D5-43C1-B5BF-A11D912DE3D8}"/>
              </a:ext>
            </a:extLst>
          </p:cNvPr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A8298F-3255-4A1D-B1E5-9DCD3AC88BC3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535BBED-E5DC-46AF-A7DB-19959628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ABB27B1-049F-4533-8DCB-B6CE1BDE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6BD1E5-1911-46D4-A104-B28FED0A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557CD-FFFB-4981-8423-141B051914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71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BC7E2A-4A33-43C8-AF98-745FA304F116}"/>
              </a:ext>
            </a:extLst>
          </p:cNvPr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BD4942-ED2C-4EF0-B9C0-B7710D19A1B6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279FC7-4D11-417E-BF51-84AA9989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470E63A1-1CD2-4BD2-84EE-39F20B5A20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85611-95F1-4925-9676-2FC130CDD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77F7F-15DF-4A9C-9157-4CF7C9C66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CE853-E270-4021-9733-4D9606289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3F3F3F"/>
                </a:solidFill>
              </a:defRPr>
            </a:lvl1pPr>
          </a:lstStyle>
          <a:p>
            <a:fld id="{6F379F3E-5408-4A37-89A8-C8A27B34B3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34" r:id="rId2"/>
    <p:sldLayoutId id="2147484440" r:id="rId3"/>
    <p:sldLayoutId id="2147484435" r:id="rId4"/>
    <p:sldLayoutId id="2147484436" r:id="rId5"/>
    <p:sldLayoutId id="2147484437" r:id="rId6"/>
    <p:sldLayoutId id="2147484441" r:id="rId7"/>
    <p:sldLayoutId id="2147484442" r:id="rId8"/>
    <p:sldLayoutId id="2147484443" r:id="rId9"/>
    <p:sldLayoutId id="2147484438" r:id="rId10"/>
    <p:sldLayoutId id="21474844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117475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library.cmu.edu/ctms/ctms/examples/susp/susp1.gif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.purdue.edu/academic/files/courses/past/2004fall/MA266/ode45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670719"/>
            <a:ext cx="8610600" cy="2773362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7200" dirty="0"/>
            </a:br>
            <a:br>
              <a:rPr lang="en-US" altLang="en-US" sz="7200" dirty="0"/>
            </a:br>
            <a:br>
              <a:rPr lang="en-US" altLang="en-US" sz="7200" dirty="0"/>
            </a:br>
            <a:r>
              <a:rPr lang="en-US" altLang="en-US" sz="4900" dirty="0">
                <a:solidFill>
                  <a:schemeClr val="tx1"/>
                </a:solidFill>
              </a:rPr>
              <a:t>Higher Order and Coupled Ordinary Differential Equations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A9EA7-30D5-25CF-A857-BA814FFCA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52400"/>
            <a:ext cx="8077200" cy="838200"/>
          </a:xfrm>
        </p:spPr>
        <p:txBody>
          <a:bodyPr/>
          <a:lstStyle/>
          <a:p>
            <a:r>
              <a:rPr lang="en-US" dirty="0"/>
              <a:t>Motorcycle suspension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F08C1-DDA9-8D80-1479-88A81FA8E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9744"/>
            <a:ext cx="7812496" cy="47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7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E9848-0350-91D1-36E5-5DA561B7A59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7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52A94A3-906F-41F9-A14E-091904A36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8925" y="124110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Runge-</a:t>
            </a:r>
            <a:r>
              <a:rPr lang="en-US" altLang="en-US" dirty="0" err="1"/>
              <a:t>Kutta</a:t>
            </a:r>
            <a:r>
              <a:rPr lang="en-US" altLang="en-US" dirty="0"/>
              <a:t> 4</a:t>
            </a:r>
            <a:r>
              <a:rPr lang="en-US" altLang="en-US" baseline="30000" dirty="0"/>
              <a:t>th</a:t>
            </a:r>
            <a:r>
              <a:rPr lang="en-US" altLang="en-US" dirty="0"/>
              <a:t> Order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/>
              <p:nvPr/>
            </p:nvSpPr>
            <p:spPr bwMode="auto">
              <a:xfrm>
                <a:off x="1599406" y="2118519"/>
                <a:ext cx="7316787" cy="1152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9406" y="2118519"/>
                <a:ext cx="7316787" cy="1152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/>
              <p:nvPr/>
            </p:nvSpPr>
            <p:spPr bwMode="auto">
              <a:xfrm>
                <a:off x="1599406" y="3382169"/>
                <a:ext cx="144780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9406" y="3382169"/>
                <a:ext cx="1447800" cy="409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/>
              <p:nvPr/>
            </p:nvSpPr>
            <p:spPr bwMode="auto">
              <a:xfrm>
                <a:off x="1580715" y="3831309"/>
                <a:ext cx="26670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715" y="3831309"/>
                <a:ext cx="2667000" cy="685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/>
              <p:nvPr/>
            </p:nvSpPr>
            <p:spPr bwMode="auto">
              <a:xfrm>
                <a:off x="1580715" y="4554659"/>
                <a:ext cx="2590800" cy="661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715" y="4554659"/>
                <a:ext cx="2590800" cy="661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/>
              <p:nvPr/>
            </p:nvSpPr>
            <p:spPr bwMode="auto">
              <a:xfrm>
                <a:off x="1580715" y="5302921"/>
                <a:ext cx="2438400" cy="403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715" y="5302921"/>
                <a:ext cx="2438400" cy="403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447800" y="1400969"/>
                <a:ext cx="5410200" cy="717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447800" y="1400969"/>
                <a:ext cx="5410200" cy="7175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0A6159B-7857-4694-889C-9789480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3F88-C7B3-41D2-B6DA-CD0E694AE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47800"/>
            <a:ext cx="9067800" cy="2133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/>
              <a:t>Bus Suspension System</a:t>
            </a:r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6566FAE4-57AB-4429-889E-F598910DC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0"/>
            <a:ext cx="419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rbel" panose="020B0503020204020204" pitchFamily="34" charset="0"/>
                <a:hlinkClick r:id="rId3"/>
              </a:rPr>
              <a:t>http://nm.MathForCollege.com</a:t>
            </a:r>
            <a:endParaRPr lang="en-US" altLang="en-US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eaLnBrk="1" hangingPunct="1">
              <a:buClrTx/>
              <a:buSz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64BC-9AA0-4A81-B911-F8FEC644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B664D-5BC3-469D-B8C3-59149A69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en-US" sz="2000" b="1" dirty="0"/>
              <a:t>An Example to Show How to Reduce Coupled Differential Equations to a Set of First Order Differential Equations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r>
              <a:rPr lang="en-US" b="1" dirty="0"/>
              <a:t>3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r>
              <a:rPr lang="en-US" dirty="0"/>
              <a:t>Figure 1: A school bus.</a:t>
            </a:r>
          </a:p>
          <a:p>
            <a:pPr algn="ctr">
              <a:defRPr/>
            </a:pPr>
            <a:endParaRPr lang="en-US" b="1" dirty="0"/>
          </a:p>
          <a:p>
            <a:pPr marL="633412" indent="-514350" algn="ctr">
              <a:spcAft>
                <a:spcPts val="1200"/>
              </a:spcAft>
              <a:buFont typeface="+mj-lt"/>
              <a:buAutoNum type="arabicPeriod"/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pic>
        <p:nvPicPr>
          <p:cNvPr id="10244" name="Picture 3" descr="http://www.mayportcg.com/UserFiles/File/Torgeson/Home%20Page/School_Bus_-_3030cf2.jpg">
            <a:extLst>
              <a:ext uri="{FF2B5EF4-FFF2-40B4-BE49-F238E27FC236}">
                <a16:creationId xmlns:a16="http://schemas.microsoft.com/office/drawing/2014/main" id="{A21F2581-8DFB-48CF-9A86-C30A13A09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2627313"/>
            <a:ext cx="3951287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5BE6-69E5-4706-AD73-137EE3EB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Content Placeholder 2">
                <a:extLst>
                  <a:ext uri="{FF2B5EF4-FFF2-40B4-BE49-F238E27FC236}">
                    <a16:creationId xmlns:a16="http://schemas.microsoft.com/office/drawing/2014/main" id="{4B29C7B1-D64E-4C5A-B0A5-72829E6402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" y="4876800"/>
                <a:ext cx="8915400" cy="2628900"/>
              </a:xfrm>
            </p:spPr>
            <p:txBody>
              <a:bodyPr/>
              <a:lstStyle/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body mass,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suspension mass</a:t>
                </a:r>
              </a:p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spring constant of suspension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spring constant of wheel and tire</a:t>
                </a:r>
              </a:p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damping constant of suspension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damping constant of wheel and tire</a:t>
                </a:r>
              </a:p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displacement of body mass as a function of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displacement of suspension mass as a function of time</a:t>
                </a:r>
              </a:p>
              <a:p>
                <a:pPr marL="117475"/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input profile of the road as a function of time</a:t>
                </a:r>
              </a:p>
              <a:p>
                <a:pPr marL="117475"/>
                <a:endParaRPr lang="en-US" altLang="en-US" dirty="0"/>
              </a:p>
              <a:p>
                <a:pPr marL="117475"/>
                <a:endParaRPr lang="en-US" altLang="en-US" dirty="0"/>
              </a:p>
            </p:txBody>
          </p:sp>
        </mc:Choice>
        <mc:Fallback xmlns="">
          <p:sp>
            <p:nvSpPr>
              <p:cNvPr id="13315" name="Content Placeholder 2">
                <a:extLst>
                  <a:ext uri="{FF2B5EF4-FFF2-40B4-BE49-F238E27FC236}">
                    <a16:creationId xmlns:a16="http://schemas.microsoft.com/office/drawing/2014/main" id="{4B29C7B1-D64E-4C5A-B0A5-72829E6402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" y="4876800"/>
                <a:ext cx="8915400" cy="26289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16" name="Rectangle 2">
            <a:extLst>
              <a:ext uri="{FF2B5EF4-FFF2-40B4-BE49-F238E27FC236}">
                <a16:creationId xmlns:a16="http://schemas.microsoft.com/office/drawing/2014/main" id="{10CA8F68-6C2F-4B91-8C62-A3D42A036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Rectangle 4">
            <a:extLst>
              <a:ext uri="{FF2B5EF4-FFF2-40B4-BE49-F238E27FC236}">
                <a16:creationId xmlns:a16="http://schemas.microsoft.com/office/drawing/2014/main" id="{58261582-0682-4EB6-BE00-CA453D46A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8" name="Rectangle 7">
            <a:extLst>
              <a:ext uri="{FF2B5EF4-FFF2-40B4-BE49-F238E27FC236}">
                <a16:creationId xmlns:a16="http://schemas.microsoft.com/office/drawing/2014/main" id="{EC0ECE32-66A3-488A-A6C9-441A8709E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Rectangle 9">
            <a:extLst>
              <a:ext uri="{FF2B5EF4-FFF2-40B4-BE49-F238E27FC236}">
                <a16:creationId xmlns:a16="http://schemas.microsoft.com/office/drawing/2014/main" id="{99E38D3B-9B90-470D-99F1-E6E8313E9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Rectangle 13">
            <a:extLst>
              <a:ext uri="{FF2B5EF4-FFF2-40B4-BE49-F238E27FC236}">
                <a16:creationId xmlns:a16="http://schemas.microsoft.com/office/drawing/2014/main" id="{43933D42-9943-4403-B81F-8300637B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0" name="Rectangle 10">
            <a:extLst>
              <a:ext uri="{FF2B5EF4-FFF2-40B4-BE49-F238E27FC236}">
                <a16:creationId xmlns:a16="http://schemas.microsoft.com/office/drawing/2014/main" id="{C2454B4C-3263-4F76-A994-98B54ED00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1" name="Rectangle 11">
            <a:extLst>
              <a:ext uri="{FF2B5EF4-FFF2-40B4-BE49-F238E27FC236}">
                <a16:creationId xmlns:a16="http://schemas.microsoft.com/office/drawing/2014/main" id="{9DD528B2-B9C6-4AF4-859C-7725E5AE5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2" name="Rectangle 12">
            <a:extLst>
              <a:ext uri="{FF2B5EF4-FFF2-40B4-BE49-F238E27FC236}">
                <a16:creationId xmlns:a16="http://schemas.microsoft.com/office/drawing/2014/main" id="{0B3FB70C-C32E-40F8-87B2-928CECB20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3" name="Rectangle 15">
            <a:extLst>
              <a:ext uri="{FF2B5EF4-FFF2-40B4-BE49-F238E27FC236}">
                <a16:creationId xmlns:a16="http://schemas.microsoft.com/office/drawing/2014/main" id="{2BE3754F-8868-4553-8E54-801CB229C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383196-0BDC-EB19-EB3E-F34F6D7CE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1543050"/>
            <a:ext cx="4572000" cy="318346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E69A-03F3-42D7-96CE-2F34B10C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Content Placeholder 2">
                <a:extLst>
                  <a:ext uri="{FF2B5EF4-FFF2-40B4-BE49-F238E27FC236}">
                    <a16:creationId xmlns:a16="http://schemas.microsoft.com/office/drawing/2014/main" id="{43C2AFEC-60BA-487E-B08F-456CF928D5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4312083"/>
                <a:ext cx="8534400" cy="2422092"/>
              </a:xfrm>
            </p:spPr>
            <p:txBody>
              <a:bodyPr/>
              <a:lstStyle/>
              <a:p>
                <a:pPr marL="117475" algn="just"/>
                <a:r>
                  <a:rPr lang="en-US" altLang="en-US" sz="1600" b="1" dirty="0"/>
                  <a:t>Problem Statement</a:t>
                </a:r>
                <a:r>
                  <a:rPr lang="en-US" altLang="en-US" sz="1600" dirty="0"/>
                  <a:t>: </a:t>
                </a:r>
              </a:p>
              <a:p>
                <a:pPr marL="117475" algn="just"/>
                <a:r>
                  <a:rPr lang="en-US" altLang="en-US" sz="1600" dirty="0"/>
                  <a:t>A suspension system of a bus can be modeled as above.  Only 1/4</a:t>
                </a:r>
                <a:r>
                  <a:rPr lang="en-US" altLang="en-US" sz="1600" baseline="30000" dirty="0"/>
                  <a:t>th</a:t>
                </a:r>
                <a:r>
                  <a:rPr lang="en-US" altLang="en-US" sz="1600" dirty="0"/>
                  <a:t> of the bus is  modeled. </a:t>
                </a:r>
                <a:endParaRPr lang="en-US" sz="16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117475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en-US" sz="1600" dirty="0"/>
                  <a:t>                                  (1)</a:t>
                </a:r>
              </a:p>
              <a:p>
                <a:pPr marL="117475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      (2)</m:t>
                      </m:r>
                    </m:oMath>
                  </m:oMathPara>
                </a14:m>
                <a:endParaRPr lang="en-US" sz="1600" dirty="0"/>
              </a:p>
              <a:p>
                <a:pPr marL="117475" algn="just"/>
                <a:endParaRPr lang="en-US" sz="1600" dirty="0"/>
              </a:p>
              <a:p>
                <a:pPr marL="117475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</m:t>
                      </m:r>
                    </m:oMath>
                  </m:oMathPara>
                </a14:m>
                <a:endParaRPr lang="en-US" altLang="en-US" sz="1600" dirty="0"/>
              </a:p>
            </p:txBody>
          </p:sp>
        </mc:Choice>
        <mc:Fallback xmlns="">
          <p:sp>
            <p:nvSpPr>
              <p:cNvPr id="12291" name="Content Placeholder 2">
                <a:extLst>
                  <a:ext uri="{FF2B5EF4-FFF2-40B4-BE49-F238E27FC236}">
                    <a16:creationId xmlns:a16="http://schemas.microsoft.com/office/drawing/2014/main" id="{43C2AFEC-60BA-487E-B08F-456CF928D5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4312083"/>
                <a:ext cx="8534400" cy="242209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2" name="Rectangle 2">
            <a:extLst>
              <a:ext uri="{FF2B5EF4-FFF2-40B4-BE49-F238E27FC236}">
                <a16:creationId xmlns:a16="http://schemas.microsoft.com/office/drawing/2014/main" id="{BD37201A-9E95-4346-B6C2-A0A433D10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3" name="Rectangle 4">
            <a:extLst>
              <a:ext uri="{FF2B5EF4-FFF2-40B4-BE49-F238E27FC236}">
                <a16:creationId xmlns:a16="http://schemas.microsoft.com/office/drawing/2014/main" id="{BE425B14-3A2C-45C8-9638-32F5975AD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7">
            <a:extLst>
              <a:ext uri="{FF2B5EF4-FFF2-40B4-BE49-F238E27FC236}">
                <a16:creationId xmlns:a16="http://schemas.microsoft.com/office/drawing/2014/main" id="{E2C72B97-3B33-444B-87CE-A877ACF91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Rectangle 9">
            <a:extLst>
              <a:ext uri="{FF2B5EF4-FFF2-40B4-BE49-F238E27FC236}">
                <a16:creationId xmlns:a16="http://schemas.microsoft.com/office/drawing/2014/main" id="{020FD5D9-3296-4B52-9929-3B18D55E7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6" name="Rectangle 13">
            <a:extLst>
              <a:ext uri="{FF2B5EF4-FFF2-40B4-BE49-F238E27FC236}">
                <a16:creationId xmlns:a16="http://schemas.microsoft.com/office/drawing/2014/main" id="{E62376CE-D718-4306-B0C8-7D13A9895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0" name="Rectangle 4">
            <a:extLst>
              <a:ext uri="{FF2B5EF4-FFF2-40B4-BE49-F238E27FC236}">
                <a16:creationId xmlns:a16="http://schemas.microsoft.com/office/drawing/2014/main" id="{1E63CAED-B18C-4A6A-8968-E050670AA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5">
            <a:extLst>
              <a:ext uri="{FF2B5EF4-FFF2-40B4-BE49-F238E27FC236}">
                <a16:creationId xmlns:a16="http://schemas.microsoft.com/office/drawing/2014/main" id="{0AB4C3E0-BE4A-44EF-B1A8-370AB413F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2302" name="Rectangle 6">
            <a:extLst>
              <a:ext uri="{FF2B5EF4-FFF2-40B4-BE49-F238E27FC236}">
                <a16:creationId xmlns:a16="http://schemas.microsoft.com/office/drawing/2014/main" id="{088E0762-7B7B-40C4-96F5-8064F979A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endParaRPr lang="en-US" altLang="ko-KR"/>
          </a:p>
        </p:txBody>
      </p:sp>
      <p:pic>
        <p:nvPicPr>
          <p:cNvPr id="12303" name="Picture 14" descr="http://www.library.cmu.edu/ctms/ctms/examples/susp/susp1.gif">
            <a:extLst>
              <a:ext uri="{FF2B5EF4-FFF2-40B4-BE49-F238E27FC236}">
                <a16:creationId xmlns:a16="http://schemas.microsoft.com/office/drawing/2014/main" id="{243B1E46-1FA4-4D1B-8E31-2AABC529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2261"/>
            <a:ext cx="30480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B934F-E83E-46C9-9316-4B4E3048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4339" name="Content Placeholder 20">
            <a:extLst>
              <a:ext uri="{FF2B5EF4-FFF2-40B4-BE49-F238E27FC236}">
                <a16:creationId xmlns:a16="http://schemas.microsoft.com/office/drawing/2014/main" id="{A916D05E-8AE6-4D1D-8BCD-73DD5442B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The constants are given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Reduce the simultaneous differential equations (1) and (2) to simultaneous first order differential equations and put them in the state variable form complete with corresponding initial conditions. </a:t>
            </a:r>
          </a:p>
          <a:p>
            <a:pPr marL="117475"/>
            <a:endParaRPr lang="en-US" altLang="en-US" dirty="0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206AABD3-EC0A-428E-BA68-40D1F9E9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1" name="Rectangle 4">
            <a:extLst>
              <a:ext uri="{FF2B5EF4-FFF2-40B4-BE49-F238E27FC236}">
                <a16:creationId xmlns:a16="http://schemas.microsoft.com/office/drawing/2014/main" id="{1A2FDA3D-037E-4C46-929D-6F85D5915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Rectangle 7">
            <a:extLst>
              <a:ext uri="{FF2B5EF4-FFF2-40B4-BE49-F238E27FC236}">
                <a16:creationId xmlns:a16="http://schemas.microsoft.com/office/drawing/2014/main" id="{54DF5876-622E-4D61-982D-9933A202E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3" name="Rectangle 9">
            <a:extLst>
              <a:ext uri="{FF2B5EF4-FFF2-40B4-BE49-F238E27FC236}">
                <a16:creationId xmlns:a16="http://schemas.microsoft.com/office/drawing/2014/main" id="{76DBF927-63F1-499D-B2A6-DFA1EB0D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4" name="Rectangle 13">
            <a:extLst>
              <a:ext uri="{FF2B5EF4-FFF2-40B4-BE49-F238E27FC236}">
                <a16:creationId xmlns:a16="http://schemas.microsoft.com/office/drawing/2014/main" id="{BF5459F9-4E10-498B-A15B-06AC80E60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/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blipFill>
                <a:blip r:embed="rId3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/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/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=80,000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blipFill>
                <a:blip r:embed="rId5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/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=500,000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/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=350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/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=15,020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blipFill>
                <a:blip r:embed="rId8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51" name="Rectangle 7">
            <a:extLst>
              <a:ext uri="{FF2B5EF4-FFF2-40B4-BE49-F238E27FC236}">
                <a16:creationId xmlns:a16="http://schemas.microsoft.com/office/drawing/2014/main" id="{8462D29A-2928-43B7-AE98-B63CCB19A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2" name="Rectangle 8">
            <a:extLst>
              <a:ext uri="{FF2B5EF4-FFF2-40B4-BE49-F238E27FC236}">
                <a16:creationId xmlns:a16="http://schemas.microsoft.com/office/drawing/2014/main" id="{370A17D3-AF72-4591-A084-769DFA0B4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3" name="Rectangle 10">
            <a:extLst>
              <a:ext uri="{FF2B5EF4-FFF2-40B4-BE49-F238E27FC236}">
                <a16:creationId xmlns:a16="http://schemas.microsoft.com/office/drawing/2014/main" id="{2A5B354D-8491-4AF7-81E5-8CF472F19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4" name="Rectangle 12">
            <a:extLst>
              <a:ext uri="{FF2B5EF4-FFF2-40B4-BE49-F238E27FC236}">
                <a16:creationId xmlns:a16="http://schemas.microsoft.com/office/drawing/2014/main" id="{50FD36EA-6E5E-4338-AD2E-EBEC7A310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76AF-32C7-408F-B439-E51A2B77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5363" name="Content Placeholder 20">
            <a:extLst>
              <a:ext uri="{FF2B5EF4-FFF2-40B4-BE49-F238E27FC236}">
                <a16:creationId xmlns:a16="http://schemas.microsoft.com/office/drawing/2014/main" id="{EA11B94C-A629-4DEB-88EE-42E166E0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625975"/>
          </a:xfrm>
        </p:spPr>
        <p:txBody>
          <a:bodyPr/>
          <a:lstStyle/>
          <a:p>
            <a:pPr marL="117475"/>
            <a:r>
              <a:rPr lang="en-US" altLang="en-US" b="1" dirty="0"/>
              <a:t>Solution</a:t>
            </a:r>
          </a:p>
          <a:p>
            <a:pPr marL="117475"/>
            <a:endParaRPr lang="en-US" altLang="en-US" b="1" dirty="0"/>
          </a:p>
          <a:p>
            <a:pPr marL="117475"/>
            <a:r>
              <a:rPr lang="en-US" altLang="en-US" dirty="0"/>
              <a:t>Substituting the values of the constants in the two differential equations (1) and (2) gives the differential equations (3) and (4), respectively.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(3)</a:t>
            </a:r>
          </a:p>
          <a:p>
            <a:pPr marL="117475"/>
            <a:r>
              <a:rPr lang="en-US" altLang="en-US" dirty="0"/>
              <a:t>	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 (4)	</a:t>
            </a:r>
          </a:p>
          <a:p>
            <a:pPr marL="117475"/>
            <a:endParaRPr lang="en-US" altLang="en-US" dirty="0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D15B4855-1E6D-4F07-A5D9-91A029839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61E2BE8F-2B5D-4F83-9019-D34027A63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Rectangle 7">
            <a:extLst>
              <a:ext uri="{FF2B5EF4-FFF2-40B4-BE49-F238E27FC236}">
                <a16:creationId xmlns:a16="http://schemas.microsoft.com/office/drawing/2014/main" id="{43093E90-30FA-4B40-A718-3F129A472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7" name="Rectangle 9">
            <a:extLst>
              <a:ext uri="{FF2B5EF4-FFF2-40B4-BE49-F238E27FC236}">
                <a16:creationId xmlns:a16="http://schemas.microsoft.com/office/drawing/2014/main" id="{0106A5A2-96C5-42EA-87F5-9BDBF7AD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8" name="Rectangle 13">
            <a:extLst>
              <a:ext uri="{FF2B5EF4-FFF2-40B4-BE49-F238E27FC236}">
                <a16:creationId xmlns:a16="http://schemas.microsoft.com/office/drawing/2014/main" id="{5BC4A7E0-7AFA-4063-8AF5-52E226CC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9" name="Rectangle 7">
            <a:extLst>
              <a:ext uri="{FF2B5EF4-FFF2-40B4-BE49-F238E27FC236}">
                <a16:creationId xmlns:a16="http://schemas.microsoft.com/office/drawing/2014/main" id="{E73C8C4B-3877-478D-A9E1-F06369889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0" name="Rectangle 8">
            <a:extLst>
              <a:ext uri="{FF2B5EF4-FFF2-40B4-BE49-F238E27FC236}">
                <a16:creationId xmlns:a16="http://schemas.microsoft.com/office/drawing/2014/main" id="{6FF3D1DD-7942-4BAF-93EB-5C80E4E3E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1" name="Rectangle 10">
            <a:extLst>
              <a:ext uri="{FF2B5EF4-FFF2-40B4-BE49-F238E27FC236}">
                <a16:creationId xmlns:a16="http://schemas.microsoft.com/office/drawing/2014/main" id="{EE21EC59-0C6C-4BFF-BC2B-817DC2F33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2980907E-11CB-4419-A51F-CB3705497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/>
              <p:nvPr/>
            </p:nvSpPr>
            <p:spPr bwMode="auto">
              <a:xfrm>
                <a:off x="1128713" y="3360737"/>
                <a:ext cx="5043487" cy="754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8713" y="3360737"/>
                <a:ext cx="5043487" cy="7540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Rectangle 3">
            <a:extLst>
              <a:ext uri="{FF2B5EF4-FFF2-40B4-BE49-F238E27FC236}">
                <a16:creationId xmlns:a16="http://schemas.microsoft.com/office/drawing/2014/main" id="{4927ECDB-7B59-446F-95F3-EC7FCBB2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5" name="Rectangle 4">
            <a:extLst>
              <a:ext uri="{FF2B5EF4-FFF2-40B4-BE49-F238E27FC236}">
                <a16:creationId xmlns:a16="http://schemas.microsoft.com/office/drawing/2014/main" id="{27027CA1-FD06-4928-97D4-26EB50AE0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</a:t>
            </a:r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/>
              <p:nvPr/>
            </p:nvSpPr>
            <p:spPr bwMode="auto">
              <a:xfrm>
                <a:off x="685800" y="4226035"/>
                <a:ext cx="6858000" cy="6890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26035"/>
                <a:ext cx="6858000" cy="6890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5114-ABDA-4994-92DB-AE731779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Content Placeholder 20">
                <a:extLst>
                  <a:ext uri="{FF2B5EF4-FFF2-40B4-BE49-F238E27FC236}">
                    <a16:creationId xmlns:a16="http://schemas.microsoft.com/office/drawing/2014/main" id="{F7C6E14F-61D9-4707-9298-A3341A9ACC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8269" y="1774825"/>
                <a:ext cx="8907462" cy="4625975"/>
              </a:xfrm>
            </p:spPr>
            <p:txBody>
              <a:bodyPr/>
              <a:lstStyle/>
              <a:p>
                <a:pPr marL="117475"/>
                <a:r>
                  <a:rPr lang="en-US" altLang="en-US" dirty="0"/>
                  <a:t>Since </a:t>
                </a:r>
                <a:r>
                  <a:rPr lang="en-US" altLang="en-US" i="1" dirty="0"/>
                  <a:t>w</a:t>
                </a:r>
                <a:r>
                  <a:rPr lang="en-US" altLang="en-US" dirty="0"/>
                  <a:t> is an input, we take it to the right-hand side to show it as a forcing function and rewrite Equation (4) as</a:t>
                </a:r>
              </a:p>
              <a:p>
                <a:pPr marL="117475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(5)</m:t>
                      </m:r>
                    </m:oMath>
                  </m:oMathPara>
                </a14:m>
                <a:endParaRPr lang="en-US" sz="1800" dirty="0"/>
              </a:p>
              <a:p>
                <a:pPr marL="117475"/>
                <a:endParaRPr lang="en-US" altLang="en-US" dirty="0"/>
              </a:p>
              <a:p>
                <a:pPr marL="117475"/>
                <a:r>
                  <a:rPr lang="en-US" altLang="en-US" dirty="0"/>
                  <a:t>Now let us start the process of reducing the 2 simultaneous differential equations: Equations (3) and (5) to 4 simultaneous first order differential equations.</a:t>
                </a:r>
              </a:p>
              <a:p>
                <a:pPr marL="117475"/>
                <a:r>
                  <a:rPr lang="en-US" dirty="0">
                    <a:solidFill>
                      <a:srgbClr val="000000"/>
                    </a:solidFill>
                  </a:rPr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(6)</m:t>
                    </m:r>
                  </m:oMath>
                </a14:m>
                <a:endParaRPr lang="en-US" altLang="en-US" dirty="0"/>
              </a:p>
              <a:p>
                <a:pPr marL="117475"/>
                <a:endParaRPr lang="en-US" altLang="en-US" dirty="0"/>
              </a:p>
              <a:p>
                <a:pPr marL="117475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(7)</m:t>
                      </m:r>
                    </m:oMath>
                  </m:oMathPara>
                </a14:m>
                <a:endParaRPr lang="en-US" dirty="0"/>
              </a:p>
              <a:p>
                <a:pPr marL="117475"/>
                <a:endParaRPr lang="en-US" altLang="en-US" dirty="0"/>
              </a:p>
              <a:p>
                <a:pPr marL="117475"/>
                <a:endParaRPr lang="en-US" altLang="en-US" dirty="0"/>
              </a:p>
              <a:p>
                <a:pPr marL="117475"/>
                <a:r>
                  <a:rPr lang="en-US" altLang="en-US" dirty="0"/>
                  <a:t>								(7)</a:t>
                </a:r>
              </a:p>
              <a:p>
                <a:pPr marL="117475"/>
                <a:endParaRPr lang="en-US" altLang="en-US" dirty="0"/>
              </a:p>
            </p:txBody>
          </p:sp>
        </mc:Choice>
        <mc:Fallback xmlns="">
          <p:sp>
            <p:nvSpPr>
              <p:cNvPr id="16387" name="Content Placeholder 20">
                <a:extLst>
                  <a:ext uri="{FF2B5EF4-FFF2-40B4-BE49-F238E27FC236}">
                    <a16:creationId xmlns:a16="http://schemas.microsoft.com/office/drawing/2014/main" id="{F7C6E14F-61D9-4707-9298-A3341A9ACC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9" y="1774825"/>
                <a:ext cx="8907462" cy="4625975"/>
              </a:xfr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8" name="Rectangle 2">
            <a:extLst>
              <a:ext uri="{FF2B5EF4-FFF2-40B4-BE49-F238E27FC236}">
                <a16:creationId xmlns:a16="http://schemas.microsoft.com/office/drawing/2014/main" id="{ACD6C7B7-63BB-4664-A568-7FF5E1CB7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2CC5DEBB-FEC1-4745-8488-06B44469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F3285BE5-CD36-4EE0-B521-9019339A5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1" name="Rectangle 9">
            <a:extLst>
              <a:ext uri="{FF2B5EF4-FFF2-40B4-BE49-F238E27FC236}">
                <a16:creationId xmlns:a16="http://schemas.microsoft.com/office/drawing/2014/main" id="{63326A08-37C9-416F-B64F-7F1829F25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2" name="Rectangle 13">
            <a:extLst>
              <a:ext uri="{FF2B5EF4-FFF2-40B4-BE49-F238E27FC236}">
                <a16:creationId xmlns:a16="http://schemas.microsoft.com/office/drawing/2014/main" id="{1847AB26-CA09-4A99-9AA1-D9FF856AC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7">
            <a:extLst>
              <a:ext uri="{FF2B5EF4-FFF2-40B4-BE49-F238E27FC236}">
                <a16:creationId xmlns:a16="http://schemas.microsoft.com/office/drawing/2014/main" id="{5A9B4CD8-D009-44FA-B6D4-0A50682BB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8">
            <a:extLst>
              <a:ext uri="{FF2B5EF4-FFF2-40B4-BE49-F238E27FC236}">
                <a16:creationId xmlns:a16="http://schemas.microsoft.com/office/drawing/2014/main" id="{9A4D7E64-9DBE-4301-A0FD-A70C25E3B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0">
            <a:extLst>
              <a:ext uri="{FF2B5EF4-FFF2-40B4-BE49-F238E27FC236}">
                <a16:creationId xmlns:a16="http://schemas.microsoft.com/office/drawing/2014/main" id="{973EA63A-59CB-4306-A07F-C79CAA469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">
            <a:extLst>
              <a:ext uri="{FF2B5EF4-FFF2-40B4-BE49-F238E27FC236}">
                <a16:creationId xmlns:a16="http://schemas.microsoft.com/office/drawing/2014/main" id="{C0730EF9-6886-45B3-9114-932BC849D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Object 4">
            <a:extLst>
              <a:ext uri="{FF2B5EF4-FFF2-40B4-BE49-F238E27FC236}">
                <a16:creationId xmlns:a16="http://schemas.microsoft.com/office/drawing/2014/main" id="{D9055A33-58E3-465F-AD3F-E3A8970CE82E}"/>
              </a:ext>
            </a:extLst>
          </p:cNvPr>
          <p:cNvSpPr txBox="1"/>
          <p:nvPr/>
        </p:nvSpPr>
        <p:spPr bwMode="auto">
          <a:xfrm>
            <a:off x="118268" y="2614422"/>
            <a:ext cx="8907463" cy="71963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400" dirty="0"/>
          </a:p>
        </p:txBody>
      </p:sp>
      <p:sp>
        <p:nvSpPr>
          <p:cNvPr id="16400" name="Rectangle 6">
            <a:extLst>
              <a:ext uri="{FF2B5EF4-FFF2-40B4-BE49-F238E27FC236}">
                <a16:creationId xmlns:a16="http://schemas.microsoft.com/office/drawing/2014/main" id="{21C00DA0-9211-4E76-9D79-939A8815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01" name="Rectangle 7">
            <a:extLst>
              <a:ext uri="{FF2B5EF4-FFF2-40B4-BE49-F238E27FC236}">
                <a16:creationId xmlns:a16="http://schemas.microsoft.com/office/drawing/2014/main" id="{F6EEC120-1BF0-49BF-B292-4F1DBAC02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									</a:t>
            </a:r>
            <a:endParaRPr lang="en-US" altLang="ko-KR"/>
          </a:p>
        </p:txBody>
      </p:sp>
      <p:sp>
        <p:nvSpPr>
          <p:cNvPr id="16402" name="Rectangle 8">
            <a:extLst>
              <a:ext uri="{FF2B5EF4-FFF2-40B4-BE49-F238E27FC236}">
                <a16:creationId xmlns:a16="http://schemas.microsoft.com/office/drawing/2014/main" id="{289EF36F-3D02-4C62-967B-871533731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ko-KR" sz="1200"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</a:t>
            </a:r>
            <a:r>
              <a:rPr lang="en-US" altLang="ko-KR" sz="800"/>
              <a:t> </a:t>
            </a:r>
            <a:endParaRPr lang="en-US" altLang="ko-K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91EE4-CC9B-4BDA-A958-2F385136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7411" name="Content Placeholder 20">
            <a:extLst>
              <a:ext uri="{FF2B5EF4-FFF2-40B4-BE49-F238E27FC236}">
                <a16:creationId xmlns:a16="http://schemas.microsoft.com/office/drawing/2014/main" id="{A52120C0-A20B-4EB2-B7F4-EB8623469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then Equation (3)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can be written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(8)</a:t>
            </a:r>
          </a:p>
          <a:p>
            <a:pPr marL="117475"/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3C1698B-6A82-44A2-AE8D-419AB8344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3" name="Rectangle 4">
            <a:extLst>
              <a:ext uri="{FF2B5EF4-FFF2-40B4-BE49-F238E27FC236}">
                <a16:creationId xmlns:a16="http://schemas.microsoft.com/office/drawing/2014/main" id="{8A1155AB-714E-414C-849C-13E9AC0C6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4" name="Rectangle 7">
            <a:extLst>
              <a:ext uri="{FF2B5EF4-FFF2-40B4-BE49-F238E27FC236}">
                <a16:creationId xmlns:a16="http://schemas.microsoft.com/office/drawing/2014/main" id="{D1CEE7CD-A72A-457F-B0A7-6DB4455C1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08F385E0-1BF9-4470-B862-CA55E6AC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6" name="Rectangle 13">
            <a:extLst>
              <a:ext uri="{FF2B5EF4-FFF2-40B4-BE49-F238E27FC236}">
                <a16:creationId xmlns:a16="http://schemas.microsoft.com/office/drawing/2014/main" id="{C8B3CF32-FFD8-4A99-BDA3-E448249A9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7" name="Rectangle 7">
            <a:extLst>
              <a:ext uri="{FF2B5EF4-FFF2-40B4-BE49-F238E27FC236}">
                <a16:creationId xmlns:a16="http://schemas.microsoft.com/office/drawing/2014/main" id="{3481209A-84AF-4964-8B08-F0DFA020F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Rectangle 8">
            <a:extLst>
              <a:ext uri="{FF2B5EF4-FFF2-40B4-BE49-F238E27FC236}">
                <a16:creationId xmlns:a16="http://schemas.microsoft.com/office/drawing/2014/main" id="{35DCCA2E-89AD-43C2-8941-086BEDE1D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9" name="Rectangle 10">
            <a:extLst>
              <a:ext uri="{FF2B5EF4-FFF2-40B4-BE49-F238E27FC236}">
                <a16:creationId xmlns:a16="http://schemas.microsoft.com/office/drawing/2014/main" id="{151CD577-A8D9-4BC1-A0F6-939D67C16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2E8497A7-BEA5-423F-899C-F3C70B5D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1" name="Rectangle 2">
            <a:extLst>
              <a:ext uri="{FF2B5EF4-FFF2-40B4-BE49-F238E27FC236}">
                <a16:creationId xmlns:a16="http://schemas.microsoft.com/office/drawing/2014/main" id="{5076F0DC-6E3D-4F1B-8798-3C5BB0BAA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/>
              <p:nvPr/>
            </p:nvSpPr>
            <p:spPr bwMode="auto">
              <a:xfrm>
                <a:off x="1271588" y="2228849"/>
                <a:ext cx="6348412" cy="761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1588" y="2228849"/>
                <a:ext cx="6348412" cy="761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/>
              <p:nvPr/>
            </p:nvSpPr>
            <p:spPr bwMode="auto">
              <a:xfrm>
                <a:off x="1347788" y="3276600"/>
                <a:ext cx="4900612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3276600"/>
                <a:ext cx="4900612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/>
              <p:nvPr/>
            </p:nvSpPr>
            <p:spPr bwMode="auto">
              <a:xfrm>
                <a:off x="1347788" y="4038599"/>
                <a:ext cx="4748212" cy="609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038599"/>
                <a:ext cx="4748212" cy="6095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/>
              <p:nvPr/>
            </p:nvSpPr>
            <p:spPr bwMode="auto">
              <a:xfrm>
                <a:off x="1347788" y="4724400"/>
                <a:ext cx="4900612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724400"/>
                <a:ext cx="4900612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26" name="Rectangle 6">
            <a:extLst>
              <a:ext uri="{FF2B5EF4-FFF2-40B4-BE49-F238E27FC236}">
                <a16:creationId xmlns:a16="http://schemas.microsoft.com/office/drawing/2014/main" id="{61B61745-AE03-46A7-A5F3-B5137EB07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7" name="Rectangle 7">
            <a:extLst>
              <a:ext uri="{FF2B5EF4-FFF2-40B4-BE49-F238E27FC236}">
                <a16:creationId xmlns:a16="http://schemas.microsoft.com/office/drawing/2014/main" id="{9B332BAF-C39A-42F5-9349-F18EF5D9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8" name="Rectangle 8">
            <a:extLst>
              <a:ext uri="{FF2B5EF4-FFF2-40B4-BE49-F238E27FC236}">
                <a16:creationId xmlns:a16="http://schemas.microsoft.com/office/drawing/2014/main" id="{0EAEF2E5-66FD-4F86-BC14-598F7A3B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5F6A-FAA4-4957-BFD3-2B965ECF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8435" name="Content Placeholder 20">
            <a:extLst>
              <a:ext uri="{FF2B5EF4-FFF2-40B4-BE49-F238E27FC236}">
                <a16:creationId xmlns:a16="http://schemas.microsoft.com/office/drawing/2014/main" id="{CECBD6DB-00AC-4373-AD85-32EC6506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and Equation (5)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can be written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(9)</a:t>
            </a:r>
          </a:p>
          <a:p>
            <a:pPr marL="117475"/>
            <a:r>
              <a:rPr lang="en-US" altLang="en-US" dirty="0"/>
              <a:t> </a:t>
            </a:r>
          </a:p>
          <a:p>
            <a:pPr marL="117475"/>
            <a:endParaRPr lang="en-US" altLang="en-US" dirty="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D6AC3ABB-21AB-4F70-AB89-23F2D6836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8FC8FDE1-875C-4343-AF56-FC4F7778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8" name="Rectangle 7">
            <a:extLst>
              <a:ext uri="{FF2B5EF4-FFF2-40B4-BE49-F238E27FC236}">
                <a16:creationId xmlns:a16="http://schemas.microsoft.com/office/drawing/2014/main" id="{1C0FA813-D086-4187-B277-6429348CB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9" name="Rectangle 9">
            <a:extLst>
              <a:ext uri="{FF2B5EF4-FFF2-40B4-BE49-F238E27FC236}">
                <a16:creationId xmlns:a16="http://schemas.microsoft.com/office/drawing/2014/main" id="{BFD90CDC-F2CA-40EE-A142-4CC9FE9F2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0" name="Rectangle 13">
            <a:extLst>
              <a:ext uri="{FF2B5EF4-FFF2-40B4-BE49-F238E27FC236}">
                <a16:creationId xmlns:a16="http://schemas.microsoft.com/office/drawing/2014/main" id="{16217331-AD60-445A-9F13-45B0C60D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1" name="Rectangle 7">
            <a:extLst>
              <a:ext uri="{FF2B5EF4-FFF2-40B4-BE49-F238E27FC236}">
                <a16:creationId xmlns:a16="http://schemas.microsoft.com/office/drawing/2014/main" id="{266C870E-15D6-4203-8847-01F35369A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2" name="Rectangle 8">
            <a:extLst>
              <a:ext uri="{FF2B5EF4-FFF2-40B4-BE49-F238E27FC236}">
                <a16:creationId xmlns:a16="http://schemas.microsoft.com/office/drawing/2014/main" id="{E2E8AAE4-F820-4681-8386-492CE8CAD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3" name="Rectangle 10">
            <a:extLst>
              <a:ext uri="{FF2B5EF4-FFF2-40B4-BE49-F238E27FC236}">
                <a16:creationId xmlns:a16="http://schemas.microsoft.com/office/drawing/2014/main" id="{D20115DA-444C-4C4F-A1AF-F332D48B3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4" name="Rectangle 12">
            <a:extLst>
              <a:ext uri="{FF2B5EF4-FFF2-40B4-BE49-F238E27FC236}">
                <a16:creationId xmlns:a16="http://schemas.microsoft.com/office/drawing/2014/main" id="{0E9C95DF-FEFB-46C4-84F6-AE1CF9CA2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/>
              <p:nvPr/>
            </p:nvSpPr>
            <p:spPr bwMode="auto">
              <a:xfrm>
                <a:off x="830263" y="2439987"/>
                <a:ext cx="7856537" cy="7080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263" y="2439987"/>
                <a:ext cx="7856537" cy="7080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/>
              <p:nvPr/>
            </p:nvSpPr>
            <p:spPr bwMode="auto">
              <a:xfrm>
                <a:off x="827088" y="3733800"/>
                <a:ext cx="7478712" cy="685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3733800"/>
                <a:ext cx="7478712" cy="685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/>
              <p:nvPr/>
            </p:nvSpPr>
            <p:spPr bwMode="auto">
              <a:xfrm>
                <a:off x="827088" y="4419600"/>
                <a:ext cx="7478712" cy="685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4419600"/>
                <a:ext cx="7478712" cy="6857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/>
              <p:nvPr/>
            </p:nvSpPr>
            <p:spPr bwMode="auto">
              <a:xfrm>
                <a:off x="835024" y="5049837"/>
                <a:ext cx="7394575" cy="7413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5024" y="5049837"/>
                <a:ext cx="7394575" cy="7413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9" name="Rectangle 5">
            <a:extLst>
              <a:ext uri="{FF2B5EF4-FFF2-40B4-BE49-F238E27FC236}">
                <a16:creationId xmlns:a16="http://schemas.microsoft.com/office/drawing/2014/main" id="{CD83ED63-4E22-4E05-AF32-4F1E6EA12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0" name="Rectangle 6">
            <a:extLst>
              <a:ext uri="{FF2B5EF4-FFF2-40B4-BE49-F238E27FC236}">
                <a16:creationId xmlns:a16="http://schemas.microsoft.com/office/drawing/2014/main" id="{69CE6816-CFB9-46DD-9998-534E6BB2F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1" name="Rectangle 7">
            <a:extLst>
              <a:ext uri="{FF2B5EF4-FFF2-40B4-BE49-F238E27FC236}">
                <a16:creationId xmlns:a16="http://schemas.microsoft.com/office/drawing/2014/main" id="{C6187793-566B-4DE3-AB95-575FB33AF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7D62-4B2C-410E-A1CE-26294147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9459" name="Content Placeholder 20">
            <a:extLst>
              <a:ext uri="{FF2B5EF4-FFF2-40B4-BE49-F238E27FC236}">
                <a16:creationId xmlns:a16="http://schemas.microsoft.com/office/drawing/2014/main" id="{74E4D630-DE6D-4A05-B9FF-BBBC3BD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The 4 simultaneous first order differential equations given by Equations 6 thru 9 complete with the corresponding initial condition then are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(10)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(11)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(12)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(13)</a:t>
            </a: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B1939EFF-B324-4B7F-B4EC-1840824A4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0A73075A-9E39-45EB-A215-F8F5027A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2" name="Rectangle 7">
            <a:extLst>
              <a:ext uri="{FF2B5EF4-FFF2-40B4-BE49-F238E27FC236}">
                <a16:creationId xmlns:a16="http://schemas.microsoft.com/office/drawing/2014/main" id="{FA2071E7-7113-4888-9B67-44CD651C9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3" name="Rectangle 9">
            <a:extLst>
              <a:ext uri="{FF2B5EF4-FFF2-40B4-BE49-F238E27FC236}">
                <a16:creationId xmlns:a16="http://schemas.microsoft.com/office/drawing/2014/main" id="{D6867CDD-F94A-4CF2-ACD6-782C19A93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4" name="Rectangle 13">
            <a:extLst>
              <a:ext uri="{FF2B5EF4-FFF2-40B4-BE49-F238E27FC236}">
                <a16:creationId xmlns:a16="http://schemas.microsoft.com/office/drawing/2014/main" id="{D4292ABC-3453-4536-BBF0-6B704A5C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5" name="Rectangle 7">
            <a:extLst>
              <a:ext uri="{FF2B5EF4-FFF2-40B4-BE49-F238E27FC236}">
                <a16:creationId xmlns:a16="http://schemas.microsoft.com/office/drawing/2014/main" id="{04A0D9B0-41F0-4EA1-8055-43C4D868E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6" name="Rectangle 8">
            <a:extLst>
              <a:ext uri="{FF2B5EF4-FFF2-40B4-BE49-F238E27FC236}">
                <a16:creationId xmlns:a16="http://schemas.microsoft.com/office/drawing/2014/main" id="{DD103971-17C2-4702-9096-5F5EA7FA7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7" name="Rectangle 10">
            <a:extLst>
              <a:ext uri="{FF2B5EF4-FFF2-40B4-BE49-F238E27FC236}">
                <a16:creationId xmlns:a16="http://schemas.microsoft.com/office/drawing/2014/main" id="{92DC4576-B3B0-429C-AB8D-42E6AAD28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id="{E2D659CC-B458-4A95-A6A9-B1F073B80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/>
              <p:nvPr/>
            </p:nvSpPr>
            <p:spPr bwMode="auto">
              <a:xfrm>
                <a:off x="914399" y="2590800"/>
                <a:ext cx="4981575" cy="742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399" y="2590800"/>
                <a:ext cx="4981575" cy="742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/>
              <p:nvPr/>
            </p:nvSpPr>
            <p:spPr bwMode="auto">
              <a:xfrm>
                <a:off x="914400" y="3143250"/>
                <a:ext cx="5362573" cy="5905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143250"/>
                <a:ext cx="5362573" cy="5905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/>
              <p:nvPr/>
            </p:nvSpPr>
            <p:spPr bwMode="auto">
              <a:xfrm>
                <a:off x="914400" y="3733800"/>
                <a:ext cx="6400800" cy="5905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733800"/>
                <a:ext cx="6400800" cy="5905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/>
              <p:nvPr/>
            </p:nvSpPr>
            <p:spPr bwMode="auto">
              <a:xfrm>
                <a:off x="884066" y="4324324"/>
                <a:ext cx="7878933" cy="12763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=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066" y="4324324"/>
                <a:ext cx="7878933" cy="127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73" name="Rectangle 5">
            <a:extLst>
              <a:ext uri="{FF2B5EF4-FFF2-40B4-BE49-F238E27FC236}">
                <a16:creationId xmlns:a16="http://schemas.microsoft.com/office/drawing/2014/main" id="{28F9272A-7330-4839-A4EB-7B098C32B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74" name="Rectangle 6">
            <a:extLst>
              <a:ext uri="{FF2B5EF4-FFF2-40B4-BE49-F238E27FC236}">
                <a16:creationId xmlns:a16="http://schemas.microsoft.com/office/drawing/2014/main" id="{7EB8732D-8F1D-4436-B86F-6925C9106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5" name="Rectangle 7">
            <a:extLst>
              <a:ext uri="{FF2B5EF4-FFF2-40B4-BE49-F238E27FC236}">
                <a16:creationId xmlns:a16="http://schemas.microsoft.com/office/drawing/2014/main" id="{A1BDAE9F-1452-4C79-81E3-24E543C3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6" name="Rectangle 8">
            <a:extLst>
              <a:ext uri="{FF2B5EF4-FFF2-40B4-BE49-F238E27FC236}">
                <a16:creationId xmlns:a16="http://schemas.microsoft.com/office/drawing/2014/main" id="{1330C050-20C0-4697-900C-2CC170194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5483-293F-45A8-B561-4B0B16381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0483" name="Content Placeholder 20">
            <a:extLst>
              <a:ext uri="{FF2B5EF4-FFF2-40B4-BE49-F238E27FC236}">
                <a16:creationId xmlns:a16="http://schemas.microsoft.com/office/drawing/2014/main" id="{57A5F7C8-98CC-4FE2-A436-A022AD4F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Assuming that the bus is going at 60 mph, that is, approximately 27 m/s, it takes 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to go through one period. So, the frequency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The angular frequency then is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945AB26-578F-443F-9CC8-BA47737A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897F3FD8-BF93-44F3-A057-ED1AE449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6" name="Rectangle 7">
            <a:extLst>
              <a:ext uri="{FF2B5EF4-FFF2-40B4-BE49-F238E27FC236}">
                <a16:creationId xmlns:a16="http://schemas.microsoft.com/office/drawing/2014/main" id="{4A0A37CE-5E32-4968-BADE-28504D7FD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7" name="Rectangle 9">
            <a:extLst>
              <a:ext uri="{FF2B5EF4-FFF2-40B4-BE49-F238E27FC236}">
                <a16:creationId xmlns:a16="http://schemas.microsoft.com/office/drawing/2014/main" id="{9483D29F-A807-466C-AD72-CA3778DA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8" name="Rectangle 13">
            <a:extLst>
              <a:ext uri="{FF2B5EF4-FFF2-40B4-BE49-F238E27FC236}">
                <a16:creationId xmlns:a16="http://schemas.microsoft.com/office/drawing/2014/main" id="{9C1AF71B-E686-4070-83B1-DB3DAF84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9" name="Rectangle 8">
            <a:extLst>
              <a:ext uri="{FF2B5EF4-FFF2-40B4-BE49-F238E27FC236}">
                <a16:creationId xmlns:a16="http://schemas.microsoft.com/office/drawing/2014/main" id="{2DC704F0-2F0A-424D-A20B-CE313CDA5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0" name="Rectangle 5">
            <a:extLst>
              <a:ext uri="{FF2B5EF4-FFF2-40B4-BE49-F238E27FC236}">
                <a16:creationId xmlns:a16="http://schemas.microsoft.com/office/drawing/2014/main" id="{250A9005-878B-40D3-BBEB-2060F5333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1" name="Rectangle 6">
            <a:extLst>
              <a:ext uri="{FF2B5EF4-FFF2-40B4-BE49-F238E27FC236}">
                <a16:creationId xmlns:a16="http://schemas.microsoft.com/office/drawing/2014/main" id="{359BC349-7FD0-45D6-8C6C-D8EE70689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2" name="Rectangle 7">
            <a:extLst>
              <a:ext uri="{FF2B5EF4-FFF2-40B4-BE49-F238E27FC236}">
                <a16:creationId xmlns:a16="http://schemas.microsoft.com/office/drawing/2014/main" id="{6CBE1859-692D-4B44-B9FE-C08719FB9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3" name="Rectangle 8">
            <a:extLst>
              <a:ext uri="{FF2B5EF4-FFF2-40B4-BE49-F238E27FC236}">
                <a16:creationId xmlns:a16="http://schemas.microsoft.com/office/drawing/2014/main" id="{D0DC66DD-8D83-4E6D-9DAC-F29F2D6D2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/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/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4.545 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6" name="Rectangle 4">
            <a:extLst>
              <a:ext uri="{FF2B5EF4-FFF2-40B4-BE49-F238E27FC236}">
                <a16:creationId xmlns:a16="http://schemas.microsoft.com/office/drawing/2014/main" id="{53722402-E0BD-4EE3-8F2B-EA4FF093E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7" name="Rectangle 6">
            <a:extLst>
              <a:ext uri="{FF2B5EF4-FFF2-40B4-BE49-F238E27FC236}">
                <a16:creationId xmlns:a16="http://schemas.microsoft.com/office/drawing/2014/main" id="{A3647241-D406-498D-B06F-C5B1AB1DF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8" name="Rectangle 20">
            <a:extLst>
              <a:ext uri="{FF2B5EF4-FFF2-40B4-BE49-F238E27FC236}">
                <a16:creationId xmlns:a16="http://schemas.microsoft.com/office/drawing/2014/main" id="{61D5D5A1-9962-4C79-83EA-C995C7702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/>
              <p:nvPr/>
            </p:nvSpPr>
            <p:spPr bwMode="auto">
              <a:xfrm>
                <a:off x="1981200" y="4876800"/>
                <a:ext cx="25908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=2×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×4.545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876800"/>
                <a:ext cx="2590800" cy="971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0" name="Picture 19">
            <a:extLst>
              <a:ext uri="{FF2B5EF4-FFF2-40B4-BE49-F238E27FC236}">
                <a16:creationId xmlns:a16="http://schemas.microsoft.com/office/drawing/2014/main" id="{D066188E-6566-401E-BEB1-E21BBA333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4251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DA58-CDE9-48F6-BD54-CD487766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1507" name="Content Placeholder 20">
            <a:extLst>
              <a:ext uri="{FF2B5EF4-FFF2-40B4-BE49-F238E27FC236}">
                <a16:creationId xmlns:a16="http://schemas.microsoft.com/office/drawing/2014/main" id="{19A1DE7E-8CA6-490C-B684-E5059093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Giving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br>
              <a:rPr lang="en-US" altLang="en-US" dirty="0"/>
            </a:br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</a:t>
            </a:r>
          </a:p>
          <a:p>
            <a:pPr marL="117475"/>
            <a:endParaRPr lang="en-US" altLang="en-US" dirty="0"/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EB583712-37F6-4318-9610-5BC014E39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8379D497-068A-46B7-B86A-D07FAAA6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7">
            <a:extLst>
              <a:ext uri="{FF2B5EF4-FFF2-40B4-BE49-F238E27FC236}">
                <a16:creationId xmlns:a16="http://schemas.microsoft.com/office/drawing/2014/main" id="{A96BCE64-7616-43B3-A595-87BF150E0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1" name="Rectangle 9">
            <a:extLst>
              <a:ext uri="{FF2B5EF4-FFF2-40B4-BE49-F238E27FC236}">
                <a16:creationId xmlns:a16="http://schemas.microsoft.com/office/drawing/2014/main" id="{9E023983-A9E6-448B-ACEC-59A7D26BF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Rectangle 13">
            <a:extLst>
              <a:ext uri="{FF2B5EF4-FFF2-40B4-BE49-F238E27FC236}">
                <a16:creationId xmlns:a16="http://schemas.microsoft.com/office/drawing/2014/main" id="{B3AEAA01-6032-4CF9-B536-F5DFFE2C3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C2AE7345-D0D9-4D6A-BCB5-000D8A72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4" name="Rectangle 5">
            <a:extLst>
              <a:ext uri="{FF2B5EF4-FFF2-40B4-BE49-F238E27FC236}">
                <a16:creationId xmlns:a16="http://schemas.microsoft.com/office/drawing/2014/main" id="{370312A8-94B8-4AB5-8F05-F732D17C6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5" name="Rectangle 6">
            <a:extLst>
              <a:ext uri="{FF2B5EF4-FFF2-40B4-BE49-F238E27FC236}">
                <a16:creationId xmlns:a16="http://schemas.microsoft.com/office/drawing/2014/main" id="{4723501C-4197-41C2-BA76-9EA5B3EB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6" name="Rectangle 7">
            <a:extLst>
              <a:ext uri="{FF2B5EF4-FFF2-40B4-BE49-F238E27FC236}">
                <a16:creationId xmlns:a16="http://schemas.microsoft.com/office/drawing/2014/main" id="{A05D2D3E-1DC3-4FBE-A4FA-38B73C7C4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7" name="Rectangle 8">
            <a:extLst>
              <a:ext uri="{FF2B5EF4-FFF2-40B4-BE49-F238E27FC236}">
                <a16:creationId xmlns:a16="http://schemas.microsoft.com/office/drawing/2014/main" id="{9C6B0DF8-B9BA-4476-8FE8-4E4B4AABA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8" name="Rectangle 4">
            <a:extLst>
              <a:ext uri="{FF2B5EF4-FFF2-40B4-BE49-F238E27FC236}">
                <a16:creationId xmlns:a16="http://schemas.microsoft.com/office/drawing/2014/main" id="{65FD4A71-0477-4645-B58F-0BB12B296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9" name="Rectangle 6">
            <a:extLst>
              <a:ext uri="{FF2B5EF4-FFF2-40B4-BE49-F238E27FC236}">
                <a16:creationId xmlns:a16="http://schemas.microsoft.com/office/drawing/2014/main" id="{0EF71E3F-6AAA-4B23-BC96-26A3F7D3B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/>
              <p:nvPr/>
            </p:nvSpPr>
            <p:spPr bwMode="auto">
              <a:xfrm>
                <a:off x="1419225" y="2208213"/>
                <a:ext cx="3000375" cy="91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225" y="2208213"/>
                <a:ext cx="3000375" cy="9159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/>
              <p:nvPr/>
            </p:nvSpPr>
            <p:spPr bwMode="auto">
              <a:xfrm>
                <a:off x="1600200" y="2830513"/>
                <a:ext cx="2362200" cy="749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830513"/>
                <a:ext cx="2362200" cy="749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522" name="Rectangle 3">
            <a:extLst>
              <a:ext uri="{FF2B5EF4-FFF2-40B4-BE49-F238E27FC236}">
                <a16:creationId xmlns:a16="http://schemas.microsoft.com/office/drawing/2014/main" id="{4B7AAF9B-327F-48E7-98EF-5623F454F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3" name="Rectangle 4">
            <a:extLst>
              <a:ext uri="{FF2B5EF4-FFF2-40B4-BE49-F238E27FC236}">
                <a16:creationId xmlns:a16="http://schemas.microsoft.com/office/drawing/2014/main" id="{33CEFEE1-2D22-4A98-8175-143072C2D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1524" name="Rectangle 6">
            <a:extLst>
              <a:ext uri="{FF2B5EF4-FFF2-40B4-BE49-F238E27FC236}">
                <a16:creationId xmlns:a16="http://schemas.microsoft.com/office/drawing/2014/main" id="{A87119B6-2708-4351-B827-6079E4AE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/>
              <p:nvPr/>
            </p:nvSpPr>
            <p:spPr bwMode="auto">
              <a:xfrm>
                <a:off x="1295400" y="4206939"/>
                <a:ext cx="2667000" cy="10508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=0.286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206939"/>
                <a:ext cx="2667000" cy="1050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C4B1-B1D5-48C3-BD3F-6B3F901E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2" y="76200"/>
            <a:ext cx="8229600" cy="125272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2531" name="Content Placeholder 20">
            <a:extLst>
              <a:ext uri="{FF2B5EF4-FFF2-40B4-BE49-F238E27FC236}">
                <a16:creationId xmlns:a16="http://schemas.microsoft.com/office/drawing/2014/main" id="{FF99525E-DEA2-48F9-9F72-FB8FE84D7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55763"/>
            <a:ext cx="7772400" cy="4897437"/>
          </a:xfrm>
        </p:spPr>
        <p:txBody>
          <a:bodyPr/>
          <a:lstStyle/>
          <a:p>
            <a:pPr marL="117475"/>
            <a:r>
              <a:rPr lang="en-US" altLang="en-US" dirty="0"/>
              <a:t>To put the differential equations given by Equations in matrix form, we rewrite them as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59CC808D-BD06-4FE2-9F27-47B10AB4F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8DB99394-A170-44C8-AA3C-E8FB514F2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7">
            <a:extLst>
              <a:ext uri="{FF2B5EF4-FFF2-40B4-BE49-F238E27FC236}">
                <a16:creationId xmlns:a16="http://schemas.microsoft.com/office/drawing/2014/main" id="{734EC988-A936-46FF-ACDE-5731EC5AF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9">
            <a:extLst>
              <a:ext uri="{FF2B5EF4-FFF2-40B4-BE49-F238E27FC236}">
                <a16:creationId xmlns:a16="http://schemas.microsoft.com/office/drawing/2014/main" id="{3F5562B4-9EB0-4A9A-B12C-FC6412B77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6" name="Rectangle 13">
            <a:extLst>
              <a:ext uri="{FF2B5EF4-FFF2-40B4-BE49-F238E27FC236}">
                <a16:creationId xmlns:a16="http://schemas.microsoft.com/office/drawing/2014/main" id="{29D1F1DF-4FD7-4850-8D5B-368D4C501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7" name="Rectangle 8">
            <a:extLst>
              <a:ext uri="{FF2B5EF4-FFF2-40B4-BE49-F238E27FC236}">
                <a16:creationId xmlns:a16="http://schemas.microsoft.com/office/drawing/2014/main" id="{69296EA9-BDC5-4788-94DD-62A3BF830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2538" name="Rectangle 6">
            <a:extLst>
              <a:ext uri="{FF2B5EF4-FFF2-40B4-BE49-F238E27FC236}">
                <a16:creationId xmlns:a16="http://schemas.microsoft.com/office/drawing/2014/main" id="{A7482F9B-7EF9-4116-B591-657BD22FD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9" name="Rectangle 6">
            <a:extLst>
              <a:ext uri="{FF2B5EF4-FFF2-40B4-BE49-F238E27FC236}">
                <a16:creationId xmlns:a16="http://schemas.microsoft.com/office/drawing/2014/main" id="{BF3E5BC7-3992-4A43-9582-23C29361D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0" name="Rectangle 16">
            <a:extLst>
              <a:ext uri="{FF2B5EF4-FFF2-40B4-BE49-F238E27FC236}">
                <a16:creationId xmlns:a16="http://schemas.microsoft.com/office/drawing/2014/main" id="{D39C1676-EE31-45BA-99F4-B911AFB97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2541" name="Rectangle 114">
            <a:extLst>
              <a:ext uri="{FF2B5EF4-FFF2-40B4-BE49-F238E27FC236}">
                <a16:creationId xmlns:a16="http://schemas.microsoft.com/office/drawing/2014/main" id="{18629650-93D0-45D5-BC4A-E2CFAEBC9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2" name="Rectangle 120">
            <a:extLst>
              <a:ext uri="{FF2B5EF4-FFF2-40B4-BE49-F238E27FC236}">
                <a16:creationId xmlns:a16="http://schemas.microsoft.com/office/drawing/2014/main" id="{E0C53C93-BC4C-4571-B25F-F1CD141C4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/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−1812.5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+1.09375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−48.03125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4" name="Rectangle 122">
            <a:extLst>
              <a:ext uri="{FF2B5EF4-FFF2-40B4-BE49-F238E27FC236}">
                <a16:creationId xmlns:a16="http://schemas.microsoft.com/office/drawing/2014/main" id="{16048AEA-BDEB-46CC-8E02-419CCA86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/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6" name="Rectangle 124">
            <a:extLst>
              <a:ext uri="{FF2B5EF4-FFF2-40B4-BE49-F238E27FC236}">
                <a16:creationId xmlns:a16="http://schemas.microsoft.com/office/drawing/2014/main" id="{5DEEFD6B-46F0-4B55-8A62-507D51604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/>
              <p:nvPr/>
            </p:nvSpPr>
            <p:spPr bwMode="auto">
              <a:xfrm>
                <a:off x="979488" y="3124199"/>
                <a:ext cx="5726112" cy="9143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88" y="3124199"/>
                <a:ext cx="5726112" cy="9143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8" name="Rectangle 126">
            <a:extLst>
              <a:ext uri="{FF2B5EF4-FFF2-40B4-BE49-F238E27FC236}">
                <a16:creationId xmlns:a16="http://schemas.microsoft.com/office/drawing/2014/main" id="{703DD111-F52F-4360-8C6D-AB2433AE0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/>
              <p:nvPr/>
            </p:nvSpPr>
            <p:spPr bwMode="auto">
              <a:xfrm>
                <a:off x="990600" y="2457450"/>
                <a:ext cx="5257800" cy="742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457450"/>
                <a:ext cx="5257800" cy="742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9925-7DF7-49AB-9319-ED1ED23C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3555" name="Content Placeholder 20">
            <a:extLst>
              <a:ext uri="{FF2B5EF4-FFF2-40B4-BE49-F238E27FC236}">
                <a16:creationId xmlns:a16="http://schemas.microsoft.com/office/drawing/2014/main" id="{FCA75FEA-3125-42AE-9F12-096AACE21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01813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In state variable matrix form, the differential equations are given by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where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the corresponding initial conditions are </a:t>
            </a:r>
          </a:p>
          <a:p>
            <a:pPr marL="117475"/>
            <a:endParaRPr lang="en-US" altLang="en-US" dirty="0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F9FA86EB-140A-4E75-A22F-830848632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323509B5-5223-488D-B6F3-0B4A1EA53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E9058C8D-AB29-4981-96B6-4603470EE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9" name="Rectangle 9">
            <a:extLst>
              <a:ext uri="{FF2B5EF4-FFF2-40B4-BE49-F238E27FC236}">
                <a16:creationId xmlns:a16="http://schemas.microsoft.com/office/drawing/2014/main" id="{6A940E86-6E12-4E17-8D10-9D0C1D9F9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0" name="Rectangle 13">
            <a:extLst>
              <a:ext uri="{FF2B5EF4-FFF2-40B4-BE49-F238E27FC236}">
                <a16:creationId xmlns:a16="http://schemas.microsoft.com/office/drawing/2014/main" id="{31DF8E92-90ED-4ABF-AE3D-5BA710823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1" name="Rectangle 8">
            <a:extLst>
              <a:ext uri="{FF2B5EF4-FFF2-40B4-BE49-F238E27FC236}">
                <a16:creationId xmlns:a16="http://schemas.microsoft.com/office/drawing/2014/main" id="{F90B92C9-8574-4277-B027-3CA7D786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2" name="Rectangle 5">
            <a:extLst>
              <a:ext uri="{FF2B5EF4-FFF2-40B4-BE49-F238E27FC236}">
                <a16:creationId xmlns:a16="http://schemas.microsoft.com/office/drawing/2014/main" id="{FD80835E-5082-40DF-935B-1B1DEC47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3" name="Rectangle 6">
            <a:extLst>
              <a:ext uri="{FF2B5EF4-FFF2-40B4-BE49-F238E27FC236}">
                <a16:creationId xmlns:a16="http://schemas.microsoft.com/office/drawing/2014/main" id="{F20AF95D-B516-49B7-9E27-D2C65C8C0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4" name="Rectangle 7">
            <a:extLst>
              <a:ext uri="{FF2B5EF4-FFF2-40B4-BE49-F238E27FC236}">
                <a16:creationId xmlns:a16="http://schemas.microsoft.com/office/drawing/2014/main" id="{C5CB6172-665A-4071-8A14-2F078B6B2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5" name="Rectangle 8">
            <a:extLst>
              <a:ext uri="{FF2B5EF4-FFF2-40B4-BE49-F238E27FC236}">
                <a16:creationId xmlns:a16="http://schemas.microsoft.com/office/drawing/2014/main" id="{1DADEB70-FB3E-42BA-AB9B-61A507E49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6" name="Rectangle 4">
            <a:extLst>
              <a:ext uri="{FF2B5EF4-FFF2-40B4-BE49-F238E27FC236}">
                <a16:creationId xmlns:a16="http://schemas.microsoft.com/office/drawing/2014/main" id="{B433B664-3643-46E7-A6AB-636FE2445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7" name="Rectangle 6">
            <a:extLst>
              <a:ext uri="{FF2B5EF4-FFF2-40B4-BE49-F238E27FC236}">
                <a16:creationId xmlns:a16="http://schemas.microsoft.com/office/drawing/2014/main" id="{E5A46737-76A8-4D56-B8F5-FA922F68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8" name="Rectangle 3">
            <a:extLst>
              <a:ext uri="{FF2B5EF4-FFF2-40B4-BE49-F238E27FC236}">
                <a16:creationId xmlns:a16="http://schemas.microsoft.com/office/drawing/2014/main" id="{3C67E6FD-0D6A-462D-8AF2-8388ADD99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9" name="Rectangle 4">
            <a:extLst>
              <a:ext uri="{FF2B5EF4-FFF2-40B4-BE49-F238E27FC236}">
                <a16:creationId xmlns:a16="http://schemas.microsoft.com/office/drawing/2014/main" id="{B6EE1ABD-DF79-4508-945B-63F4AC88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3570" name="Rectangle 6">
            <a:extLst>
              <a:ext uri="{FF2B5EF4-FFF2-40B4-BE49-F238E27FC236}">
                <a16:creationId xmlns:a16="http://schemas.microsoft.com/office/drawing/2014/main" id="{86E73F8C-5C2F-48D6-AD07-C18534810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1" name="Rectangle 13">
            <a:extLst>
              <a:ext uri="{FF2B5EF4-FFF2-40B4-BE49-F238E27FC236}">
                <a16:creationId xmlns:a16="http://schemas.microsoft.com/office/drawing/2014/main" id="{E3C47314-4001-4228-B8ED-DC04ED11F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2" name="Rectangle 14">
            <a:extLst>
              <a:ext uri="{FF2B5EF4-FFF2-40B4-BE49-F238E27FC236}">
                <a16:creationId xmlns:a16="http://schemas.microsoft.com/office/drawing/2014/main" id="{9FE201B3-2AB2-4215-A491-4FC430D2D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3" name="Rectangle 15">
            <a:extLst>
              <a:ext uri="{FF2B5EF4-FFF2-40B4-BE49-F238E27FC236}">
                <a16:creationId xmlns:a16="http://schemas.microsoft.com/office/drawing/2014/main" id="{5C44B01B-5893-4E23-88BD-1D39F8ADF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409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4" name="Rectangle 16">
            <a:extLst>
              <a:ext uri="{FF2B5EF4-FFF2-40B4-BE49-F238E27FC236}">
                <a16:creationId xmlns:a16="http://schemas.microsoft.com/office/drawing/2014/main" id="{CA9C6FD2-B05B-4839-8D4F-2FFD15FAB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3575" name="Rectangle 2">
            <a:extLst>
              <a:ext uri="{FF2B5EF4-FFF2-40B4-BE49-F238E27FC236}">
                <a16:creationId xmlns:a16="http://schemas.microsoft.com/office/drawing/2014/main" id="{CFD73D4B-DEC5-40C2-94A1-B1E7657C9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/>
              <p:nvPr/>
            </p:nvSpPr>
            <p:spPr bwMode="auto">
              <a:xfrm>
                <a:off x="1447800" y="4627753"/>
                <a:ext cx="2209800" cy="582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627753"/>
                <a:ext cx="2209800" cy="5824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/>
              <p:nvPr/>
            </p:nvSpPr>
            <p:spPr bwMode="auto">
              <a:xfrm>
                <a:off x="1600200" y="5557838"/>
                <a:ext cx="1828800" cy="1452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5557838"/>
                <a:ext cx="1828800" cy="1452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78" name="Rectangle 5">
            <a:extLst>
              <a:ext uri="{FF2B5EF4-FFF2-40B4-BE49-F238E27FC236}">
                <a16:creationId xmlns:a16="http://schemas.microsoft.com/office/drawing/2014/main" id="{D66082AE-3561-447D-8A64-86E33D496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9" name="Rectangle 6">
            <a:extLst>
              <a:ext uri="{FF2B5EF4-FFF2-40B4-BE49-F238E27FC236}">
                <a16:creationId xmlns:a16="http://schemas.microsoft.com/office/drawing/2014/main" id="{02184589-FDD7-41E2-A70D-B5158E81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80" name="Rectangle 26">
            <a:extLst>
              <a:ext uri="{FF2B5EF4-FFF2-40B4-BE49-F238E27FC236}">
                <a16:creationId xmlns:a16="http://schemas.microsoft.com/office/drawing/2014/main" id="{D0F484D2-7501-42AD-B505-9248EE3E8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6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/>
              <p:nvPr/>
            </p:nvSpPr>
            <p:spPr bwMode="auto">
              <a:xfrm>
                <a:off x="1410070" y="2234686"/>
                <a:ext cx="6705600" cy="2114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−1812.5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1.09375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−48.03125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1562.5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+46.9375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𝑑𝑤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0070" y="2234686"/>
                <a:ext cx="6705600" cy="2114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9063-F160-44B6-99EE-DC229E03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Using MATLAB to Solve</a:t>
            </a: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06D54DF-019D-4E22-8D02-DB3AE8F47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1676400"/>
            <a:ext cx="7696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function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diffx=sysofeqn(t,x)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A=[0  0  1  0;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 0  0  0  1;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-32  32  -0.14  0.14; </a:t>
            </a:r>
            <a:r>
              <a:rPr lang="pt-BR" altLang="en-US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250   -1812.5  1.09375  -48.03125];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w=0.01*sin(28.6*t);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dw=0.286*cos(28.6*t);</a:t>
            </a:r>
          </a:p>
          <a:p>
            <a:pPr eaLnBrk="1" hangingPunct="1"/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   B=[0;  0;  0;   1652.5*w+46.9375*dw];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diffx=A*x+B;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</a:p>
          <a:p>
            <a:pPr eaLnBrk="1" hangingPunct="1"/>
            <a:endParaRPr lang="en-US" altLang="en-US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3729804-21D2-4906-B704-6ABC3B11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4914900"/>
            <a:ext cx="6172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tspan=[0  10];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initial_cond=[0;0;0;0];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[t,x]=ode45(</a:t>
            </a:r>
            <a:r>
              <a:rPr lang="en-US" altLang="en-US">
                <a:solidFill>
                  <a:srgbClr val="A020F0"/>
                </a:solidFill>
                <a:latin typeface="Courier New" panose="02070309020205020404" pitchFamily="49" charset="0"/>
              </a:rPr>
              <a:t>'sysofeqn'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,tspan,initial_cond);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figure (1)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plot(t,x(:,1))</a:t>
            </a:r>
          </a:p>
        </p:txBody>
      </p:sp>
      <p:pic>
        <p:nvPicPr>
          <p:cNvPr id="24581" name="Picture 4">
            <a:extLst>
              <a:ext uri="{FF2B5EF4-FFF2-40B4-BE49-F238E27FC236}">
                <a16:creationId xmlns:a16="http://schemas.microsoft.com/office/drawing/2014/main" id="{3585E9D6-78D9-4C93-B1B8-52A697F75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28900"/>
            <a:ext cx="307181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0363-C9DA-441E-91CE-D0A04682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 the output data looks like</a:t>
            </a: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3321D7F-734B-4795-853F-C8D7C6D6E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3350"/>
            <a:ext cx="4572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 =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                   0</a:t>
            </a:r>
          </a:p>
          <a:p>
            <a:pPr eaLnBrk="1" hangingPunct="1"/>
            <a:r>
              <a:rPr lang="en-US" altLang="en-US"/>
              <a:t>   0.000003742346606</a:t>
            </a:r>
          </a:p>
          <a:p>
            <a:pPr eaLnBrk="1" hangingPunct="1"/>
            <a:r>
              <a:rPr lang="en-US" altLang="en-US"/>
              <a:t>   0.000007484693212</a:t>
            </a:r>
          </a:p>
          <a:p>
            <a:pPr eaLnBrk="1" hangingPunct="1"/>
            <a:r>
              <a:rPr lang="en-US" altLang="en-US"/>
              <a:t>   0.000011227039818</a:t>
            </a:r>
          </a:p>
          <a:p>
            <a:pPr eaLnBrk="1" hangingPunct="1"/>
            <a:r>
              <a:rPr lang="en-US" altLang="en-US"/>
              <a:t>   0.000014969386423</a:t>
            </a:r>
          </a:p>
          <a:p>
            <a:pPr eaLnBrk="1" hangingPunct="1"/>
            <a:r>
              <a:rPr lang="en-US" altLang="en-US"/>
              <a:t>   0.000033681119453</a:t>
            </a:r>
          </a:p>
          <a:p>
            <a:pPr eaLnBrk="1" hangingPunct="1"/>
            <a:r>
              <a:rPr lang="en-US" altLang="en-US"/>
              <a:t>   0.000052392852482</a:t>
            </a:r>
          </a:p>
          <a:p>
            <a:pPr eaLnBrk="1" hangingPunct="1"/>
            <a:r>
              <a:rPr lang="en-US" altLang="en-US"/>
              <a:t>   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284099A-E636-466D-A990-21CC06C6D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419600"/>
            <a:ext cx="9067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x =</a:t>
            </a:r>
          </a:p>
          <a:p>
            <a:pPr eaLnBrk="1" hangingPunct="1"/>
            <a:endParaRPr lang="en-US" altLang="en-US" sz="1600" dirty="0"/>
          </a:p>
          <a:p>
            <a:pPr eaLnBrk="1" hangingPunct="1"/>
            <a:r>
              <a:rPr lang="en-US" altLang="en-US" sz="1600" dirty="0"/>
              <a:t>                   0                               0                                        0                             0</a:t>
            </a:r>
          </a:p>
          <a:p>
            <a:pPr eaLnBrk="1" hangingPunct="1"/>
            <a:r>
              <a:rPr lang="en-US" altLang="en-US" sz="1600" dirty="0"/>
              <a:t>   0.000000000000000   0.000000000094002   0.000000000013164   0.000050236522812</a:t>
            </a:r>
          </a:p>
          <a:p>
            <a:pPr eaLnBrk="1" hangingPunct="1"/>
            <a:r>
              <a:rPr lang="en-US" altLang="en-US" sz="1600" dirty="0"/>
              <a:t>   0.000000000000000   0.000000000376002   0.000000000052670   0.000100470633045</a:t>
            </a:r>
          </a:p>
          <a:p>
            <a:pPr eaLnBrk="1" hangingPunct="1"/>
            <a:r>
              <a:rPr lang="en-US" altLang="en-US" sz="1600" dirty="0"/>
              <a:t>   0.000000000000000   0.000000000845991   0.000000000118540   0.000150702329280</a:t>
            </a:r>
          </a:p>
          <a:p>
            <a:pPr eaLnBrk="1" hangingPunct="1"/>
            <a:r>
              <a:rPr lang="en-US" altLang="en-US" sz="1600" dirty="0"/>
              <a:t>   0.000000000000001   0.000000001503960   0.000000000210794   0.000200931610101</a:t>
            </a:r>
          </a:p>
          <a:p>
            <a:pPr eaLnBrk="1" hangingPunct="1"/>
            <a:r>
              <a:rPr lang="en-US" altLang="en-US" sz="1600" dirty="0"/>
              <a:t>   0.000000000000012   0.000000007613185   0.000000001068580   0.000452041733437</a:t>
            </a:r>
          </a:p>
          <a:p>
            <a:pPr eaLnBrk="1" hangingPunct="1"/>
            <a:r>
              <a:rPr lang="en-US" altLang="en-US" sz="1600" dirty="0"/>
              <a:t>   0.000000000000045   0.000000018420550   0.000000002589166   0.000703091259071</a:t>
            </a:r>
          </a:p>
          <a:p>
            <a:pPr eaLnBrk="1" hangingPunct="1"/>
            <a:r>
              <a:rPr lang="en-US" altLang="en-US" sz="1600" dirty="0"/>
              <a:t>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8CEA-2F17-4487-BD16-88CD9BA3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MATLAB routine</a:t>
            </a:r>
            <a:endParaRPr lang="en-US" dirty="0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8EC73244-B60B-4F5F-84FA-74476F4D5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7475"/>
            <a:r>
              <a:rPr lang="en-US" altLang="en-US" dirty="0"/>
              <a:t>See how MATLAB </a:t>
            </a:r>
            <a:r>
              <a:rPr lang="en-US" altLang="en-US" i="1" dirty="0"/>
              <a:t>ode45</a:t>
            </a:r>
            <a:r>
              <a:rPr lang="en-US" altLang="en-US" dirty="0"/>
              <a:t> is used to solve such problems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u="sng" dirty="0">
                <a:hlinkClick r:id="rId3"/>
              </a:rPr>
              <a:t>http://www.math.purdue.edu/academic/files/courses/past//2004fall/MA266/ode45.pdf</a:t>
            </a:r>
            <a:r>
              <a:rPr lang="en-US" altLang="en-US" dirty="0"/>
              <a:t> </a:t>
            </a:r>
          </a:p>
          <a:p>
            <a:pPr marL="117475"/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0403391-F8E5-4774-BC0C-95992F8FE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chemeClr val="tx1"/>
                </a:solidFill>
              </a:rPr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A3220-8365-426F-A076-45E2DC82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c00ba28-26b7-48b7-a43e-2c594057343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2604</TotalTime>
  <Words>1584</Words>
  <Application>Microsoft Office PowerPoint</Application>
  <PresentationFormat>On-screen Show (4:3)</PresentationFormat>
  <Paragraphs>278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Cambria Math</vt:lpstr>
      <vt:lpstr>Corbel</vt:lpstr>
      <vt:lpstr>Courier New</vt:lpstr>
      <vt:lpstr>Times New Roman</vt:lpstr>
      <vt:lpstr>Wingdings</vt:lpstr>
      <vt:lpstr>Wingdings 2</vt:lpstr>
      <vt:lpstr>Wingdings 3</vt:lpstr>
      <vt:lpstr>Module</vt:lpstr>
      <vt:lpstr>   Higher Order and Coupled Ordinary Differential Equations</vt:lpstr>
      <vt:lpstr>Motorcycle suspension system</vt:lpstr>
      <vt:lpstr>PowerPoint Presentation</vt:lpstr>
      <vt:lpstr>Runge-Kutta 4th Order Method</vt:lpstr>
      <vt:lpstr>Bus Suspension System</vt:lpstr>
      <vt:lpstr>Bus Suspension System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Using MATLAB to Solve</vt:lpstr>
      <vt:lpstr>How the output data looks like</vt:lpstr>
      <vt:lpstr>MATLAB routine</vt:lpstr>
      <vt:lpstr>END</vt:lpstr>
      <vt:lpstr>PowerPoint Presentation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AudioVisual Lectures on YouTube</dc:title>
  <dc:creator>Autar K Kaw</dc:creator>
  <cp:lastModifiedBy>Autar Kaw</cp:lastModifiedBy>
  <cp:revision>269</cp:revision>
  <cp:lastPrinted>2022-11-27T17:45:15Z</cp:lastPrinted>
  <dcterms:created xsi:type="dcterms:W3CDTF">2010-03-25T21:52:13Z</dcterms:created>
  <dcterms:modified xsi:type="dcterms:W3CDTF">2023-11-25T20:21:03Z</dcterms:modified>
</cp:coreProperties>
</file>