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5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6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45"/>
  </p:notesMasterIdLst>
  <p:sldIdLst>
    <p:sldId id="286" r:id="rId2"/>
    <p:sldId id="406" r:id="rId3"/>
    <p:sldId id="262" r:id="rId4"/>
    <p:sldId id="380" r:id="rId5"/>
    <p:sldId id="277" r:id="rId6"/>
    <p:sldId id="278" r:id="rId7"/>
    <p:sldId id="279" r:id="rId8"/>
    <p:sldId id="280" r:id="rId9"/>
    <p:sldId id="281" r:id="rId10"/>
    <p:sldId id="258" r:id="rId11"/>
    <p:sldId id="308" r:id="rId12"/>
    <p:sldId id="260" r:id="rId13"/>
    <p:sldId id="267" r:id="rId14"/>
    <p:sldId id="264" r:id="rId15"/>
    <p:sldId id="270" r:id="rId16"/>
    <p:sldId id="269" r:id="rId17"/>
    <p:sldId id="405" r:id="rId18"/>
    <p:sldId id="373" r:id="rId19"/>
    <p:sldId id="381" r:id="rId20"/>
    <p:sldId id="382" r:id="rId21"/>
    <p:sldId id="383" r:id="rId22"/>
    <p:sldId id="384" r:id="rId23"/>
    <p:sldId id="385" r:id="rId24"/>
    <p:sldId id="386" r:id="rId25"/>
    <p:sldId id="387" r:id="rId26"/>
    <p:sldId id="388" r:id="rId27"/>
    <p:sldId id="389" r:id="rId28"/>
    <p:sldId id="390" r:id="rId29"/>
    <p:sldId id="259" r:id="rId30"/>
    <p:sldId id="392" r:id="rId31"/>
    <p:sldId id="393" r:id="rId32"/>
    <p:sldId id="394" r:id="rId33"/>
    <p:sldId id="395" r:id="rId34"/>
    <p:sldId id="396" r:id="rId35"/>
    <p:sldId id="397" r:id="rId36"/>
    <p:sldId id="398" r:id="rId37"/>
    <p:sldId id="399" r:id="rId38"/>
    <p:sldId id="400" r:id="rId39"/>
    <p:sldId id="402" r:id="rId40"/>
    <p:sldId id="401" r:id="rId41"/>
    <p:sldId id="403" r:id="rId42"/>
    <p:sldId id="404" r:id="rId43"/>
    <p:sldId id="374" r:id="rId44"/>
  </p:sldIdLst>
  <p:sldSz cx="9144000" cy="6858000" type="screen4x3"/>
  <p:notesSz cx="9601200" cy="7315200"/>
  <p:custDataLst>
    <p:tags r:id="rId4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4660" autoAdjust="0"/>
  </p:normalViewPr>
  <p:slideViewPr>
    <p:cSldViewPr>
      <p:cViewPr varScale="1">
        <p:scale>
          <a:sx n="107" d="100"/>
          <a:sy n="107" d="100"/>
        </p:scale>
        <p:origin x="327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3FBA632D-E7B4-462F-8A19-7C545D5F255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2A1E74E-F85C-4DAD-9F16-39D30D9E0A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CED5F47-2415-4311-8AA2-16A62C496610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7C62543-30A6-4877-9375-335249841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0050" y="522288"/>
            <a:ext cx="3717925" cy="2787650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DC6EED28-46D1-481C-B821-E04744F01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3429"/>
            <a:ext cx="7000875" cy="330925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This artist was awarded citizenship by the President of Albania.
https://www.polleverywhere.com/multiple_choice_polls/zolctoTkEqPv8pmJCJfaA?state=opened&amp;flow=Default&amp;onscreen=persist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1B2002-FECF-7868-E06C-331444786D37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083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F124476-7D43-42DE-8103-9FD8BA5340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CFF3EDBA-D800-42F4-85A1-F01903DA48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D082716-A567-40D4-B08B-01254EAEF0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908550" y="419100"/>
            <a:ext cx="2784475" cy="20891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DA6C15C0-A124-4EF1-9100-FA06C60D47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60575" y="2647649"/>
            <a:ext cx="10080427" cy="250734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7C1CDD2-CD60-4152-8E03-EB2A6D6223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908550" y="419100"/>
            <a:ext cx="2784475" cy="2089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2B1728EE-18D7-4536-90DB-D088FB7D16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60575" y="2647649"/>
            <a:ext cx="10080427" cy="250734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4DDC557-BE3C-4365-B297-523A84C7DA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911725" y="419100"/>
            <a:ext cx="2784475" cy="20891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F4C8B053-ED88-4093-AE68-F8774A71C1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79377" y="2647649"/>
            <a:ext cx="9242822" cy="250734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6653" tIns="48326" rIns="96653" bIns="48326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THG picture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764FD06D-E565-43E7-8C5A-A03D10D20B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911725" y="419100"/>
            <a:ext cx="2784475" cy="2089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8BC87405-75F7-428B-A272-F0A558AA8A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60575" y="2647649"/>
            <a:ext cx="10080427" cy="250734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8A6A822-BE95-4461-9A15-FEEDD489AC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908550" y="419100"/>
            <a:ext cx="2784475" cy="2089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5FBFF02-C527-41D0-BE37-63045AADB5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60575" y="2647649"/>
            <a:ext cx="10080427" cy="250734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CF206A3-2C73-4AA0-B208-F9D14A5C3B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908550" y="419100"/>
            <a:ext cx="2784475" cy="2089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6DFC19D8-6DBB-4DC9-A980-97826E5DE0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60575" y="2647649"/>
            <a:ext cx="10080427" cy="250734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C02B54F9-50E7-49CB-8DE1-D1ABA7FE0C7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651378BD-1B61-476F-8B07-3D7C7D6B58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8CA5597D-9291-4701-A961-A14DE1CE57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D099F28-DAE8-4B4F-8D7A-2B01FA977F0A}" type="slidenum">
              <a:rPr lang="en-US" altLang="en-US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C1C580F-A427-4191-8D6B-E08B92914C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noFill/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9666B0E-BEEF-4D44-BBF4-9D099C52D0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91EDDE1D-59CB-49B0-8FD1-528780F880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EFC5E8EE-769F-4EAE-80D3-F356103B1AC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2F47668F-CCE3-4A7D-8F36-E12720E94C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0BD3BF6-9794-4E6A-AD71-C7D22BD59085}" type="slidenum">
              <a:rPr lang="en-US" altLang="en-US"/>
              <a:pPr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B3C42AFA-6B5A-4D55-A3BC-8A2C1ECFCF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89099C64-AC19-4740-AA14-79DB1EBBB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A1D9A854-2EEF-4B53-9DE4-7C8F23FC4B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78BCF1F5-67EB-40C2-9390-2E8B194B0A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D39C897A-6B8E-4639-8591-A67B8C2378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43F2EC03-65FD-46CF-B71D-8D915974D1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EE6CE8BC-36CE-44E0-A6D0-8953E888347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77B78416-2278-4F02-9A4F-9FDF551AF07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69055BFF-E226-402F-82E8-19FE64830C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B4048BA-1BD2-4297-8E08-451C05D1E1E2}" type="slidenum">
              <a:rPr lang="en-US" altLang="en-US"/>
              <a:pPr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27517983-883E-4E17-8472-B063827A6C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209A47F7-41D0-4BED-B2BC-DF2E3A4E21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16667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80BBAA00-042F-4C10-B5A6-6539B7C128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482D18-B85C-4769-823F-DD9C9E647254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F4FA588-E050-4CBA-96D0-A8EC5FDE5E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76B6F5A4-C0DD-464A-BDA7-827DF990A5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A185A3-934C-4941-AE8D-ED39974ED5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BD85B-9192-4CA4-8DE1-065431247163}" type="datetime1">
              <a:rPr lang="en-US"/>
              <a:pPr>
                <a:defRPr/>
              </a:pPr>
              <a:t>11/25/2023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20447A-F1B9-4C2A-8008-502D7EBA8D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B21238-21F7-4CA1-B220-7CAA294A59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B3B40-ED82-46C1-A5E2-18DBAB340A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0441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</a:defRPr>
            </a:lvl1pPr>
          </a:lstStyle>
          <a:p>
            <a:fld id="{766B3CB2-6F57-41DC-A20A-F566AA0CC2A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3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hyperlink" Target="http://nm.mathforcollege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4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5" Type="http://schemas.openxmlformats.org/officeDocument/2006/relationships/image" Target="../media/image9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notesSlide" Target="../notesSlides/notesSlide11.xml"/><Relationship Id="rId7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NULL"/><Relationship Id="rId5" Type="http://schemas.openxmlformats.org/officeDocument/2006/relationships/image" Target="../media/image19.png"/><Relationship Id="rId10" Type="http://schemas.openxmlformats.org/officeDocument/2006/relationships/image" Target="NULL"/><Relationship Id="rId4" Type="http://schemas.openxmlformats.org/officeDocument/2006/relationships/image" Target="../media/image18.pn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27.png"/><Relationship Id="rId5" Type="http://schemas.openxmlformats.org/officeDocument/2006/relationships/image" Target="../media/image270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28.png"/><Relationship Id="rId5" Type="http://schemas.openxmlformats.org/officeDocument/2006/relationships/image" Target="../media/image310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3" Type="http://schemas.openxmlformats.org/officeDocument/2006/relationships/image" Target="../media/image46.wmf"/><Relationship Id="rId7" Type="http://schemas.openxmlformats.org/officeDocument/2006/relationships/image" Target="../media/image53.png"/><Relationship Id="rId12" Type="http://schemas.openxmlformats.org/officeDocument/2006/relationships/image" Target="../media/image440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11" Type="http://schemas.openxmlformats.org/officeDocument/2006/relationships/image" Target="../media/image430.png"/><Relationship Id="rId5" Type="http://schemas.openxmlformats.org/officeDocument/2006/relationships/image" Target="../media/image47.wmf"/><Relationship Id="rId10" Type="http://schemas.openxmlformats.org/officeDocument/2006/relationships/image" Target="../media/image48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3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image" Target="../media/image6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1CA85-07FD-478E-A4A1-2492CDF489CD}"/>
              </a:ext>
            </a:extLst>
          </p:cNvPr>
          <p:cNvSpPr txBox="1">
            <a:spLocks noGrp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2F49154-307C-42A4-BD2C-BE643891E863}" type="slidenum">
              <a:rPr lang="en-US" altLang="en-US" sz="1400">
                <a:solidFill>
                  <a:schemeClr val="bg2"/>
                </a:solidFill>
                <a:latin typeface="Gill Sans MT" panose="020B0502020104020203" pitchFamily="34" charset="0"/>
              </a:rPr>
              <a:pPr algn="r" eaLnBrk="1" hangingPunct="1"/>
              <a:t>1</a:t>
            </a:fld>
            <a:endParaRPr lang="en-US" altLang="en-US" sz="1400">
              <a:solidFill>
                <a:schemeClr val="bg2"/>
              </a:solidFill>
              <a:latin typeface="Gill Sans MT" panose="020B0502020104020203" pitchFamily="34" charset="0"/>
            </a:endParaRPr>
          </a:p>
        </p:txBody>
      </p:sp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742094FE-0C40-4226-81FD-5C18C54206D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143699" y="28755"/>
            <a:ext cx="7848600" cy="1447800"/>
          </a:xfrm>
        </p:spPr>
        <p:txBody>
          <a:bodyPr anchor="b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 dirty="0"/>
              <a:t>Bring Computational Methods Course Together</a:t>
            </a:r>
            <a:endParaRPr lang="en-US" sz="4000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E8C106-846E-43A4-89C6-99C342351642}"/>
              </a:ext>
            </a:extLst>
          </p:cNvPr>
          <p:cNvSpPr/>
          <p:nvPr/>
        </p:nvSpPr>
        <p:spPr>
          <a:xfrm>
            <a:off x="991299" y="6213157"/>
            <a:ext cx="81534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sz="1400" dirty="0">
                <a:hlinkClick r:id="rId4"/>
              </a:rPr>
              <a:t>http://nm.</a:t>
            </a:r>
            <a:r>
              <a:rPr lang="en-US" altLang="en-US" sz="1400" dirty="0">
                <a:solidFill>
                  <a:srgbClr val="808080"/>
                </a:solidFill>
                <a:hlinkClick r:id="rId4"/>
              </a:rPr>
              <a:t>MathForCollege.com</a:t>
            </a:r>
            <a:r>
              <a:rPr lang="en-US" altLang="en-US" sz="1400" dirty="0">
                <a:solidFill>
                  <a:srgbClr val="808080"/>
                </a:solidFill>
              </a:rPr>
              <a:t> </a:t>
            </a:r>
          </a:p>
          <a:p>
            <a:pPr algn="ctr" eaLnBrk="1" hangingPunct="1"/>
            <a:r>
              <a:rPr lang="en-US" altLang="en-US" sz="1200" dirty="0"/>
              <a:t>Transforming Numerical Methods Education for STEM Undergraduates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FDCF32BF-6FC1-4213-B255-0B53A35CBF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349" y="2384171"/>
            <a:ext cx="3130302" cy="313030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5FDDC3-F621-95BA-049D-54B1C0B4943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109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C278866-1F81-4627-BCD3-DF4991C4A3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229600" cy="1143000"/>
          </a:xfrm>
        </p:spPr>
        <p:txBody>
          <a:bodyPr/>
          <a:lstStyle/>
          <a:p>
            <a:r>
              <a:rPr lang="en-US" altLang="en-US" dirty="0"/>
              <a:t>Why Use Numerical Methods?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9" name="Rectangle 3">
                <a:extLst>
                  <a:ext uri="{FF2B5EF4-FFF2-40B4-BE49-F238E27FC236}">
                    <a16:creationId xmlns:a16="http://schemas.microsoft.com/office/drawing/2014/main" id="{92C48E47-2CAD-4AAA-B2D2-E948B7EF5EF9}"/>
                  </a:ext>
                </a:extLst>
              </p:cNvPr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333375" y="1844279"/>
                <a:ext cx="4010025" cy="3032521"/>
              </a:xfrm>
            </p:spPr>
            <p:txBody>
              <a:bodyPr/>
              <a:lstStyle/>
              <a:p>
                <a:pPr marL="82550" indent="0">
                  <a:buNone/>
                </a:pPr>
                <a:r>
                  <a:rPr lang="en-US" altLang="en-US" dirty="0"/>
                  <a:t>To solve problems that cannot be solved exactly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nary>
                      <m:naryPr>
                        <m:limLoc m:val="undOvr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−∞</m:t>
                        </m:r>
                      </m:sub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e>
                    </m:nary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𝑑𝑢</m:t>
                    </m:r>
                  </m:oMath>
                </a14:m>
                <a:endParaRPr lang="en-US" dirty="0"/>
              </a:p>
              <a:p>
                <a:pPr marL="82550" indent="0">
                  <a:buNone/>
                </a:pPr>
                <a:endParaRPr lang="en-US" altLang="en-US" dirty="0"/>
              </a:p>
              <a:p>
                <a:pPr>
                  <a:buFontTx/>
                  <a:buNone/>
                </a:pPr>
                <a:endParaRPr lang="en-US" altLang="en-US" dirty="0"/>
              </a:p>
            </p:txBody>
          </p:sp>
        </mc:Choice>
        <mc:Fallback xmlns="">
          <p:sp>
            <p:nvSpPr>
              <p:cNvPr id="9219" name="Rectangle 3">
                <a:extLst>
                  <a:ext uri="{FF2B5EF4-FFF2-40B4-BE49-F238E27FC236}">
                    <a16:creationId xmlns:a16="http://schemas.microsoft.com/office/drawing/2014/main" id="{92C48E47-2CAD-4AAA-B2D2-E948B7EF5E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333375" y="1844279"/>
                <a:ext cx="4010025" cy="3032521"/>
              </a:xfrm>
              <a:blipFill>
                <a:blip r:embed="rId4"/>
                <a:stretch>
                  <a:fillRect l="-1824" t="-2616" r="-15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B11C8D6-FD82-4380-A8FC-AA78AEF3D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9213" y="2311584"/>
            <a:ext cx="4594058" cy="180321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D8D2138-A226-44E1-9382-3B605135EF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Why Use Numerical Methods?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764941A-44A5-43AA-8A30-0BC24DFEB72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0962" y="1433453"/>
            <a:ext cx="8535838" cy="533400"/>
          </a:xfrm>
        </p:spPr>
        <p:txBody>
          <a:bodyPr/>
          <a:lstStyle/>
          <a:p>
            <a:pPr marL="82550" indent="0">
              <a:buNone/>
            </a:pPr>
            <a:r>
              <a:rPr lang="en-US" altLang="en-US" sz="2800" dirty="0"/>
              <a:t>To solve problems that are intractable to solve exactly!</a:t>
            </a:r>
          </a:p>
          <a:p>
            <a:pPr>
              <a:buFontTx/>
              <a:buNone/>
            </a:pPr>
            <a:endParaRPr lang="en-US" altLang="en-US" sz="2800" dirty="0"/>
          </a:p>
        </p:txBody>
      </p:sp>
      <p:pic>
        <p:nvPicPr>
          <p:cNvPr id="14340" name="Picture 6" descr="Image result for truss wooden">
            <a:extLst>
              <a:ext uri="{FF2B5EF4-FFF2-40B4-BE49-F238E27FC236}">
                <a16:creationId xmlns:a16="http://schemas.microsoft.com/office/drawing/2014/main" id="{53B63601-5C7A-4F64-8C04-59AA9FA5D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82668"/>
            <a:ext cx="51435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F59394D-A4DA-4DAD-8429-C63B860EA3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6629400" cy="857250"/>
          </a:xfrm>
        </p:spPr>
        <p:txBody>
          <a:bodyPr/>
          <a:lstStyle/>
          <a:p>
            <a:r>
              <a:rPr lang="en-US" altLang="en-US" dirty="0"/>
              <a:t>Bascule Bridge THG</a:t>
            </a:r>
          </a:p>
        </p:txBody>
      </p:sp>
      <p:sp>
        <p:nvSpPr>
          <p:cNvPr id="14339" name="Slide Number Placeholder 4">
            <a:extLst>
              <a:ext uri="{FF2B5EF4-FFF2-40B4-BE49-F238E27FC236}">
                <a16:creationId xmlns:a16="http://schemas.microsoft.com/office/drawing/2014/main" id="{688A1037-1FDE-4BD4-9749-432A7A017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288A1BA-44E9-4FF7-BF9F-F677D5B6962E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pic>
        <p:nvPicPr>
          <p:cNvPr id="14340" name="Picture 3" descr="hills18">
            <a:extLst>
              <a:ext uri="{FF2B5EF4-FFF2-40B4-BE49-F238E27FC236}">
                <a16:creationId xmlns:a16="http://schemas.microsoft.com/office/drawing/2014/main" id="{63FA77B1-ED22-4A8A-9302-C90D1EBCA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t="31250" b="15625"/>
          <a:stretch>
            <a:fillRect/>
          </a:stretch>
        </p:blipFill>
        <p:spPr bwMode="auto">
          <a:xfrm>
            <a:off x="1314450" y="2000250"/>
            <a:ext cx="634365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Line 4">
            <a:extLst>
              <a:ext uri="{FF2B5EF4-FFF2-40B4-BE49-F238E27FC236}">
                <a16:creationId xmlns:a16="http://schemas.microsoft.com/office/drawing/2014/main" id="{0B414D31-2B0E-4D37-8575-39F0AD8D88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9000" y="2057400"/>
            <a:ext cx="1000125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>
            <a:extLst>
              <a:ext uri="{FF2B5EF4-FFF2-40B4-BE49-F238E27FC236}">
                <a16:creationId xmlns:a16="http://schemas.microsoft.com/office/drawing/2014/main" id="{54AC033C-0326-4686-9D97-C9FF616CC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7F4D4605-5F48-481A-BDF2-47CFBBD6705D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pic>
        <p:nvPicPr>
          <p:cNvPr id="16387" name="Picture 2" descr="hills17bw">
            <a:extLst>
              <a:ext uri="{FF2B5EF4-FFF2-40B4-BE49-F238E27FC236}">
                <a16:creationId xmlns:a16="http://schemas.microsoft.com/office/drawing/2014/main" id="{F0E4B240-C4B8-4C91-9CB5-40F749958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5" b="11708"/>
          <a:stretch>
            <a:fillRect/>
          </a:stretch>
        </p:blipFill>
        <p:spPr bwMode="auto">
          <a:xfrm>
            <a:off x="2971800" y="1714500"/>
            <a:ext cx="4000500" cy="290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3" descr="hills3">
            <a:extLst>
              <a:ext uri="{FF2B5EF4-FFF2-40B4-BE49-F238E27FC236}">
                <a16:creationId xmlns:a16="http://schemas.microsoft.com/office/drawing/2014/main" id="{2972923B-31BD-4FD0-90AC-41FCB0BDA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50" y="857250"/>
            <a:ext cx="2114550" cy="184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4">
            <a:extLst>
              <a:ext uri="{FF2B5EF4-FFF2-40B4-BE49-F238E27FC236}">
                <a16:creationId xmlns:a16="http://schemas.microsoft.com/office/drawing/2014/main" id="{6DE7CC78-A84A-45C0-BBE0-EDCE0541F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9937" y="3543300"/>
            <a:ext cx="92531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b="1">
                <a:latin typeface="Arial" panose="020B0604020202020204" pitchFamily="34" charset="0"/>
              </a:rPr>
              <a:t>Trunnion</a:t>
            </a:r>
          </a:p>
        </p:txBody>
      </p:sp>
      <p:sp>
        <p:nvSpPr>
          <p:cNvPr id="16390" name="Text Box 5">
            <a:extLst>
              <a:ext uri="{FF2B5EF4-FFF2-40B4-BE49-F238E27FC236}">
                <a16:creationId xmlns:a16="http://schemas.microsoft.com/office/drawing/2014/main" id="{138B274D-0248-45B0-8412-DE59E960C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0900" y="2914650"/>
            <a:ext cx="52129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b="1">
                <a:latin typeface="Arial" panose="020B0604020202020204" pitchFamily="34" charset="0"/>
              </a:rPr>
              <a:t>Hub</a:t>
            </a:r>
          </a:p>
        </p:txBody>
      </p:sp>
      <p:sp>
        <p:nvSpPr>
          <p:cNvPr id="16391" name="Text Box 6">
            <a:extLst>
              <a:ext uri="{FF2B5EF4-FFF2-40B4-BE49-F238E27FC236}">
                <a16:creationId xmlns:a16="http://schemas.microsoft.com/office/drawing/2014/main" id="{176AF2F9-56AA-4E90-B22C-B783A1237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1" y="4229100"/>
            <a:ext cx="70403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b="1">
                <a:latin typeface="Arial" panose="020B0604020202020204" pitchFamily="34" charset="0"/>
              </a:rPr>
              <a:t>Girder</a:t>
            </a:r>
          </a:p>
        </p:txBody>
      </p:sp>
      <p:sp>
        <p:nvSpPr>
          <p:cNvPr id="16392" name="Line 7">
            <a:extLst>
              <a:ext uri="{FF2B5EF4-FFF2-40B4-BE49-F238E27FC236}">
                <a16:creationId xmlns:a16="http://schemas.microsoft.com/office/drawing/2014/main" id="{66F7CDF7-30CA-4BA5-AD15-B2BCCA39E68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43450" y="3028950"/>
            <a:ext cx="251460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3" name="Line 8">
            <a:extLst>
              <a:ext uri="{FF2B5EF4-FFF2-40B4-BE49-F238E27FC236}">
                <a16:creationId xmlns:a16="http://schemas.microsoft.com/office/drawing/2014/main" id="{9C9CF908-8B6F-4A3A-B323-9564B34355A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372100" y="3257550"/>
            <a:ext cx="177165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4" name="Line 9">
            <a:extLst>
              <a:ext uri="{FF2B5EF4-FFF2-40B4-BE49-F238E27FC236}">
                <a16:creationId xmlns:a16="http://schemas.microsoft.com/office/drawing/2014/main" id="{962F86FD-6BAD-42DC-87E9-0E2E709585A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715000" y="3829050"/>
            <a:ext cx="1371600" cy="514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4814167D-6F2F-4D3F-82ED-7C09DCAD30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0025"/>
            <a:ext cx="5029200" cy="857250"/>
          </a:xfrm>
        </p:spPr>
        <p:txBody>
          <a:bodyPr/>
          <a:lstStyle/>
          <a:p>
            <a:r>
              <a:rPr lang="en-US" altLang="en-US" dirty="0"/>
              <a:t>Bascule Bridge THG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>
            <a:extLst>
              <a:ext uri="{FF2B5EF4-FFF2-40B4-BE49-F238E27FC236}">
                <a16:creationId xmlns:a16="http://schemas.microsoft.com/office/drawing/2014/main" id="{E50ED303-4CA3-4B39-B454-A9C01F8607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8372" y="287873"/>
            <a:ext cx="6321028" cy="8572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dirty="0"/>
              <a:t>Trunnion-Hub-Girder Assembly Procedure</a:t>
            </a:r>
          </a:p>
        </p:txBody>
      </p:sp>
      <p:sp>
        <p:nvSpPr>
          <p:cNvPr id="18435" name="Slide Number Placeholder 4">
            <a:extLst>
              <a:ext uri="{FF2B5EF4-FFF2-40B4-BE49-F238E27FC236}">
                <a16:creationId xmlns:a16="http://schemas.microsoft.com/office/drawing/2014/main" id="{12167A8D-6B63-465F-AB7F-1BD99C9B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977FFE9-C69D-4D79-91E5-28151D09C010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pic>
        <p:nvPicPr>
          <p:cNvPr id="18436" name="Picture 3" descr="july20-ap1-step2-copy">
            <a:extLst>
              <a:ext uri="{FF2B5EF4-FFF2-40B4-BE49-F238E27FC236}">
                <a16:creationId xmlns:a16="http://schemas.microsoft.com/office/drawing/2014/main" id="{3B3C94B8-CABE-40D9-ACF2-F4B7D47E9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7"/>
          <a:stretch>
            <a:fillRect/>
          </a:stretch>
        </p:blipFill>
        <p:spPr bwMode="auto">
          <a:xfrm>
            <a:off x="4514851" y="2057401"/>
            <a:ext cx="2507456" cy="1660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 descr="july20-three-free-components">
            <a:extLst>
              <a:ext uri="{FF2B5EF4-FFF2-40B4-BE49-F238E27FC236}">
                <a16:creationId xmlns:a16="http://schemas.microsoft.com/office/drawing/2014/main" id="{EDB2F596-D78A-4926-8AC9-6D804B0AE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800100" y="2000250"/>
            <a:ext cx="2502694" cy="1729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5" descr="july20-ap1-step1">
            <a:extLst>
              <a:ext uri="{FF2B5EF4-FFF2-40B4-BE49-F238E27FC236}">
                <a16:creationId xmlns:a16="http://schemas.microsoft.com/office/drawing/2014/main" id="{204DD783-0379-41E0-B892-39E3D005A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2743201" y="2057400"/>
            <a:ext cx="2250281" cy="143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6" descr="july20-complete-thg">
            <a:extLst>
              <a:ext uri="{FF2B5EF4-FFF2-40B4-BE49-F238E27FC236}">
                <a16:creationId xmlns:a16="http://schemas.microsoft.com/office/drawing/2014/main" id="{F6214415-446A-4F6A-88AE-C97E11CC2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6000750" y="2057400"/>
            <a:ext cx="2358629" cy="1634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Rectangle 7">
            <a:extLst>
              <a:ext uri="{FF2B5EF4-FFF2-40B4-BE49-F238E27FC236}">
                <a16:creationId xmlns:a16="http://schemas.microsoft.com/office/drawing/2014/main" id="{AF41861F-5359-409F-833E-15FB31971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706" y="4495800"/>
            <a:ext cx="7010400" cy="125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lnSpc>
                <a:spcPct val="100000"/>
              </a:lnSpc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1500" b="1" dirty="0">
                <a:solidFill>
                  <a:srgbClr val="000000"/>
                </a:solidFill>
                <a:latin typeface="Tahoma" panose="020B0604030504040204" pitchFamily="34" charset="0"/>
              </a:rPr>
              <a:t>Step1.</a:t>
            </a:r>
            <a:r>
              <a:rPr kumimoji="1" lang="en-US" altLang="en-US" sz="1500" dirty="0">
                <a:solidFill>
                  <a:srgbClr val="000000"/>
                </a:solidFill>
                <a:latin typeface="Tahoma" panose="020B0604030504040204" pitchFamily="34" charset="0"/>
              </a:rPr>
              <a:t>	Trunnion immersed in dry-ice/alcohol</a:t>
            </a:r>
          </a:p>
          <a:p>
            <a:pPr lvl="1" eaLnBrk="1" hangingPunct="1">
              <a:lnSpc>
                <a:spcPct val="100000"/>
              </a:lnSpc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1500" b="1" dirty="0">
                <a:solidFill>
                  <a:srgbClr val="000000"/>
                </a:solidFill>
                <a:latin typeface="Tahoma" panose="020B0604030504040204" pitchFamily="34" charset="0"/>
              </a:rPr>
              <a:t>Step2.</a:t>
            </a:r>
            <a:r>
              <a:rPr kumimoji="1" lang="en-US" altLang="en-US" sz="1500" dirty="0">
                <a:solidFill>
                  <a:srgbClr val="000000"/>
                </a:solidFill>
                <a:latin typeface="Tahoma" panose="020B0604030504040204" pitchFamily="34" charset="0"/>
              </a:rPr>
              <a:t>	Trunnion warm-up in hub</a:t>
            </a:r>
          </a:p>
          <a:p>
            <a:pPr lvl="1" eaLnBrk="1" hangingPunct="1">
              <a:lnSpc>
                <a:spcPct val="100000"/>
              </a:lnSpc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1500" b="1" dirty="0">
                <a:solidFill>
                  <a:srgbClr val="000000"/>
                </a:solidFill>
                <a:latin typeface="Tahoma" panose="020B0604030504040204" pitchFamily="34" charset="0"/>
              </a:rPr>
              <a:t>Step3.</a:t>
            </a:r>
            <a:r>
              <a:rPr kumimoji="1" lang="en-US" altLang="en-US" sz="1500" dirty="0">
                <a:solidFill>
                  <a:srgbClr val="000000"/>
                </a:solidFill>
                <a:latin typeface="Tahoma" panose="020B0604030504040204" pitchFamily="34" charset="0"/>
              </a:rPr>
              <a:t>	Trunnion-Hub immersed in dry-ice/alcohol</a:t>
            </a:r>
          </a:p>
          <a:p>
            <a:pPr lvl="1" eaLnBrk="1" hangingPunct="1">
              <a:lnSpc>
                <a:spcPct val="100000"/>
              </a:lnSpc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1500" b="1" dirty="0">
                <a:solidFill>
                  <a:srgbClr val="000000"/>
                </a:solidFill>
                <a:latin typeface="Tahoma" panose="020B0604030504040204" pitchFamily="34" charset="0"/>
              </a:rPr>
              <a:t>Step4.</a:t>
            </a:r>
            <a:r>
              <a:rPr kumimoji="1" lang="en-US" altLang="en-US" sz="1500" dirty="0">
                <a:solidFill>
                  <a:srgbClr val="000000"/>
                </a:solidFill>
                <a:latin typeface="Tahoma" panose="020B0604030504040204" pitchFamily="34" charset="0"/>
              </a:rPr>
              <a:t>	Trunnion-Hub warm-up into girder</a:t>
            </a:r>
          </a:p>
        </p:txBody>
      </p:sp>
      <p:pic>
        <p:nvPicPr>
          <p:cNvPr id="18441" name="Picture 8" descr="hills3">
            <a:extLst>
              <a:ext uri="{FF2B5EF4-FFF2-40B4-BE49-F238E27FC236}">
                <a16:creationId xmlns:a16="http://schemas.microsoft.com/office/drawing/2014/main" id="{C75FE66F-1A3B-4503-8B9D-21D74D1CB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550" y="857251"/>
            <a:ext cx="1314450" cy="114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D9C763C-BC14-4610-8D8A-129004ED2BF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48875" y="152400"/>
            <a:ext cx="5829300" cy="857250"/>
          </a:xfrm>
        </p:spPr>
        <p:txBody>
          <a:bodyPr/>
          <a:lstStyle/>
          <a:p>
            <a:r>
              <a:rPr lang="en-US" altLang="en-US" dirty="0"/>
              <a:t>Problem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15AE370-2067-48F3-ACE1-AA9FD362678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988823"/>
            <a:ext cx="7162800" cy="971550"/>
          </a:xfrm>
        </p:spPr>
        <p:txBody>
          <a:bodyPr/>
          <a:lstStyle/>
          <a:p>
            <a:r>
              <a:rPr lang="en-US" altLang="en-US" dirty="0"/>
              <a:t>After Cooling, the Trunnion Got Stuck in Hub</a:t>
            </a:r>
          </a:p>
          <a:p>
            <a:endParaRPr lang="en-US" altLang="en-US" dirty="0"/>
          </a:p>
        </p:txBody>
      </p:sp>
      <p:sp>
        <p:nvSpPr>
          <p:cNvPr id="20484" name="Slide Number Placeholder 5">
            <a:extLst>
              <a:ext uri="{FF2B5EF4-FFF2-40B4-BE49-F238E27FC236}">
                <a16:creationId xmlns:a16="http://schemas.microsoft.com/office/drawing/2014/main" id="{508D81B5-A3DB-497C-A64D-0123A99D6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D8E5F9A-83F6-4AED-803B-C2C860639893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pic>
        <p:nvPicPr>
          <p:cNvPr id="20485" name="Picture 4" descr="july20-ap1-step1">
            <a:extLst>
              <a:ext uri="{FF2B5EF4-FFF2-40B4-BE49-F238E27FC236}">
                <a16:creationId xmlns:a16="http://schemas.microsoft.com/office/drawing/2014/main" id="{68898180-38DD-4CFB-97EF-DE0C17A61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3962400" y="2022391"/>
            <a:ext cx="2250281" cy="143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5" descr="hills3">
            <a:extLst>
              <a:ext uri="{FF2B5EF4-FFF2-40B4-BE49-F238E27FC236}">
                <a16:creationId xmlns:a16="http://schemas.microsoft.com/office/drawing/2014/main" id="{3CD0DC25-53FB-449F-BFA0-E2190561F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94844"/>
            <a:ext cx="2114550" cy="184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3BC79BB2-D6B0-4E10-A0A6-835C0F2F71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65124"/>
            <a:ext cx="7499350" cy="1143000"/>
          </a:xfrm>
        </p:spPr>
        <p:txBody>
          <a:bodyPr/>
          <a:lstStyle/>
          <a:p>
            <a:r>
              <a:rPr lang="en-US" altLang="en-US" dirty="0"/>
              <a:t>Why did it get stuck?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1" name="Text Box 4">
                <a:extLst>
                  <a:ext uri="{FF2B5EF4-FFF2-40B4-BE49-F238E27FC236}">
                    <a16:creationId xmlns:a16="http://schemas.microsoft.com/office/drawing/2014/main" id="{E02512FF-FCF0-4988-AEF6-C829C6B5BDAC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52399" y="1395966"/>
                <a:ext cx="8918575" cy="966234"/>
              </a:xfrm>
            </p:spPr>
            <p:txBody>
              <a:bodyPr/>
              <a:lstStyle/>
              <a:p>
                <a:pPr>
                  <a:lnSpc>
                    <a:spcPct val="8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dirty="0"/>
                  <a:t>Magnitude of contraction needed in the trunnion was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latin typeface="Cambria Math" panose="02040503050406030204" pitchFamily="18" charset="0"/>
                      </a:rPr>
                      <m:t>0.015</m:t>
                    </m:r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lang="en-US" altLang="en-US" dirty="0"/>
                  <a:t> or more.  Did it contract enough?</a:t>
                </a:r>
              </a:p>
            </p:txBody>
          </p:sp>
        </mc:Choice>
        <mc:Fallback xmlns="">
          <p:sp>
            <p:nvSpPr>
              <p:cNvPr id="22531" name="Text Box 4">
                <a:extLst>
                  <a:ext uri="{FF2B5EF4-FFF2-40B4-BE49-F238E27FC236}">
                    <a16:creationId xmlns:a16="http://schemas.microsoft.com/office/drawing/2014/main" id="{E02512FF-FCF0-4988-AEF6-C829C6B5BD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399" y="1395966"/>
                <a:ext cx="8918575" cy="966234"/>
              </a:xfrm>
              <a:blipFill>
                <a:blip r:embed="rId4"/>
                <a:stretch>
                  <a:fillRect l="-752" t="-18239" b="-10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32" name="Slide Number Placeholder 5">
            <a:extLst>
              <a:ext uri="{FF2B5EF4-FFF2-40B4-BE49-F238E27FC236}">
                <a16:creationId xmlns:a16="http://schemas.microsoft.com/office/drawing/2014/main" id="{6C185D1F-DCB4-467E-B247-E6966F7CA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FAD4BAA-957E-4FD3-B08F-C3B8A8019DA2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pic>
        <p:nvPicPr>
          <p:cNvPr id="22533" name="Picture 5" descr="july20-ap1-step1">
            <a:extLst>
              <a:ext uri="{FF2B5EF4-FFF2-40B4-BE49-F238E27FC236}">
                <a16:creationId xmlns:a16="http://schemas.microsoft.com/office/drawing/2014/main" id="{8E9B5B67-518A-41FF-A223-EE2C688D5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2133600" y="2895600"/>
            <a:ext cx="3803016" cy="2432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659DC0C9-5A8F-45B7-8F8A-BF13E9BE6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320"/>
            <a:ext cx="8628888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What model should I use to calculate contraction of trunnion?</a:t>
            </a:r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D6BC9639-66EF-4B0A-8A94-65917433E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9542" y="2662215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9" name="Object 3">
                <a:extLst>
                  <a:ext uri="{FF2B5EF4-FFF2-40B4-BE49-F238E27FC236}">
                    <a16:creationId xmlns:a16="http://schemas.microsoft.com/office/drawing/2014/main" id="{7C0E3FED-C436-4189-8F35-285F406E238D}"/>
                  </a:ext>
                </a:extLst>
              </p:cNvPr>
              <p:cNvSpPr txBox="1"/>
              <p:nvPr/>
            </p:nvSpPr>
            <p:spPr bwMode="auto">
              <a:xfrm>
                <a:off x="1502163" y="5145455"/>
                <a:ext cx="2324100" cy="5072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m:rPr>
                          <m:sty m:val="p"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629" name="Object 3">
                <a:extLst>
                  <a:ext uri="{FF2B5EF4-FFF2-40B4-BE49-F238E27FC236}">
                    <a16:creationId xmlns:a16="http://schemas.microsoft.com/office/drawing/2014/main" id="{7C0E3FED-C436-4189-8F35-285F406E23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02163" y="5145455"/>
                <a:ext cx="2324100" cy="507206"/>
              </a:xfrm>
              <a:prstGeom prst="rect">
                <a:avLst/>
              </a:prstGeom>
              <a:blipFill>
                <a:blip r:embed="rId3"/>
                <a:stretch>
                  <a:fillRect l="-5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630" name="Rectangle 6">
            <a:extLst>
              <a:ext uri="{FF2B5EF4-FFF2-40B4-BE49-F238E27FC236}">
                <a16:creationId xmlns:a16="http://schemas.microsoft.com/office/drawing/2014/main" id="{5E6261DB-B655-4085-8D44-281DB6BF6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0973" y="3552803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31" name="Object 5">
                <a:extLst>
                  <a:ext uri="{FF2B5EF4-FFF2-40B4-BE49-F238E27FC236}">
                    <a16:creationId xmlns:a16="http://schemas.microsoft.com/office/drawing/2014/main" id="{6A451FAB-5E5C-4304-911E-FB8240A08EAB}"/>
                  </a:ext>
                </a:extLst>
              </p:cNvPr>
              <p:cNvSpPr txBox="1"/>
              <p:nvPr/>
            </p:nvSpPr>
            <p:spPr bwMode="auto">
              <a:xfrm>
                <a:off x="5350594" y="4795411"/>
                <a:ext cx="2276475" cy="12072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𝑟𝑜𝑜𝑚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631" name="Object 5">
                <a:extLst>
                  <a:ext uri="{FF2B5EF4-FFF2-40B4-BE49-F238E27FC236}">
                    <a16:creationId xmlns:a16="http://schemas.microsoft.com/office/drawing/2014/main" id="{6A451FAB-5E5C-4304-911E-FB8240A08E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50594" y="4795411"/>
                <a:ext cx="2276475" cy="12072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565143E8-210A-4582-8CF0-C9B646ADE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890" y="1530553"/>
            <a:ext cx="6204220" cy="286348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F7E6578-3447-4259-93E0-9535D52400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5503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Finding the fluid temperature to get enough contraction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2932DA1-06C2-42DF-B82F-58F3AF112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88" name="Object 4">
                <a:extLst>
                  <a:ext uri="{FF2B5EF4-FFF2-40B4-BE49-F238E27FC236}">
                    <a16:creationId xmlns:a16="http://schemas.microsoft.com/office/drawing/2014/main" id="{140E76F0-BBE2-4A74-9CDF-AB0A63420952}"/>
                  </a:ext>
                </a:extLst>
              </p:cNvPr>
              <p:cNvSpPr txBox="1"/>
              <p:nvPr/>
            </p:nvSpPr>
            <p:spPr bwMode="auto">
              <a:xfrm>
                <a:off x="569912" y="1447335"/>
                <a:ext cx="2401888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88" name="Object 4">
                <a:extLst>
                  <a:ext uri="{FF2B5EF4-FFF2-40B4-BE49-F238E27FC236}">
                    <a16:creationId xmlns:a16="http://schemas.microsoft.com/office/drawing/2014/main" id="{140E76F0-BBE2-4A74-9CDF-AB0A63420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9912" y="1447335"/>
                <a:ext cx="2401888" cy="10572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89" name="Text Box 7">
                <a:extLst>
                  <a:ext uri="{FF2B5EF4-FFF2-40B4-BE49-F238E27FC236}">
                    <a16:creationId xmlns:a16="http://schemas.microsoft.com/office/drawing/2014/main" id="{1AA77E08-6033-4FBC-8D92-E62F058EE3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5800" y="2362200"/>
                <a:ext cx="2286000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 = 80</m:t>
                      </m:r>
                      <m:r>
                        <a:rPr lang="en-US" altLang="en-US" sz="1800" i="1" baseline="30000" dirty="0"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altLang="en-US" sz="1800" i="1" dirty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altLang="en-US" sz="1800" dirty="0"/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en-US" sz="1800" i="1" baseline="-25000" dirty="0">
                          <a:latin typeface="Cambria Math" panose="02040503050406030204" pitchFamily="18" charset="0"/>
                        </a:rPr>
                        <m:t> = ???</m:t>
                      </m:r>
                      <m:r>
                        <a:rPr lang="en-US" altLang="en-US" sz="1800" i="1" baseline="30000" dirty="0" err="1"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altLang="en-US" sz="1800" i="1" dirty="0" err="1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altLang="en-US" sz="1800" dirty="0"/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 = 12.363"</m:t>
                      </m:r>
                    </m:oMath>
                  </m:oMathPara>
                </a14:m>
                <a:endParaRPr lang="en-US" altLang="en-US" sz="1800" dirty="0"/>
              </a:p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1800" i="1" dirty="0" smtClean="0">
                          <a:latin typeface="Cambria Math" panose="02040503050406030204" pitchFamily="18" charset="0"/>
                        </a:rPr>
                        <m:t> = −0.015"</m:t>
                      </m:r>
                    </m:oMath>
                  </m:oMathPara>
                </a14:m>
                <a:endParaRPr lang="en-US" altLang="en-US" sz="1800" dirty="0"/>
              </a:p>
            </p:txBody>
          </p:sp>
        </mc:Choice>
        <mc:Fallback xmlns="">
          <p:sp>
            <p:nvSpPr>
              <p:cNvPr id="16389" name="Text Box 7">
                <a:extLst>
                  <a:ext uri="{FF2B5EF4-FFF2-40B4-BE49-F238E27FC236}">
                    <a16:creationId xmlns:a16="http://schemas.microsoft.com/office/drawing/2014/main" id="{1AA77E08-6033-4FBC-8D92-E62F058EE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362200"/>
                <a:ext cx="2286000" cy="12003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90" name="Object 1">
                <a:extLst>
                  <a:ext uri="{FF2B5EF4-FFF2-40B4-BE49-F238E27FC236}">
                    <a16:creationId xmlns:a16="http://schemas.microsoft.com/office/drawing/2014/main" id="{79667A2C-B97A-4F45-BFA4-FEFFCEF755CB}"/>
                  </a:ext>
                </a:extLst>
              </p:cNvPr>
              <p:cNvSpPr txBox="1"/>
              <p:nvPr/>
            </p:nvSpPr>
            <p:spPr bwMode="auto">
              <a:xfrm>
                <a:off x="277813" y="5029200"/>
                <a:ext cx="8661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−0.015=−5.059×1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+3.829×1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+7.435×1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−6.166×1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90" name="Object 1">
                <a:extLst>
                  <a:ext uri="{FF2B5EF4-FFF2-40B4-BE49-F238E27FC236}">
                    <a16:creationId xmlns:a16="http://schemas.microsoft.com/office/drawing/2014/main" id="{79667A2C-B97A-4F45-BFA4-FEFFCEF75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813" y="5029200"/>
                <a:ext cx="8661400" cy="5238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91" name="Object 8">
                <a:extLst>
                  <a:ext uri="{FF2B5EF4-FFF2-40B4-BE49-F238E27FC236}">
                    <a16:creationId xmlns:a16="http://schemas.microsoft.com/office/drawing/2014/main" id="{076EE44A-9CFD-4EDE-AF8A-ADE735E9A619}"/>
                  </a:ext>
                </a:extLst>
              </p:cNvPr>
              <p:cNvSpPr txBox="1"/>
              <p:nvPr/>
            </p:nvSpPr>
            <p:spPr bwMode="auto">
              <a:xfrm>
                <a:off x="277813" y="3764149"/>
                <a:ext cx="6529388" cy="488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=−1.228×1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+6.195×1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+6.015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91" name="Object 8">
                <a:extLst>
                  <a:ext uri="{FF2B5EF4-FFF2-40B4-BE49-F238E27FC236}">
                    <a16:creationId xmlns:a16="http://schemas.microsoft.com/office/drawing/2014/main" id="{076EE44A-9CFD-4EDE-AF8A-ADE735E9A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813" y="3764149"/>
                <a:ext cx="6529388" cy="4889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92" name="Object 5">
                <a:extLst>
                  <a:ext uri="{FF2B5EF4-FFF2-40B4-BE49-F238E27FC236}">
                    <a16:creationId xmlns:a16="http://schemas.microsoft.com/office/drawing/2014/main" id="{B70D9F17-6BE7-47BD-B96D-4006FC28A0A1}"/>
                  </a:ext>
                </a:extLst>
              </p:cNvPr>
              <p:cNvSpPr txBox="1"/>
              <p:nvPr/>
            </p:nvSpPr>
            <p:spPr bwMode="auto">
              <a:xfrm>
                <a:off x="180975" y="5638800"/>
                <a:ext cx="890905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)=−5.059×1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+3.829×1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+7.435×1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+8.834×1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92" name="Object 5">
                <a:extLst>
                  <a:ext uri="{FF2B5EF4-FFF2-40B4-BE49-F238E27FC236}">
                    <a16:creationId xmlns:a16="http://schemas.microsoft.com/office/drawing/2014/main" id="{B70D9F17-6BE7-47BD-B96D-4006FC28A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0975" y="5638800"/>
                <a:ext cx="8909050" cy="523875"/>
              </a:xfrm>
              <a:prstGeom prst="rect">
                <a:avLst/>
              </a:prstGeom>
              <a:blipFill>
                <a:blip r:embed="rId8"/>
                <a:stretch>
                  <a:fillRect l="-2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393" name="Picture 12" descr="regression_pointspoly_youtube">
            <a:extLst>
              <a:ext uri="{FF2B5EF4-FFF2-40B4-BE49-F238E27FC236}">
                <a16:creationId xmlns:a16="http://schemas.microsoft.com/office/drawing/2014/main" id="{7F4333E6-DCF2-4832-8E4D-F21FED609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371600"/>
            <a:ext cx="25908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E0FF30-17B6-44BD-908D-B528E428F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2A1A8A4-0D9A-40CA-9BFB-39B9C54DB6E1}"/>
                  </a:ext>
                </a:extLst>
              </p:cNvPr>
              <p:cNvSpPr txBox="1"/>
              <p:nvPr/>
            </p:nvSpPr>
            <p:spPr>
              <a:xfrm>
                <a:off x="277813" y="4143588"/>
                <a:ext cx="7570787" cy="9273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0.015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12.363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−1.228×1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+6.195×1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+6.015)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2A1A8A4-0D9A-40CA-9BFB-39B9C54DB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813" y="4143588"/>
                <a:ext cx="7570787" cy="92737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C9F93BAF-6531-4932-B981-52DE56CD5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320"/>
            <a:ext cx="8781288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Finding the expression for thermal expansion coefficient</a:t>
            </a:r>
          </a:p>
        </p:txBody>
      </p:sp>
      <p:pic>
        <p:nvPicPr>
          <p:cNvPr id="30723" name="Picture 2">
            <a:extLst>
              <a:ext uri="{FF2B5EF4-FFF2-40B4-BE49-F238E27FC236}">
                <a16:creationId xmlns:a16="http://schemas.microsoft.com/office/drawing/2014/main" id="{FB447C73-7FD4-408B-9FD5-B05B03FBC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22589"/>
            <a:ext cx="4214813" cy="247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4">
            <a:extLst>
              <a:ext uri="{FF2B5EF4-FFF2-40B4-BE49-F238E27FC236}">
                <a16:creationId xmlns:a16="http://schemas.microsoft.com/office/drawing/2014/main" id="{67BB9348-FBB3-4A98-8DC7-285068CFF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9542" y="2662215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726" name="Rectangle 2">
            <a:extLst>
              <a:ext uri="{FF2B5EF4-FFF2-40B4-BE49-F238E27FC236}">
                <a16:creationId xmlns:a16="http://schemas.microsoft.com/office/drawing/2014/main" id="{EC073650-F9A8-47C8-86AA-FE3825290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8776" y="4211219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727" name="Rectangle 4">
            <a:extLst>
              <a:ext uri="{FF2B5EF4-FFF2-40B4-BE49-F238E27FC236}">
                <a16:creationId xmlns:a16="http://schemas.microsoft.com/office/drawing/2014/main" id="{1E0F19B8-B2C6-4F45-89ED-0CABF30F4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6179" y="3971903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8" name="Object 9">
                <a:extLst>
                  <a:ext uri="{FF2B5EF4-FFF2-40B4-BE49-F238E27FC236}">
                    <a16:creationId xmlns:a16="http://schemas.microsoft.com/office/drawing/2014/main" id="{34361311-DC66-406F-8193-0F5D3FB760CD}"/>
                  </a:ext>
                </a:extLst>
              </p:cNvPr>
              <p:cNvSpPr txBox="1"/>
              <p:nvPr/>
            </p:nvSpPr>
            <p:spPr bwMode="auto">
              <a:xfrm>
                <a:off x="455883" y="5078248"/>
                <a:ext cx="6627019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=−1.2278×1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−11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+6.1946×1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+6.0150×1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728" name="Object 9">
                <a:extLst>
                  <a:ext uri="{FF2B5EF4-FFF2-40B4-BE49-F238E27FC236}">
                    <a16:creationId xmlns:a16="http://schemas.microsoft.com/office/drawing/2014/main" id="{34361311-DC66-406F-8193-0F5D3FB76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5883" y="5078248"/>
                <a:ext cx="6627019" cy="3905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29" name="Rectangle 6">
            <a:extLst>
              <a:ext uri="{FF2B5EF4-FFF2-40B4-BE49-F238E27FC236}">
                <a16:creationId xmlns:a16="http://schemas.microsoft.com/office/drawing/2014/main" id="{5245944F-EE47-4D52-BF07-E8150D424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1" y="4747000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730" name="Rectangle 4">
            <a:extLst>
              <a:ext uri="{FF2B5EF4-FFF2-40B4-BE49-F238E27FC236}">
                <a16:creationId xmlns:a16="http://schemas.microsoft.com/office/drawing/2014/main" id="{3A15955F-896C-40E5-A47D-667B84468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1694" y="2846763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31" name="Object 14">
                <a:extLst>
                  <a:ext uri="{FF2B5EF4-FFF2-40B4-BE49-F238E27FC236}">
                    <a16:creationId xmlns:a16="http://schemas.microsoft.com/office/drawing/2014/main" id="{28EFB40A-37F1-43DC-ABA4-F3BCE1838129}"/>
                  </a:ext>
                </a:extLst>
              </p:cNvPr>
              <p:cNvSpPr txBox="1"/>
              <p:nvPr/>
            </p:nvSpPr>
            <p:spPr bwMode="auto">
              <a:xfrm>
                <a:off x="479115" y="2297219"/>
                <a:ext cx="2740818" cy="8571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−{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}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731" name="Object 14">
                <a:extLst>
                  <a:ext uri="{FF2B5EF4-FFF2-40B4-BE49-F238E27FC236}">
                    <a16:creationId xmlns:a16="http://schemas.microsoft.com/office/drawing/2014/main" id="{28EFB40A-37F1-43DC-ABA4-F3BCE18381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9115" y="2297219"/>
                <a:ext cx="2740818" cy="8571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32" name="Rectangle 6">
            <a:extLst>
              <a:ext uri="{FF2B5EF4-FFF2-40B4-BE49-F238E27FC236}">
                <a16:creationId xmlns:a16="http://schemas.microsoft.com/office/drawing/2014/main" id="{763D2051-7EC1-41C8-811C-27CD4C034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3651" y="2682456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33" name="Object 16">
                <a:extLst>
                  <a:ext uri="{FF2B5EF4-FFF2-40B4-BE49-F238E27FC236}">
                    <a16:creationId xmlns:a16="http://schemas.microsoft.com/office/drawing/2014/main" id="{8B75CEA5-2926-43B4-8622-52C1945F26EE}"/>
                  </a:ext>
                </a:extLst>
              </p:cNvPr>
              <p:cNvSpPr txBox="1"/>
              <p:nvPr/>
            </p:nvSpPr>
            <p:spPr bwMode="auto">
              <a:xfrm>
                <a:off x="484866" y="1752670"/>
                <a:ext cx="2059781" cy="5190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733" name="Object 16">
                <a:extLst>
                  <a:ext uri="{FF2B5EF4-FFF2-40B4-BE49-F238E27FC236}">
                    <a16:creationId xmlns:a16="http://schemas.microsoft.com/office/drawing/2014/main" id="{8B75CEA5-2926-43B4-8622-52C1945F2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4866" y="1752670"/>
                <a:ext cx="2059781" cy="51906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34" name="Rectangle 12">
            <a:extLst>
              <a:ext uri="{FF2B5EF4-FFF2-40B4-BE49-F238E27FC236}">
                <a16:creationId xmlns:a16="http://schemas.microsoft.com/office/drawing/2014/main" id="{321314BE-D32E-4762-87B7-49F4D2E0D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0707" y="3395640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35" name="Object 18">
                <a:extLst>
                  <a:ext uri="{FF2B5EF4-FFF2-40B4-BE49-F238E27FC236}">
                    <a16:creationId xmlns:a16="http://schemas.microsoft.com/office/drawing/2014/main" id="{79D1C25A-CAE2-44F6-ABDD-7774D68471AE}"/>
                  </a:ext>
                </a:extLst>
              </p:cNvPr>
              <p:cNvSpPr txBox="1"/>
              <p:nvPr/>
            </p:nvSpPr>
            <p:spPr bwMode="auto">
              <a:xfrm>
                <a:off x="428548" y="3105021"/>
                <a:ext cx="3944486" cy="197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</m:mr>
                            <m:m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</m:mr>
                            <m:m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4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e>
                                </m:d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m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m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bSup>
                                      <m:sSubSupPr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sSup>
                                      <m:sSupPr>
                                        <m:ctrl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𝛼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  <m:sup/>
                                    </m:sSup>
                                  </m:e>
                                </m:nary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0735" name="Object 18">
                <a:extLst>
                  <a:ext uri="{FF2B5EF4-FFF2-40B4-BE49-F238E27FC236}">
                    <a16:creationId xmlns:a16="http://schemas.microsoft.com/office/drawing/2014/main" id="{79D1C25A-CAE2-44F6-ABDD-7774D68471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8548" y="3105021"/>
                <a:ext cx="3944486" cy="19786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>
            <a:extLst>
              <a:ext uri="{FF2B5EF4-FFF2-40B4-BE49-F238E27FC236}">
                <a16:creationId xmlns:a16="http://schemas.microsoft.com/office/drawing/2014/main" id="{FAABB874-9ADC-42D9-B5D5-2F24268FC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06F9D98-DB99-469F-BC88-D2D446147877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sp>
        <p:nvSpPr>
          <p:cNvPr id="16391" name="Text Box 3">
            <a:extLst>
              <a:ext uri="{FF2B5EF4-FFF2-40B4-BE49-F238E27FC236}">
                <a16:creationId xmlns:a16="http://schemas.microsoft.com/office/drawing/2014/main" id="{E9894AFE-1E36-44B0-8A4A-B82E65953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746" y="282450"/>
            <a:ext cx="872785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4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What is the temperature of the trunnion after half an hour?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72" name="Object 4">
                <a:extLst>
                  <a:ext uri="{FF2B5EF4-FFF2-40B4-BE49-F238E27FC236}">
                    <a16:creationId xmlns:a16="http://schemas.microsoft.com/office/drawing/2014/main" id="{2081F708-5C14-494E-8959-56F9A90200C7}"/>
                  </a:ext>
                </a:extLst>
              </p:cNvPr>
              <p:cNvSpPr txBox="1"/>
              <p:nvPr/>
            </p:nvSpPr>
            <p:spPr bwMode="auto">
              <a:xfrm>
                <a:off x="2000250" y="4400550"/>
                <a:ext cx="3600450" cy="1044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𝑚𝑐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2772" name="Object 4">
                <a:extLst>
                  <a:ext uri="{FF2B5EF4-FFF2-40B4-BE49-F238E27FC236}">
                    <a16:creationId xmlns:a16="http://schemas.microsoft.com/office/drawing/2014/main" id="{2081F708-5C14-494E-8959-56F9A9020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0250" y="4400550"/>
                <a:ext cx="3600450" cy="10441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773" name="Object 5">
                <a:extLst>
                  <a:ext uri="{FF2B5EF4-FFF2-40B4-BE49-F238E27FC236}">
                    <a16:creationId xmlns:a16="http://schemas.microsoft.com/office/drawing/2014/main" id="{B51F4BD2-406F-496F-BF6B-5625EED9DB1D}"/>
                  </a:ext>
                </a:extLst>
              </p:cNvPr>
              <p:cNvSpPr txBox="1"/>
              <p:nvPr/>
            </p:nvSpPr>
            <p:spPr bwMode="auto">
              <a:xfrm>
                <a:off x="4417526" y="4521603"/>
                <a:ext cx="1657350" cy="51315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𝑟𝑜𝑜𝑚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773" name="Object 5">
                <a:extLst>
                  <a:ext uri="{FF2B5EF4-FFF2-40B4-BE49-F238E27FC236}">
                    <a16:creationId xmlns:a16="http://schemas.microsoft.com/office/drawing/2014/main" id="{B51F4BD2-406F-496F-BF6B-5625EED9D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7526" y="4521603"/>
                <a:ext cx="1657350" cy="5131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774" name="Picture 6">
            <a:extLst>
              <a:ext uri="{FF2B5EF4-FFF2-40B4-BE49-F238E27FC236}">
                <a16:creationId xmlns:a16="http://schemas.microsoft.com/office/drawing/2014/main" id="{D64B6659-2CD8-49FF-A667-DC168A604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2171700"/>
            <a:ext cx="2434829" cy="1825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7" descr="shaftpicture">
            <a:extLst>
              <a:ext uri="{FF2B5EF4-FFF2-40B4-BE49-F238E27FC236}">
                <a16:creationId xmlns:a16="http://schemas.microsoft.com/office/drawing/2014/main" id="{30D3E822-312A-4016-87B4-05BE40AD3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2171700"/>
            <a:ext cx="1828800" cy="1788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>
            <a:extLst>
              <a:ext uri="{FF2B5EF4-FFF2-40B4-BE49-F238E27FC236}">
                <a16:creationId xmlns:a16="http://schemas.microsoft.com/office/drawing/2014/main" id="{BB54ED99-DCA0-41DE-841F-3D5C16C5D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74971309-B589-43AB-A72D-F959A70D4254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sp>
        <p:nvSpPr>
          <p:cNvPr id="16391" name="Text Box 3">
            <a:extLst>
              <a:ext uri="{FF2B5EF4-FFF2-40B4-BE49-F238E27FC236}">
                <a16:creationId xmlns:a16="http://schemas.microsoft.com/office/drawing/2014/main" id="{447B6EE6-1EA8-4A29-BB50-72316B2C2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02" y="77598"/>
            <a:ext cx="831175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4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How long does it take a trunnion to cool down?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0" name="Object 4">
                <a:extLst>
                  <a:ext uri="{FF2B5EF4-FFF2-40B4-BE49-F238E27FC236}">
                    <a16:creationId xmlns:a16="http://schemas.microsoft.com/office/drawing/2014/main" id="{210178C3-7E8E-41A6-86A3-BDEA8D5166A2}"/>
                  </a:ext>
                </a:extLst>
              </p:cNvPr>
              <p:cNvSpPr txBox="1"/>
              <p:nvPr/>
            </p:nvSpPr>
            <p:spPr bwMode="auto">
              <a:xfrm>
                <a:off x="2000250" y="4400550"/>
                <a:ext cx="3600450" cy="1044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𝑚𝑐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4820" name="Object 4">
                <a:extLst>
                  <a:ext uri="{FF2B5EF4-FFF2-40B4-BE49-F238E27FC236}">
                    <a16:creationId xmlns:a16="http://schemas.microsoft.com/office/drawing/2014/main" id="{210178C3-7E8E-41A6-86A3-BDEA8D516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0250" y="4400550"/>
                <a:ext cx="3600450" cy="10441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1" name="Object 5">
                <a:extLst>
                  <a:ext uri="{FF2B5EF4-FFF2-40B4-BE49-F238E27FC236}">
                    <a16:creationId xmlns:a16="http://schemas.microsoft.com/office/drawing/2014/main" id="{C38DF14F-6E3E-41AA-8198-86C18BDD6975}"/>
                  </a:ext>
                </a:extLst>
              </p:cNvPr>
              <p:cNvSpPr txBox="1"/>
              <p:nvPr/>
            </p:nvSpPr>
            <p:spPr bwMode="auto">
              <a:xfrm>
                <a:off x="4343400" y="4572000"/>
                <a:ext cx="1657350" cy="51315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𝑟𝑜𝑜𝑚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821" name="Object 5">
                <a:extLst>
                  <a:ext uri="{FF2B5EF4-FFF2-40B4-BE49-F238E27FC236}">
                    <a16:creationId xmlns:a16="http://schemas.microsoft.com/office/drawing/2014/main" id="{C38DF14F-6E3E-41AA-8198-86C18BDD6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4572000"/>
                <a:ext cx="1657350" cy="5131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822" name="Picture 6">
            <a:extLst>
              <a:ext uri="{FF2B5EF4-FFF2-40B4-BE49-F238E27FC236}">
                <a16:creationId xmlns:a16="http://schemas.microsoft.com/office/drawing/2014/main" id="{9DC3566E-A69C-4815-BBC7-9FB01EF69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2171700"/>
            <a:ext cx="2434829" cy="1825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7" descr="shaftpicture">
            <a:extLst>
              <a:ext uri="{FF2B5EF4-FFF2-40B4-BE49-F238E27FC236}">
                <a16:creationId xmlns:a16="http://schemas.microsoft.com/office/drawing/2014/main" id="{25F38EDC-01B2-4DB3-87A9-F0358AD72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2171700"/>
            <a:ext cx="1828800" cy="1788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>
            <a:extLst>
              <a:ext uri="{FF2B5EF4-FFF2-40B4-BE49-F238E27FC236}">
                <a16:creationId xmlns:a16="http://schemas.microsoft.com/office/drawing/2014/main" id="{3EA6675A-8A7A-4A3C-8A57-9B5821C2E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89AE1CA-FE08-4E2A-8CB5-0D5682545412}" type="slidenum">
              <a:rPr lang="en-US" altLang="en-US" sz="105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050">
              <a:latin typeface="Arial" panose="020B0604020202020204" pitchFamily="34" charset="0"/>
            </a:endParaRPr>
          </a:p>
        </p:txBody>
      </p:sp>
      <p:sp>
        <p:nvSpPr>
          <p:cNvPr id="16391" name="Text Box 3">
            <a:extLst>
              <a:ext uri="{FF2B5EF4-FFF2-40B4-BE49-F238E27FC236}">
                <a16:creationId xmlns:a16="http://schemas.microsoft.com/office/drawing/2014/main" id="{5B4010A4-F0AF-413B-8E79-402843513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74545"/>
            <a:ext cx="8763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40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What is the rate of change of heat stored in the cylinder?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868" name="Object 4">
                <a:extLst>
                  <a:ext uri="{FF2B5EF4-FFF2-40B4-BE49-F238E27FC236}">
                    <a16:creationId xmlns:a16="http://schemas.microsoft.com/office/drawing/2014/main" id="{E0D77FB0-DBD8-41EF-8A72-24584FEDF48E}"/>
                  </a:ext>
                </a:extLst>
              </p:cNvPr>
              <p:cNvSpPr txBox="1"/>
              <p:nvPr/>
            </p:nvSpPr>
            <p:spPr bwMode="auto">
              <a:xfrm>
                <a:off x="2000250" y="4400550"/>
                <a:ext cx="3600450" cy="1044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𝑚𝑐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6868" name="Object 4">
                <a:extLst>
                  <a:ext uri="{FF2B5EF4-FFF2-40B4-BE49-F238E27FC236}">
                    <a16:creationId xmlns:a16="http://schemas.microsoft.com/office/drawing/2014/main" id="{E0D77FB0-DBD8-41EF-8A72-24584FEDF4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0250" y="4400550"/>
                <a:ext cx="3600450" cy="10441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869" name="Object 5">
                <a:extLst>
                  <a:ext uri="{FF2B5EF4-FFF2-40B4-BE49-F238E27FC236}">
                    <a16:creationId xmlns:a16="http://schemas.microsoft.com/office/drawing/2014/main" id="{16D31625-F8E4-480D-B237-F00345DBBD6A}"/>
                  </a:ext>
                </a:extLst>
              </p:cNvPr>
              <p:cNvSpPr txBox="1"/>
              <p:nvPr/>
            </p:nvSpPr>
            <p:spPr bwMode="auto">
              <a:xfrm>
                <a:off x="4384477" y="4592598"/>
                <a:ext cx="1657350" cy="51315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𝑟𝑜𝑜𝑚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869" name="Object 5">
                <a:extLst>
                  <a:ext uri="{FF2B5EF4-FFF2-40B4-BE49-F238E27FC236}">
                    <a16:creationId xmlns:a16="http://schemas.microsoft.com/office/drawing/2014/main" id="{16D31625-F8E4-480D-B237-F00345DBBD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84477" y="4592598"/>
                <a:ext cx="1657350" cy="5131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871" name="Picture 7" descr="shaftpicture">
            <a:extLst>
              <a:ext uri="{FF2B5EF4-FFF2-40B4-BE49-F238E27FC236}">
                <a16:creationId xmlns:a16="http://schemas.microsoft.com/office/drawing/2014/main" id="{02166CB9-4CB4-4D4B-883B-286B4D4E9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957863"/>
            <a:ext cx="1828800" cy="1788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F5D1468C-249F-44EF-9F81-AD75F2889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8100"/>
            <a:ext cx="855345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Can </a:t>
            </a:r>
            <a:r>
              <a:rPr lang="en-US" altLang="en-US" dirty="0">
                <a:solidFill>
                  <a:schemeClr val="accent5">
                    <a:lumMod val="50000"/>
                  </a:schemeClr>
                </a:solidFill>
              </a:rPr>
              <a:t>you</a:t>
            </a:r>
            <a:r>
              <a:rPr lang="en-US" altLang="en-US" dirty="0"/>
              <a:t> identify?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C243D067-0F46-4892-ABA6-7E1C1FC65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447800"/>
            <a:ext cx="8858250" cy="3810000"/>
          </a:xfrm>
        </p:spPr>
        <p:txBody>
          <a:bodyPr/>
          <a:lstStyle/>
          <a:p>
            <a:pPr eaLnBrk="1" hangingPunct="1"/>
            <a:r>
              <a:rPr lang="en-US" altLang="en-US" dirty="0"/>
              <a:t>We talked about 7 mathematical procedures in this course.   Write them down.  </a:t>
            </a:r>
          </a:p>
          <a:p>
            <a:pPr eaLnBrk="1" hangingPunct="1"/>
            <a:r>
              <a:rPr lang="en-US" altLang="en-US" dirty="0"/>
              <a:t>Now connect the problem just discussed to these 7 mathematical procedures on each of the previous slides.</a:t>
            </a:r>
          </a:p>
          <a:p>
            <a:pPr eaLnBrk="1" hangingPunct="1"/>
            <a:r>
              <a:rPr lang="en-US" altLang="en-US" dirty="0"/>
              <a:t>Write down the names of the various numerical methods under the 7 mathematical procedures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A4D8C-8AE6-4B47-AEEB-9808F1667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3200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Chapter by Chapter Review </a:t>
            </a:r>
            <a:br>
              <a:rPr lang="en-US" dirty="0"/>
            </a:br>
            <a:r>
              <a:rPr lang="en-US" dirty="0"/>
              <a:t>by the Fire Hose</a:t>
            </a:r>
          </a:p>
        </p:txBody>
      </p:sp>
    </p:spTree>
    <p:extLst>
      <p:ext uri="{BB962C8B-B14F-4D97-AF65-F5344CB8AC3E}">
        <p14:creationId xmlns:p14="http://schemas.microsoft.com/office/powerpoint/2010/main" val="2963192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>
            <a:extLst>
              <a:ext uri="{FF2B5EF4-FFF2-40B4-BE49-F238E27FC236}">
                <a16:creationId xmlns:a16="http://schemas.microsoft.com/office/drawing/2014/main" id="{5DEE8776-27BD-405D-99F7-B2465BC434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839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01.01 Introduction to Numerical Methods</a:t>
            </a:r>
          </a:p>
        </p:txBody>
      </p:sp>
      <p:pic>
        <p:nvPicPr>
          <p:cNvPr id="17" name="Picture 16" descr="Diagram&#10;&#10;Description automatically generated">
            <a:extLst>
              <a:ext uri="{FF2B5EF4-FFF2-40B4-BE49-F238E27FC236}">
                <a16:creationId xmlns:a16="http://schemas.microsoft.com/office/drawing/2014/main" id="{7C8BEDC7-63A8-4C1E-A1AB-32ADC95C77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14666"/>
          <a:stretch/>
        </p:blipFill>
        <p:spPr>
          <a:xfrm>
            <a:off x="1219200" y="1335947"/>
            <a:ext cx="6324600" cy="43850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089602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F03F4-5694-4DDC-A8FD-B5A185155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55" y="38100"/>
            <a:ext cx="8782050" cy="1143000"/>
          </a:xfrm>
        </p:spPr>
        <p:txBody>
          <a:bodyPr/>
          <a:lstStyle/>
          <a:p>
            <a:r>
              <a:rPr lang="en-US" dirty="0"/>
              <a:t>01.02 Measuring Errors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E25F12-2C50-48DE-8BD5-D72BC31560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755" y="1028700"/>
                <a:ext cx="5914845" cy="4800600"/>
              </a:xfrm>
            </p:spPr>
            <p:txBody>
              <a:bodyPr/>
              <a:lstStyle/>
              <a:p>
                <a:pPr marL="82550" indent="0">
                  <a:buNone/>
                </a:pPr>
                <a:r>
                  <a:rPr lang="en-US" sz="1800" dirty="0"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</a:rPr>
                  <a:t>True Error </a:t>
                </a: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i="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 i="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t</m:t>
                          </m:r>
                        </m:sub>
                      </m:sSub>
                      <m: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True</m:t>
                      </m:r>
                      <m: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value</m:t>
                      </m:r>
                      <m: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Approximate</m:t>
                      </m:r>
                      <m: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value</m:t>
                      </m:r>
                    </m:oMath>
                  </m:oMathPara>
                </a14:m>
                <a:endParaRPr lang="en-US" sz="1800" dirty="0">
                  <a:effectLst/>
                  <a:latin typeface="Trebuchet MS" panose="020B0603020202020204" pitchFamily="34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:endParaRPr lang="en-US" sz="1800" i="1" dirty="0">
                  <a:effectLst/>
                  <a:latin typeface="Trebuchet MS" panose="020B0603020202020204" pitchFamily="34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:r>
                  <a:rPr lang="en-US" sz="1800" dirty="0">
                    <a:latin typeface="Trebuchet MS" panose="020B0603020202020204" pitchFamily="34" charset="0"/>
                  </a:rPr>
                  <a:t>Relative True Error </a:t>
                </a: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en-US" sz="18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1800">
                              <a:latin typeface="Trebuchet MS" panose="020B0603020202020204" pitchFamily="34" charset="0"/>
                            </a:rPr>
                            <m:t>True</m:t>
                          </m:r>
                          <m:r>
                            <m:rPr>
                              <m:nor/>
                            </m:rPr>
                            <a:rPr lang="en-US" sz="1800">
                              <a:latin typeface="Trebuchet MS" panose="020B0603020202020204" pitchFamily="34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1800">
                              <a:latin typeface="Trebuchet MS" panose="020B0603020202020204" pitchFamily="34" charset="0"/>
                            </a:rPr>
                            <m:t>Error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1800">
                              <a:latin typeface="Trebuchet MS" panose="020B0603020202020204" pitchFamily="34" charset="0"/>
                            </a:rPr>
                            <m:t>True</m:t>
                          </m:r>
                          <m:r>
                            <m:rPr>
                              <m:nor/>
                            </m:rPr>
                            <a:rPr lang="en-US" sz="1800">
                              <a:latin typeface="Trebuchet MS" panose="020B0603020202020204" pitchFamily="34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1800">
                              <a:latin typeface="Trebuchet MS" panose="020B0603020202020204" pitchFamily="34" charset="0"/>
                            </a:rPr>
                            <m:t>Value</m:t>
                          </m:r>
                        </m:den>
                      </m:f>
                      <m:r>
                        <a:rPr lang="en-US" sz="1800" i="0" smtClean="0">
                          <a:latin typeface="Cambria Math" panose="02040503050406030204" pitchFamily="18" charset="0"/>
                        </a:rPr>
                        <m:t>       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 </m:t>
                      </m:r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            </m:t>
                      </m:r>
                    </m:oMath>
                  </m:oMathPara>
                </a14:m>
                <a:endParaRPr lang="en-US" sz="1800" i="1" dirty="0">
                  <a:effectLst/>
                  <a:latin typeface="Trebuchet MS" panose="020B0603020202020204" pitchFamily="34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:endParaRPr lang="en-US" sz="1800" i="1" dirty="0">
                  <a:effectLst/>
                  <a:latin typeface="Trebuchet MS" panose="020B0603020202020204" pitchFamily="34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:r>
                  <a:rPr lang="en-US" sz="1800" dirty="0"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</a:rPr>
                  <a:t>Approximate Error </a:t>
                </a: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sz="180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80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Present</m:t>
                      </m:r>
                      <m:r>
                        <a:rPr lang="en-US" sz="180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80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Approximation</m:t>
                      </m:r>
                      <m: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Previous</m:t>
                      </m:r>
                      <m: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Approximation</m:t>
                      </m:r>
                      <m:r>
                        <a:rPr lang="en-US" sz="18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 </m:t>
                      </m:r>
                    </m:oMath>
                  </m:oMathPara>
                </a14:m>
                <a:endParaRPr lang="en-US" sz="1800" dirty="0">
                  <a:effectLst/>
                  <a:latin typeface="Trebuchet MS" panose="020B0603020202020204" pitchFamily="34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:endParaRPr lang="en-US" sz="1800" dirty="0">
                  <a:effectLst/>
                  <a:latin typeface="Trebuchet MS" panose="020B0603020202020204" pitchFamily="34" charset="0"/>
                </a:endParaRPr>
              </a:p>
              <a:p>
                <a:pPr marL="82550" indent="0">
                  <a:buNone/>
                </a:pPr>
                <a:r>
                  <a:rPr lang="en-US" sz="1800" dirty="0">
                    <a:effectLst/>
                    <a:latin typeface="Trebuchet MS" panose="020B0603020202020204" pitchFamily="34" charset="0"/>
                  </a:rPr>
                  <a:t>Relative Approximate Error</a:t>
                </a: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180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</a:rPr>
                            <m:t>Approximate</m:t>
                          </m:r>
                          <m:r>
                            <m:rPr>
                              <m:nor/>
                            </m:rPr>
                            <a:rPr lang="en-US" sz="180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180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</a:rPr>
                            <m:t>Error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180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</a:rPr>
                            <m:t>Present</m:t>
                          </m:r>
                          <m:r>
                            <m:rPr>
                              <m:nor/>
                            </m:rPr>
                            <a:rPr lang="en-US" sz="180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180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</a:rPr>
                            <m:t>Approximation</m:t>
                          </m:r>
                        </m:den>
                      </m:f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  </m:t>
                      </m:r>
                    </m:oMath>
                  </m:oMathPara>
                </a14:m>
                <a:endParaRPr lang="en-US" sz="1800" i="1" dirty="0">
                  <a:effectLst/>
                  <a:latin typeface="Trebuchet MS" panose="020B0603020202020204" pitchFamily="34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E25F12-2C50-48DE-8BD5-D72BC31560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5" y="1028700"/>
                <a:ext cx="5914845" cy="4800600"/>
              </a:xfrm>
              <a:blipFill>
                <a:blip r:embed="rId2"/>
                <a:stretch>
                  <a:fillRect t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0BB80D3-522C-4B53-852B-BB787AD0C10B}"/>
                  </a:ext>
                </a:extLst>
              </p:cNvPr>
              <p:cNvSpPr txBox="1"/>
              <p:nvPr/>
            </p:nvSpPr>
            <p:spPr>
              <a:xfrm>
                <a:off x="6248400" y="2743200"/>
                <a:ext cx="469708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82550" indent="0">
                  <a:buNone/>
                </a:pPr>
                <a:r>
                  <a:rPr lang="en-US" sz="1800" dirty="0"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</a:rPr>
                  <a:t>Prespecified Tolerance</a:t>
                </a:r>
              </a:p>
              <a:p>
                <a:pPr marL="82550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8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sz="180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sub>
                        </m:sSub>
                      </m:e>
                    </m:d>
                    <m:r>
                      <a:rPr lang="en-US" sz="1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≤0.5×</m:t>
                    </m:r>
                    <m:sSup>
                      <m:sSup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2−</m:t>
                        </m:r>
                        <m:r>
                          <a:rPr lang="en-US" sz="1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p>
                    </m:sSup>
                    <m:r>
                      <a:rPr lang="en-US" sz="1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%</m:t>
                    </m:r>
                  </m:oMath>
                </a14:m>
                <a:r>
                  <a:rPr lang="en-US" sz="1800" i="1" dirty="0"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</a:rPr>
                  <a:t> </a:t>
                </a:r>
                <a:endParaRPr lang="en-US" sz="1800" i="1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0BB80D3-522C-4B53-852B-BB787AD0C1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2743200"/>
                <a:ext cx="4697082" cy="646331"/>
              </a:xfrm>
              <a:prstGeom prst="rect">
                <a:avLst/>
              </a:prstGeom>
              <a:blipFill>
                <a:blip r:embed="rId3"/>
                <a:stretch>
                  <a:fillRect t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098EFA-6F94-45F1-A52D-B567B518952F}"/>
              </a:ext>
            </a:extLst>
          </p:cNvPr>
          <p:cNvCxnSpPr>
            <a:cxnSpLocks/>
          </p:cNvCxnSpPr>
          <p:nvPr/>
        </p:nvCxnSpPr>
        <p:spPr>
          <a:xfrm>
            <a:off x="6096000" y="1257300"/>
            <a:ext cx="0" cy="43053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1535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A6B43-5255-42BA-B94E-768D92EE1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8642350" cy="1143000"/>
          </a:xfrm>
        </p:spPr>
        <p:txBody>
          <a:bodyPr/>
          <a:lstStyle/>
          <a:p>
            <a:r>
              <a:rPr lang="en-US" dirty="0"/>
              <a:t>01.03 Sources of Error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87D360-2292-43D6-A93E-409110B673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82550" indent="0">
                  <a:buNone/>
                </a:pPr>
                <a:r>
                  <a:rPr lang="en-US" dirty="0"/>
                  <a:t>Round-off Error</a:t>
                </a:r>
              </a:p>
              <a:p>
                <a:pPr marL="82550" indent="0">
                  <a:buNone/>
                </a:pPr>
                <a:r>
                  <a:rPr lang="en-US" dirty="0"/>
                  <a:t>	     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1/3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≈0.333333</m:t>
                    </m:r>
                  </m:oMath>
                </a14:m>
                <a:endParaRPr lang="en-US" dirty="0"/>
              </a:p>
              <a:p>
                <a:pPr marL="82550" indent="0">
                  <a:buNone/>
                </a:pPr>
                <a:endParaRPr lang="en-US" dirty="0"/>
              </a:p>
              <a:p>
                <a:pPr marL="82550" indent="0">
                  <a:buNone/>
                </a:pPr>
                <a:r>
                  <a:rPr lang="en-US" dirty="0"/>
                  <a:t>Truncation Error</a:t>
                </a:r>
              </a:p>
              <a:p>
                <a:pPr marL="403225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(</m:t>
                      </m:r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)≈</m:t>
                      </m:r>
                      <m:f>
                        <m:f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h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87D360-2292-43D6-A93E-409110B673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94" t="-1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0702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95C1A-F500-4EC2-8C3A-0352A89B4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>
            <a:normAutofit/>
          </a:bodyPr>
          <a:lstStyle/>
          <a:p>
            <a:r>
              <a:rPr lang="en-US" dirty="0"/>
              <a:t>01.04 Fixed Binary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B04097-7068-4161-8535-90B2AFDB88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557020"/>
                <a:ext cx="7499350" cy="57658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(</m:t>
                      </m:r>
                      <m:r>
                        <a:rPr lang="en-US" sz="24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11.1875</m:t>
                      </m:r>
                      <m:sSub>
                        <m:sSub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sz="24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=(</m:t>
                      </m:r>
                      <m:r>
                        <a:rPr lang="en-US" sz="24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1011.0011</m:t>
                      </m:r>
                      <m:sSub>
                        <m:sSub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B04097-7068-4161-8535-90B2AFDB88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557020"/>
                <a:ext cx="7499350" cy="57658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CF347E5-BB68-44B2-8710-C28BFAAF7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455685"/>
              </p:ext>
            </p:extLst>
          </p:nvPr>
        </p:nvGraphicFramePr>
        <p:xfrm>
          <a:off x="685800" y="2362200"/>
          <a:ext cx="3581400" cy="4572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716280">
                  <a:extLst>
                    <a:ext uri="{9D8B030D-6E8A-4147-A177-3AD203B41FA5}">
                      <a16:colId xmlns:a16="http://schemas.microsoft.com/office/drawing/2014/main" val="120036490"/>
                    </a:ext>
                  </a:extLst>
                </a:gridCol>
                <a:gridCol w="716280">
                  <a:extLst>
                    <a:ext uri="{9D8B030D-6E8A-4147-A177-3AD203B41FA5}">
                      <a16:colId xmlns:a16="http://schemas.microsoft.com/office/drawing/2014/main" val="3960590852"/>
                    </a:ext>
                  </a:extLst>
                </a:gridCol>
                <a:gridCol w="716280">
                  <a:extLst>
                    <a:ext uri="{9D8B030D-6E8A-4147-A177-3AD203B41FA5}">
                      <a16:colId xmlns:a16="http://schemas.microsoft.com/office/drawing/2014/main" val="4093318282"/>
                    </a:ext>
                  </a:extLst>
                </a:gridCol>
                <a:gridCol w="716280">
                  <a:extLst>
                    <a:ext uri="{9D8B030D-6E8A-4147-A177-3AD203B41FA5}">
                      <a16:colId xmlns:a16="http://schemas.microsoft.com/office/drawing/2014/main" val="3661487984"/>
                    </a:ext>
                  </a:extLst>
                </a:gridCol>
                <a:gridCol w="716280">
                  <a:extLst>
                    <a:ext uri="{9D8B030D-6E8A-4147-A177-3AD203B41FA5}">
                      <a16:colId xmlns:a16="http://schemas.microsoft.com/office/drawing/2014/main" val="1612687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03529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FE5638-C45D-4515-9F89-4CE40364F7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477590"/>
              </p:ext>
            </p:extLst>
          </p:nvPr>
        </p:nvGraphicFramePr>
        <p:xfrm>
          <a:off x="4724400" y="2362200"/>
          <a:ext cx="3581400" cy="4572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596900">
                  <a:extLst>
                    <a:ext uri="{9D8B030D-6E8A-4147-A177-3AD203B41FA5}">
                      <a16:colId xmlns:a16="http://schemas.microsoft.com/office/drawing/2014/main" val="3760504080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746750954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580381287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1075514869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1310349843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3559788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603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081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27719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2CE25-BC2D-4556-994B-54815808C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4638"/>
            <a:ext cx="8705850" cy="1143000"/>
          </a:xfrm>
        </p:spPr>
        <p:txBody>
          <a:bodyPr>
            <a:normAutofit/>
          </a:bodyPr>
          <a:lstStyle/>
          <a:p>
            <a:r>
              <a:rPr lang="en-US" dirty="0"/>
              <a:t>01.05 Floating Point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20D963-081C-4176-B931-2E857447FA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447800"/>
                <a:ext cx="8705850" cy="24384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(</m:t>
                      </m:r>
                      <m:r>
                        <a:rPr lang="en-US" sz="3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11.1875</m:t>
                      </m:r>
                      <m:sSub>
                        <m:sSubPr>
                          <m:ctrlPr>
                            <a:rPr lang="en-US" sz="3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32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US" sz="3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sz="32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=(</m:t>
                      </m:r>
                      <m:r>
                        <a:rPr lang="en-US" sz="3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1011.0011</m:t>
                      </m:r>
                      <m:sSub>
                        <m:sSubPr>
                          <m:ctrlPr>
                            <a:rPr lang="en-US" sz="3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32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US" sz="3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3200" dirty="0">
                  <a:effectLst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:endParaRPr lang="en-US" sz="3200" dirty="0">
                  <a:effectLst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(</m:t>
                      </m:r>
                      <m:r>
                        <a:rPr lang="en-US" sz="3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1011.0011</m:t>
                      </m:r>
                      <m:sSub>
                        <m:sSubPr>
                          <m:ctrlPr>
                            <a:rPr lang="en-US" sz="3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32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US" sz="3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=(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.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0110011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:r>
                  <a:rPr lang="en-US" dirty="0">
                    <a:ea typeface="Times New Roman" panose="02020603050405020304" pitchFamily="18" charset="0"/>
                  </a:rPr>
                  <a:t>                                </a:t>
                </a:r>
                <a14:m>
                  <m:oMath xmlns:m="http://schemas.openxmlformats.org/officeDocument/2006/math">
                    <m:r>
                      <a:rPr lang="en-US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=(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0110011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(11)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</m:oMath>
                </a14:m>
                <a:endParaRPr lang="en-US" sz="3200" dirty="0">
                  <a:effectLst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20D963-081C-4176-B931-2E857447FA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447800"/>
                <a:ext cx="8705850" cy="24384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BFF4BF3-AFB8-1B48-AA89-849AF2947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810000"/>
            <a:ext cx="6553200" cy="224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9381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8F8F9-333C-4539-9662-704206837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76200"/>
            <a:ext cx="8705850" cy="1143000"/>
          </a:xfrm>
        </p:spPr>
        <p:txBody>
          <a:bodyPr/>
          <a:lstStyle/>
          <a:p>
            <a:r>
              <a:rPr lang="en-US" dirty="0"/>
              <a:t>01.07 Taylor Series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30778F-F17E-4C6F-952F-C212B22713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-76200" y="1447800"/>
                <a:ext cx="9010650" cy="10668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h</m:t>
                          </m:r>
                        </m:e>
                      </m:d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h</m:t>
                      </m:r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!</m:t>
                          </m:r>
                        </m:den>
                      </m:f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′′′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3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!</m:t>
                          </m:r>
                        </m:den>
                      </m:f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+…</m:t>
                      </m:r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           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30778F-F17E-4C6F-952F-C212B22713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76200" y="1447800"/>
                <a:ext cx="9010650" cy="1066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9141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98421-D668-4097-AA67-F2442684F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8"/>
            <a:ext cx="862965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02.02 Differentiation of Continuous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CDB2A9-872A-4A9F-A97E-CA5BE5D9468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782762"/>
                <a:ext cx="4049712" cy="48006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sz="24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h</m:t>
                              </m:r>
                            </m:e>
                          </m:d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:endParaRPr lang="en-US" sz="2400" i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h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:endParaRPr lang="en-US" sz="2400" i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sz="24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h</m:t>
                              </m:r>
                            </m:e>
                          </m:d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h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CDB2A9-872A-4A9F-A97E-CA5BE5D946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782762"/>
                <a:ext cx="4049712" cy="48006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4513AC98-2184-4C53-B9F5-AEB705B39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688" y="1782762"/>
            <a:ext cx="3687762" cy="368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4719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C0A8A-A56A-487D-81AA-2BB78DE85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02.03 Differentiation of Function Given at Discrete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FB9CD3-00D4-4C3A-82D2-5C8DDED895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1447800"/>
                <a:ext cx="8934450" cy="2438400"/>
              </a:xfrm>
            </p:spPr>
            <p:txBody>
              <a:bodyPr/>
              <a:lstStyle/>
              <a:p>
                <a:pPr marL="0" marR="0" indent="0">
                  <a:lnSpc>
                    <a:spcPct val="2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𝑛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data points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,…,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0" marR="0" indent="0">
                  <a:lnSpc>
                    <a:spcPct val="2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+……+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−1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 indent="0">
                  <a:lnSpc>
                    <a:spcPct val="2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′</m:t>
                          </m:r>
                        </m:sup>
                      </m:sSubSup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+……+</m:t>
                      </m:r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−1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𝑛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8255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FB9CD3-00D4-4C3A-82D2-5C8DDED895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47800"/>
                <a:ext cx="8934450" cy="2438400"/>
              </a:xfrm>
              <a:blipFill>
                <a:blip r:embed="rId2"/>
                <a:stretch>
                  <a:fillRect l="-1023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3587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7BA35-CCEA-49D2-A6C0-A086ECAF2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" y="152400"/>
            <a:ext cx="8629650" cy="1143000"/>
          </a:xfrm>
        </p:spPr>
        <p:txBody>
          <a:bodyPr/>
          <a:lstStyle/>
          <a:p>
            <a:r>
              <a:rPr lang="en-US" dirty="0"/>
              <a:t>03.02 Bisection Method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2">
                <a:extLst>
                  <a:ext uri="{FF2B5EF4-FFF2-40B4-BE49-F238E27FC236}">
                    <a16:creationId xmlns:a16="http://schemas.microsoft.com/office/drawing/2014/main" id="{262FB537-A233-478E-9253-41CADF4A3F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875" y="1160502"/>
                <a:ext cx="8782050" cy="11079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An equation </a:t>
                </a:r>
                <a14:m>
                  <m:oMath xmlns:m="http://schemas.openxmlformats.org/officeDocument/2006/math"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)=0</m:t>
                    </m:r>
                  </m:oMath>
                </a14:m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 is a real continuous function, </a:t>
                </a:r>
              </a:p>
              <a:p>
                <a:pPr lvl="0" eaLnBrk="0" hangingPunct="0"/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has at least one root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en-US" sz="24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altLang="en-US" sz="24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altLang="en-US" sz="24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and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 if </a:t>
                </a:r>
                <a14:m>
                  <m:oMath xmlns:m="http://schemas.openxmlformats.org/officeDocument/2006/math"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kumimoji="0" lang="en-US" alt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)&lt;0 </m:t>
                    </m:r>
                  </m:oMath>
                </a14:m>
                <a:endParaRPr kumimoji="0" lang="en-US" alt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2">
                <a:extLst>
                  <a:ext uri="{FF2B5EF4-FFF2-40B4-BE49-F238E27FC236}">
                    <a16:creationId xmlns:a16="http://schemas.microsoft.com/office/drawing/2014/main" id="{262FB537-A233-478E-9253-41CADF4A3F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2875" y="1160502"/>
                <a:ext cx="8782050" cy="1107996"/>
              </a:xfrm>
              <a:prstGeom prst="rect">
                <a:avLst/>
              </a:prstGeom>
              <a:blipFill>
                <a:blip r:embed="rId2"/>
                <a:stretch>
                  <a:fillRect l="-1041" t="-3297" r="-111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1142E4A-9DB8-4C52-97DD-DBEE720D594F}"/>
                  </a:ext>
                </a:extLst>
              </p:cNvPr>
              <p:cNvSpPr txBox="1"/>
              <p:nvPr/>
            </p:nvSpPr>
            <p:spPr>
              <a:xfrm>
                <a:off x="914400" y="3558962"/>
                <a:ext cx="1838325" cy="5936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+ 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1142E4A-9DB8-4C52-97DD-DBEE720D5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3558962"/>
                <a:ext cx="1838325" cy="5936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3B19D0B4-1580-4DF4-B357-CC2E8922E1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940" y="2133600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802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9639B-B4F7-4EA4-942C-A2291B0C9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4638"/>
            <a:ext cx="8705850" cy="1143000"/>
          </a:xfrm>
        </p:spPr>
        <p:txBody>
          <a:bodyPr/>
          <a:lstStyle/>
          <a:p>
            <a:r>
              <a:rPr lang="en-US" dirty="0"/>
              <a:t>03.03 Newton Raphson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9D12055-225B-4407-A7C3-D11451C6F2B1}"/>
                  </a:ext>
                </a:extLst>
              </p:cNvPr>
              <p:cNvSpPr txBox="1"/>
              <p:nvPr/>
            </p:nvSpPr>
            <p:spPr>
              <a:xfrm>
                <a:off x="-228600" y="2539072"/>
                <a:ext cx="4576312" cy="8738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i="0">
                          <a:latin typeface="Cambria Math" panose="02040503050406030204" pitchFamily="18" charset="0"/>
                        </a:rPr>
                        <m:t> = 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9D12055-225B-4407-A7C3-D11451C6F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8600" y="2539072"/>
                <a:ext cx="4576312" cy="8738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18E4E954-B745-4931-A876-5457CD4BA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712" y="1447800"/>
            <a:ext cx="4339088" cy="433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18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1CBB9-C51E-4F18-A731-E1F9EDA76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52400"/>
            <a:ext cx="885825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04.01 Prerequisites to Simultaneous Linear Equations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021FF-8B2D-4CB7-8E28-919CB56F1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Binary matrix operations</a:t>
            </a:r>
          </a:p>
          <a:p>
            <a:r>
              <a:rPr lang="en-US" dirty="0"/>
              <a:t>Inverse of a matrix</a:t>
            </a:r>
          </a:p>
          <a:p>
            <a:r>
              <a:rPr lang="en-US" dirty="0"/>
              <a:t>Determinant of a matrix</a:t>
            </a:r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35E6AE58-D76E-4C77-BD29-142592216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7600"/>
            <a:ext cx="6705600" cy="207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281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1F6B927-A494-4A97-988B-BFDBDBA52A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36504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04.06 Gaussian Elimination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5" name="Object 8">
                <a:extLst>
                  <a:ext uri="{FF2B5EF4-FFF2-40B4-BE49-F238E27FC236}">
                    <a16:creationId xmlns:a16="http://schemas.microsoft.com/office/drawing/2014/main" id="{91BBA24A-5A58-4F82-9EA0-530CA3C7312E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-88421" y="1370581"/>
                <a:ext cx="4800600" cy="1720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195" name="Object 8">
                <a:extLst>
                  <a:ext uri="{FF2B5EF4-FFF2-40B4-BE49-F238E27FC236}">
                    <a16:creationId xmlns:a16="http://schemas.microsoft.com/office/drawing/2014/main" id="{91BBA24A-5A58-4F82-9EA0-530CA3C7312E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-88421" y="1370581"/>
                <a:ext cx="4800600" cy="17201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7" name="Rectangle 5">
            <a:extLst>
              <a:ext uri="{FF2B5EF4-FFF2-40B4-BE49-F238E27FC236}">
                <a16:creationId xmlns:a16="http://schemas.microsoft.com/office/drawing/2014/main" id="{5D89D278-509A-4E74-A993-049D59EB2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8" name="Object 11">
                <a:extLst>
                  <a:ext uri="{FF2B5EF4-FFF2-40B4-BE49-F238E27FC236}">
                    <a16:creationId xmlns:a16="http://schemas.microsoft.com/office/drawing/2014/main" id="{6E38D116-B385-4E3D-9D95-B0D0D1596222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5116184" y="1464711"/>
                <a:ext cx="4027816" cy="8583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−96.21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0.735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198" name="Object 11">
                <a:extLst>
                  <a:ext uri="{FF2B5EF4-FFF2-40B4-BE49-F238E27FC236}">
                    <a16:creationId xmlns:a16="http://schemas.microsoft.com/office/drawing/2014/main" id="{6E38D116-B385-4E3D-9D95-B0D0D1596222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5116184" y="1464711"/>
                <a:ext cx="4027816" cy="8583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9" name="Line 14">
            <a:extLst>
              <a:ext uri="{FF2B5EF4-FFF2-40B4-BE49-F238E27FC236}">
                <a16:creationId xmlns:a16="http://schemas.microsoft.com/office/drawing/2014/main" id="{E0DD331A-4338-4598-AE6E-7FCAAE07CDD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87483" y="1828800"/>
            <a:ext cx="838200" cy="1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6BBDCED-05AB-42B7-8CE5-6630CFC1E46A}"/>
                  </a:ext>
                </a:extLst>
              </p:cNvPr>
              <p:cNvSpPr txBox="1"/>
              <p:nvPr/>
            </p:nvSpPr>
            <p:spPr>
              <a:xfrm>
                <a:off x="-152400" y="3065256"/>
                <a:ext cx="4593566" cy="1074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6BBDCED-05AB-42B7-8CE5-6630CFC1E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2400" y="3065256"/>
                <a:ext cx="4593566" cy="10740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ine 14">
            <a:extLst>
              <a:ext uri="{FF2B5EF4-FFF2-40B4-BE49-F238E27FC236}">
                <a16:creationId xmlns:a16="http://schemas.microsoft.com/office/drawing/2014/main" id="{63671473-D6BA-4ECF-817D-7A4C42608D2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06815" y="3602294"/>
            <a:ext cx="718868" cy="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CFD216-A010-4A17-9968-5F3E3F1819DB}"/>
                  </a:ext>
                </a:extLst>
              </p:cNvPr>
              <p:cNvSpPr txBox="1"/>
              <p:nvPr/>
            </p:nvSpPr>
            <p:spPr>
              <a:xfrm>
                <a:off x="4702836" y="3105048"/>
                <a:ext cx="4718648" cy="10699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CFD216-A010-4A17-9968-5F3E3F1819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836" y="3105048"/>
                <a:ext cx="4718648" cy="10699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09C8E-84F0-4659-BC97-49BD18119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56" y="83840"/>
            <a:ext cx="8628888" cy="1143000"/>
          </a:xfrm>
        </p:spPr>
        <p:txBody>
          <a:bodyPr/>
          <a:lstStyle/>
          <a:p>
            <a:r>
              <a:rPr lang="en-US" dirty="0"/>
              <a:t>04.07 LU Decomposition</a:t>
            </a: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F1670DE3-3AF7-4C54-A5B8-A88E40C32E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370474"/>
              </p:ext>
            </p:extLst>
          </p:nvPr>
        </p:nvGraphicFramePr>
        <p:xfrm>
          <a:off x="2923381" y="3091151"/>
          <a:ext cx="261143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54200" imgH="482600" progId="Equation.3">
                  <p:embed/>
                </p:oleObj>
              </mc:Choice>
              <mc:Fallback>
                <p:oleObj name="Equation" r:id="rId2" imgW="1854200" imgH="482600" progId="Equation.3">
                  <p:embed/>
                  <p:pic>
                    <p:nvPicPr>
                      <p:cNvPr id="35847" name="Object 2">
                        <a:extLst>
                          <a:ext uri="{FF2B5EF4-FFF2-40B4-BE49-F238E27FC236}">
                            <a16:creationId xmlns:a16="http://schemas.microsoft.com/office/drawing/2014/main" id="{BE93E5D3-02DC-4143-B84E-2E8C5EEEA2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3381" y="3091151"/>
                        <a:ext cx="2611437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1E7AEE8B-866C-4C10-BD5A-12219DF961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6207115"/>
              </p:ext>
            </p:extLst>
          </p:nvPr>
        </p:nvGraphicFramePr>
        <p:xfrm>
          <a:off x="2897483" y="4611639"/>
          <a:ext cx="227330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82700" imgH="241300" progId="Equation.3">
                  <p:embed/>
                </p:oleObj>
              </mc:Choice>
              <mc:Fallback>
                <p:oleObj name="Equation" r:id="rId4" imgW="1282700" imgH="241300" progId="Equation.3">
                  <p:embed/>
                  <p:pic>
                    <p:nvPicPr>
                      <p:cNvPr id="35849" name="Object 4">
                        <a:extLst>
                          <a:ext uri="{FF2B5EF4-FFF2-40B4-BE49-F238E27FC236}">
                            <a16:creationId xmlns:a16="http://schemas.microsoft.com/office/drawing/2014/main" id="{E91B5903-B91E-4E51-AA79-07A2E27EFB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7483" y="4611639"/>
                        <a:ext cx="227330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19">
                <a:extLst>
                  <a:ext uri="{FF2B5EF4-FFF2-40B4-BE49-F238E27FC236}">
                    <a16:creationId xmlns:a16="http://schemas.microsoft.com/office/drawing/2014/main" id="{A54EBE50-5666-492A-BF58-8D46A7C145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799" y="2438400"/>
                <a:ext cx="784860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2400" b="1" dirty="0"/>
                  <a:t>Decomposition of [A] to LU</a:t>
                </a:r>
                <a14:m>
                  <m:oMath xmlns:m="http://schemas.openxmlformats.org/officeDocument/2006/math">
                    <m:r>
                      <a:rPr lang="en-US" sz="2400" b="1" i="0" dirty="0" smtClean="0"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     </m:t>
                    </m:r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[</m:t>
                    </m:r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]=[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𝐿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][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𝑈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endParaRPr lang="en-US" sz="2400" i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 b="1" dirty="0"/>
              </a:p>
            </p:txBody>
          </p:sp>
        </mc:Choice>
        <mc:Fallback xmlns="">
          <p:sp>
            <p:nvSpPr>
              <p:cNvPr id="10" name="TextBox 19">
                <a:extLst>
                  <a:ext uri="{FF2B5EF4-FFF2-40B4-BE49-F238E27FC236}">
                    <a16:creationId xmlns:a16="http://schemas.microsoft.com/office/drawing/2014/main" id="{A54EBE50-5666-492A-BF58-8D46A7C14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799" y="2438400"/>
                <a:ext cx="7848600" cy="830997"/>
              </a:xfrm>
              <a:prstGeom prst="rect">
                <a:avLst/>
              </a:prstGeom>
              <a:blipFill>
                <a:blip r:embed="rId7"/>
                <a:stretch>
                  <a:fillRect t="-661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22">
                <a:extLst>
                  <a:ext uri="{FF2B5EF4-FFF2-40B4-BE49-F238E27FC236}">
                    <a16:creationId xmlns:a16="http://schemas.microsoft.com/office/drawing/2014/main" id="{395A7D25-AF6A-4F95-8782-A1DF992F9D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19520" y="3993367"/>
                <a:ext cx="593378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2400" b="1" dirty="0"/>
                  <a:t>Forward Substitution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[</m:t>
                    </m:r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𝐿</m:t>
                    </m:r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][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]=[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𝐶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]   </m:t>
                    </m:r>
                  </m:oMath>
                </a14:m>
                <a:endParaRPr lang="en-US" sz="2400" i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 b="1" dirty="0"/>
              </a:p>
            </p:txBody>
          </p:sp>
        </mc:Choice>
        <mc:Fallback xmlns="">
          <p:sp>
            <p:nvSpPr>
              <p:cNvPr id="12" name="TextBox 22">
                <a:extLst>
                  <a:ext uri="{FF2B5EF4-FFF2-40B4-BE49-F238E27FC236}">
                    <a16:creationId xmlns:a16="http://schemas.microsoft.com/office/drawing/2014/main" id="{395A7D25-AF6A-4F95-8782-A1DF992F9D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9520" y="3993367"/>
                <a:ext cx="5933780" cy="830997"/>
              </a:xfrm>
              <a:prstGeom prst="rect">
                <a:avLst/>
              </a:prstGeom>
              <a:blipFill>
                <a:blip r:embed="rId8"/>
                <a:stretch>
                  <a:fillRect t="-661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Object 23">
            <a:extLst>
              <a:ext uri="{FF2B5EF4-FFF2-40B4-BE49-F238E27FC236}">
                <a16:creationId xmlns:a16="http://schemas.microsoft.com/office/drawing/2014/main" id="{0735EC0F-C0F3-4682-8391-90291C2C67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8388819"/>
              </p:ext>
            </p:extLst>
          </p:nvPr>
        </p:nvGraphicFramePr>
        <p:xfrm>
          <a:off x="3043114" y="5999059"/>
          <a:ext cx="2162175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46200" imgH="241300" progId="Equation.3">
                  <p:embed/>
                </p:oleObj>
              </mc:Choice>
              <mc:Fallback>
                <p:oleObj name="Equation" r:id="rId9" imgW="1346200" imgH="241300" progId="Equation.3">
                  <p:embed/>
                  <p:pic>
                    <p:nvPicPr>
                      <p:cNvPr id="35859" name="Object 23">
                        <a:extLst>
                          <a:ext uri="{FF2B5EF4-FFF2-40B4-BE49-F238E27FC236}">
                            <a16:creationId xmlns:a16="http://schemas.microsoft.com/office/drawing/2014/main" id="{A331BC31-050F-480F-AF38-0F6A85034D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3114" y="5999059"/>
                        <a:ext cx="2162175" cy="38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24">
                <a:extLst>
                  <a:ext uri="{FF2B5EF4-FFF2-40B4-BE49-F238E27FC236}">
                    <a16:creationId xmlns:a16="http://schemas.microsoft.com/office/drawing/2014/main" id="{8F8FA32B-2070-49F5-8DD1-EB2595136A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19520" y="5360944"/>
                <a:ext cx="593378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2400" b="1" dirty="0"/>
                  <a:t>Back Substitution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[</m:t>
                    </m:r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𝑈</m:t>
                    </m:r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][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𝑋</m:t>
                    </m:r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]=</m:t>
                    </m:r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[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en-US" sz="2400" i="1" dirty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] </m:t>
                    </m:r>
                  </m:oMath>
                </a14:m>
                <a:r>
                  <a:rPr lang="en-US" sz="2400" i="1" dirty="0"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 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 b="1" dirty="0"/>
              </a:p>
            </p:txBody>
          </p:sp>
        </mc:Choice>
        <mc:Fallback xmlns="">
          <p:sp>
            <p:nvSpPr>
              <p:cNvPr id="14" name="TextBox 24">
                <a:extLst>
                  <a:ext uri="{FF2B5EF4-FFF2-40B4-BE49-F238E27FC236}">
                    <a16:creationId xmlns:a16="http://schemas.microsoft.com/office/drawing/2014/main" id="{8F8FA32B-2070-49F5-8DD1-EB2595136A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9520" y="5360944"/>
                <a:ext cx="5933780" cy="830997"/>
              </a:xfrm>
              <a:prstGeom prst="rect">
                <a:avLst/>
              </a:prstGeom>
              <a:blipFill>
                <a:blip r:embed="rId11"/>
                <a:stretch>
                  <a:fillRect t="-656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0A20F6F-6265-4F74-A1AB-F26BB4503A47}"/>
                  </a:ext>
                </a:extLst>
              </p:cNvPr>
              <p:cNvSpPr txBox="1"/>
              <p:nvPr/>
            </p:nvSpPr>
            <p:spPr>
              <a:xfrm>
                <a:off x="1919377" y="1302732"/>
                <a:ext cx="4619444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[</m:t>
                      </m:r>
                      <m:r>
                        <a:rPr lang="en-US" sz="3200" i="1" dirty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US" sz="3200" i="1" dirty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][</m:t>
                      </m:r>
                      <m:r>
                        <a:rPr lang="en-US" sz="3200" b="0" i="1" dirty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𝑋</m:t>
                      </m:r>
                      <m:r>
                        <a:rPr lang="en-US" sz="3200" b="0" i="1" dirty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]=[</m:t>
                      </m:r>
                      <m:r>
                        <a:rPr lang="en-US" sz="3200" i="1" dirty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𝐶</m:t>
                      </m:r>
                      <m:r>
                        <a:rPr lang="en-US" sz="3200" i="1" dirty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]</m:t>
                      </m:r>
                    </m:oMath>
                  </m:oMathPara>
                </a14:m>
                <a:endParaRPr lang="en-US" sz="3200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0A20F6F-6265-4F74-A1AB-F26BB4503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377" y="1302732"/>
                <a:ext cx="4619444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10555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C9C4E-AB65-4696-9E29-68137F6CE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320"/>
            <a:ext cx="8781288" cy="1143000"/>
          </a:xfrm>
        </p:spPr>
        <p:txBody>
          <a:bodyPr>
            <a:normAutofit/>
          </a:bodyPr>
          <a:lstStyle/>
          <a:p>
            <a:r>
              <a:rPr lang="en-US" dirty="0"/>
              <a:t>05.02 Direct Method of Interpolation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BF681D-29A6-44D8-B2B1-5A54DC22F46A}"/>
                  </a:ext>
                </a:extLst>
              </p:cNvPr>
              <p:cNvSpPr txBox="1"/>
              <p:nvPr/>
            </p:nvSpPr>
            <p:spPr>
              <a:xfrm>
                <a:off x="0" y="1676400"/>
                <a:ext cx="6248400" cy="23852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indent="0">
                  <a:lnSpc>
                    <a:spcPct val="2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𝑛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data points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,…,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 indent="0">
                  <a:lnSpc>
                    <a:spcPct val="2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+……+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−1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BF681D-29A6-44D8-B2B1-5A54DC22F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676400"/>
                <a:ext cx="6248400" cy="2385268"/>
              </a:xfrm>
              <a:prstGeom prst="rect">
                <a:avLst/>
              </a:prstGeom>
              <a:blipFill>
                <a:blip r:embed="rId2"/>
                <a:stretch>
                  <a:fillRect l="-1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1B765C65-926E-48E6-83D7-FAD03D596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523" y="1708695"/>
            <a:ext cx="3042285" cy="304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1933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38616-5391-49BC-BB3A-62D83A0C1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320"/>
            <a:ext cx="8781288" cy="1143000"/>
          </a:xfrm>
        </p:spPr>
        <p:txBody>
          <a:bodyPr/>
          <a:lstStyle/>
          <a:p>
            <a:r>
              <a:rPr lang="en-US" dirty="0"/>
              <a:t>05.05 Spline Interpolation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CF9BBBB-6E74-4E5C-B0D8-17A471D65B22}"/>
                  </a:ext>
                </a:extLst>
              </p:cNvPr>
              <p:cNvSpPr txBox="1"/>
              <p:nvPr/>
            </p:nvSpPr>
            <p:spPr>
              <a:xfrm>
                <a:off x="152400" y="1828800"/>
                <a:ext cx="4800599" cy="30765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Given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1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18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8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,......,</m:t>
                    </m:r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sz="1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en-US" sz="18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1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fit an interpolating quadratic spline through the data. </a:t>
                </a: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 quadratics of the spline are given by</a:t>
                </a: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  <m:e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 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≤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mr>
                        <m:mr>
                          <m:e/>
                          <m:e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 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≤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mr>
                        <m:mr>
                          <m:e/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     </m:t>
                            </m:r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⋮</m:t>
                            </m:r>
                          </m:e>
                        </m:mr>
                        <m:mr>
                          <m:e/>
                          <m:e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𝑛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 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𝑛</m:t>
                                </m:r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−1</m:t>
                                </m:r>
                              </m:sub>
                            </m:sSub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≤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mr>
                      </m:m>
                    </m:oMath>
                  </m:oMathPara>
                </a14:m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CF9BBBB-6E74-4E5C-B0D8-17A471D65B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828800"/>
                <a:ext cx="4800599" cy="3076548"/>
              </a:xfrm>
              <a:prstGeom prst="rect">
                <a:avLst/>
              </a:prstGeom>
              <a:blipFill>
                <a:blip r:embed="rId2"/>
                <a:stretch>
                  <a:fillRect l="-1017" t="-990" r="-1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">
            <a:extLst>
              <a:ext uri="{FF2B5EF4-FFF2-40B4-BE49-F238E27FC236}">
                <a16:creationId xmlns:a16="http://schemas.microsoft.com/office/drawing/2014/main" id="{7061D4B3-A5ED-4881-9CA7-273CDEFA9AB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5334000" y="1524000"/>
            <a:ext cx="3486150" cy="335808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886446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D08E8-F945-4D05-81C5-6320BC2AC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498080" cy="1143000"/>
          </a:xfrm>
        </p:spPr>
        <p:txBody>
          <a:bodyPr/>
          <a:lstStyle/>
          <a:p>
            <a:r>
              <a:rPr lang="en-US" dirty="0"/>
              <a:t>05.10 Length of a Curve</a:t>
            </a:r>
          </a:p>
        </p:txBody>
      </p:sp>
      <p:pic>
        <p:nvPicPr>
          <p:cNvPr id="5" name="Picture">
            <a:extLst>
              <a:ext uri="{FF2B5EF4-FFF2-40B4-BE49-F238E27FC236}">
                <a16:creationId xmlns:a16="http://schemas.microsoft.com/office/drawing/2014/main" id="{D64947C4-0B60-4FB1-81CC-91509CF11A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4694211" y="1447800"/>
            <a:ext cx="4186688" cy="3352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E9137EB-B58E-44CB-8E3F-80410CB79CA4}"/>
                  </a:ext>
                </a:extLst>
              </p:cNvPr>
              <p:cNvSpPr txBox="1"/>
              <p:nvPr/>
            </p:nvSpPr>
            <p:spPr>
              <a:xfrm>
                <a:off x="381000" y="2667000"/>
                <a:ext cx="4042912" cy="11835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240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𝑑𝑦</m:t>
                                          </m:r>
                                        </m:num>
                                        <m:den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𝑑𝑥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E9137EB-B58E-44CB-8E3F-80410CB79C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667000"/>
                <a:ext cx="4042912" cy="11835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79981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B5160-4C86-44A5-A6D0-00F209E64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377" y="0"/>
            <a:ext cx="8628888" cy="1143000"/>
          </a:xfrm>
        </p:spPr>
        <p:txBody>
          <a:bodyPr/>
          <a:lstStyle/>
          <a:p>
            <a:r>
              <a:rPr lang="en-US" dirty="0"/>
              <a:t>06.03 Linear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C199BC0-64B5-4178-ADBB-0FC5D2C6E64A}"/>
                  </a:ext>
                </a:extLst>
              </p:cNvPr>
              <p:cNvSpPr txBox="1"/>
              <p:nvPr/>
            </p:nvSpPr>
            <p:spPr>
              <a:xfrm>
                <a:off x="304800" y="1447800"/>
                <a:ext cx="2743200" cy="11987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=</m:t>
                            </m:r>
                            <m:nary>
                              <m:naryPr>
                                <m:chr m:val="∑"/>
                                <m:limLoc m:val="undOvr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sz="240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  <m:r>
                                          <a:rPr lang="en-US" sz="240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sz="24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  <m:e/>
                        </m:mr>
                        <m:mr>
                          <m:e/>
                          <m:e/>
                        </m:mr>
                      </m:m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C199BC0-64B5-4178-ADBB-0FC5D2C6E6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447800"/>
                <a:ext cx="2743200" cy="1198790"/>
              </a:xfrm>
              <a:prstGeom prst="rect">
                <a:avLst/>
              </a:prstGeom>
              <a:blipFill>
                <a:blip r:embed="rId2"/>
                <a:stretch>
                  <a:fillRect r="-24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036A8A-5BCB-40B8-B609-A3217618299E}"/>
                  </a:ext>
                </a:extLst>
              </p:cNvPr>
              <p:cNvSpPr txBox="1"/>
              <p:nvPr/>
            </p:nvSpPr>
            <p:spPr>
              <a:xfrm>
                <a:off x="-381000" y="2653779"/>
                <a:ext cx="2667000" cy="19893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036A8A-5BCB-40B8-B609-A32176182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81000" y="2653779"/>
                <a:ext cx="2667000" cy="19893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6296269F-144E-4F39-8DFE-5E3EE8C408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711" y="1591074"/>
            <a:ext cx="4114800" cy="4114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7A575B-6AA2-1A4E-F8C7-22EEB6384255}"/>
              </a:ext>
            </a:extLst>
          </p:cNvPr>
          <p:cNvSpPr txBox="1"/>
          <p:nvPr/>
        </p:nvSpPr>
        <p:spPr>
          <a:xfrm>
            <a:off x="304800" y="4953000"/>
            <a:ext cx="3214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Second derivative test</a:t>
            </a:r>
          </a:p>
        </p:txBody>
      </p:sp>
    </p:spTree>
    <p:extLst>
      <p:ext uri="{BB962C8B-B14F-4D97-AF65-F5344CB8AC3E}">
        <p14:creationId xmlns:p14="http://schemas.microsoft.com/office/powerpoint/2010/main" val="7396373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0394A-238C-45A8-8B9E-5A7012381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690"/>
            <a:ext cx="8857488" cy="1143000"/>
          </a:xfrm>
        </p:spPr>
        <p:txBody>
          <a:bodyPr/>
          <a:lstStyle/>
          <a:p>
            <a:r>
              <a:rPr lang="en-US" dirty="0"/>
              <a:t>06.04 Nonlinear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D211227-8CEA-4DED-9DD0-DA3314D20450}"/>
                  </a:ext>
                </a:extLst>
              </p:cNvPr>
              <p:cNvSpPr txBox="1"/>
              <p:nvPr/>
            </p:nvSpPr>
            <p:spPr>
              <a:xfrm>
                <a:off x="4648200" y="5029200"/>
                <a:ext cx="3733800" cy="11987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e>
                          <m:e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nary>
                              <m:naryPr>
                                <m:chr m:val="∑"/>
                                <m:limLoc m:val="undOvr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4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nary>
                                  <m:naryPr>
                                    <m:chr m:val="∑"/>
                                    <m:limLoc m:val="undOvr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2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400" i="1">
                                                    <a:solidFill>
                                                      <a:srgbClr val="836967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40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2400" i="1">
                                                    <a:solidFill>
                                                      <a:srgbClr val="836967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sz="2400" i="1">
                                                        <a:solidFill>
                                                          <a:srgbClr val="836967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24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24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40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nary>
                              </m:e>
                            </m:nary>
                          </m:e>
                        </m:mr>
                        <m:mr>
                          <m:e/>
                          <m:e/>
                        </m:mr>
                      </m:m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D211227-8CEA-4DED-9DD0-DA3314D20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029200"/>
                <a:ext cx="3733800" cy="1198790"/>
              </a:xfrm>
              <a:prstGeom prst="rect">
                <a:avLst/>
              </a:prstGeom>
              <a:blipFill>
                <a:blip r:embed="rId2"/>
                <a:stretch>
                  <a:fillRect r="-14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C1BD62F-26FA-4447-91EC-D9A760CE204D}"/>
                  </a:ext>
                </a:extLst>
              </p:cNvPr>
              <p:cNvSpPr txBox="1"/>
              <p:nvPr/>
            </p:nvSpPr>
            <p:spPr>
              <a:xfrm>
                <a:off x="685800" y="1210328"/>
                <a:ext cx="2514600" cy="11987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=</m:t>
                            </m:r>
                            <m:nary>
                              <m:naryPr>
                                <m:chr m:val="∑"/>
                                <m:limLoc m:val="undOvr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sz="240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2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𝑒</m:t>
                                            </m:r>
                                          </m:e>
                                          <m:sup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2400" i="1">
                                                    <a:solidFill>
                                                      <a:srgbClr val="836967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en-US" sz="24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  <m:e/>
                        </m:mr>
                        <m:mr>
                          <m:e/>
                          <m:e/>
                        </m:mr>
                      </m:m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C1BD62F-26FA-4447-91EC-D9A760CE2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210328"/>
                <a:ext cx="2514600" cy="1198790"/>
              </a:xfrm>
              <a:prstGeom prst="rect">
                <a:avLst/>
              </a:prstGeom>
              <a:blipFill>
                <a:blip r:embed="rId3"/>
                <a:stretch>
                  <a:fillRect r="-150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13FD48-325D-4864-8BF7-BB2CD9B2DADA}"/>
                  </a:ext>
                </a:extLst>
              </p:cNvPr>
              <p:cNvSpPr txBox="1"/>
              <p:nvPr/>
            </p:nvSpPr>
            <p:spPr>
              <a:xfrm>
                <a:off x="0" y="2667000"/>
                <a:ext cx="2590800" cy="21432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13FD48-325D-4864-8BF7-BB2CD9B2D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67000"/>
                <a:ext cx="2590800" cy="21432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1E6AB830-1342-4CC7-9460-996482FE6B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694" y="1371600"/>
            <a:ext cx="39243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666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76D36-C225-4FF5-8FE2-72FC1E7DA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04" y="-4313"/>
            <a:ext cx="8781288" cy="1143000"/>
          </a:xfrm>
        </p:spPr>
        <p:txBody>
          <a:bodyPr>
            <a:normAutofit/>
          </a:bodyPr>
          <a:lstStyle/>
          <a:p>
            <a:r>
              <a:rPr lang="en-US" dirty="0"/>
              <a:t>06.05 Adequacy of Regression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DE3A78-AFA3-4B10-A0FD-AA1AA3E72E37}"/>
              </a:ext>
            </a:extLst>
          </p:cNvPr>
          <p:cNvSpPr txBox="1"/>
          <p:nvPr/>
        </p:nvSpPr>
        <p:spPr>
          <a:xfrm>
            <a:off x="242978" y="990600"/>
            <a:ext cx="5817079" cy="4550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ts val="1400"/>
              </a:lnSpc>
              <a:spcBef>
                <a:spcPts val="0"/>
              </a:spcBef>
              <a:spcAft>
                <a:spcPts val="300"/>
              </a:spcAft>
            </a:pPr>
            <a:endParaRPr lang="en-US" sz="1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>
              <a:lnSpc>
                <a:spcPts val="14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Checks</a:t>
            </a:r>
          </a:p>
          <a:p>
            <a:pPr marL="0" marR="0">
              <a:lnSpc>
                <a:spcPts val="1400"/>
              </a:lnSpc>
              <a:spcBef>
                <a:spcPts val="0"/>
              </a:spcBef>
              <a:spcAft>
                <a:spcPts val="300"/>
              </a:spcAft>
            </a:pPr>
            <a:endParaRPr lang="en-US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1) Plotting the data and the linear regression model.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2) Calculate a standard estimate of the error.  Calculate scaled residuals. Calculate how many scaled residuals are in the [-2,2] bracket.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3) Calculate the coefficient of determination.  Calculate how close the coefficient of determination is to 1.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4) Calculate if it meets the assumptions of random errors.</a:t>
            </a:r>
          </a:p>
        </p:txBody>
      </p:sp>
      <p:pic>
        <p:nvPicPr>
          <p:cNvPr id="6" name="Picture 5" descr="Chart, scatter chart&#10;&#10;Description automatically generated">
            <a:extLst>
              <a:ext uri="{FF2B5EF4-FFF2-40B4-BE49-F238E27FC236}">
                <a16:creationId xmlns:a16="http://schemas.microsoft.com/office/drawing/2014/main" id="{C7D6C479-7A5A-4747-84C2-8452D713B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879" y="266700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5137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F13EA-AFAC-4003-B202-CBBAB2C4F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79" y="19191"/>
            <a:ext cx="8781288" cy="1143000"/>
          </a:xfrm>
        </p:spPr>
        <p:txBody>
          <a:bodyPr>
            <a:normAutofit/>
          </a:bodyPr>
          <a:lstStyle/>
          <a:p>
            <a:r>
              <a:rPr lang="en-US" dirty="0"/>
              <a:t>07.02 Trapezoidal Rule of Integration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921ADE8-3CD0-497E-9E1A-B05F8BB0119F}"/>
                  </a:ext>
                </a:extLst>
              </p:cNvPr>
              <p:cNvSpPr txBox="1"/>
              <p:nvPr/>
            </p:nvSpPr>
            <p:spPr>
              <a:xfrm>
                <a:off x="3122371" y="822265"/>
                <a:ext cx="5938175" cy="35491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subSup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+2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sz="2400" i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𝑖h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d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0">
                          <a:latin typeface="Cambria Math" panose="02040503050406030204" pitchFamily="18" charset="0"/>
                        </a:rPr>
                        <m:t> </m:t>
                      </m:r>
                    </m:oMath>
                  </m:oMathPara>
                </a14:m>
                <a:endParaRPr lang="en-US" sz="240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921ADE8-3CD0-497E-9E1A-B05F8BB01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371" y="822265"/>
                <a:ext cx="5938175" cy="35491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DB39629-5CC7-4BF0-842B-F4334EC16561}"/>
                  </a:ext>
                </a:extLst>
              </p:cNvPr>
              <p:cNvSpPr txBox="1"/>
              <p:nvPr/>
            </p:nvSpPr>
            <p:spPr>
              <a:xfrm>
                <a:off x="4566249" y="4648200"/>
                <a:ext cx="3810000" cy="8334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i="0">
                          <a:latin typeface="Cambria Math" panose="02040503050406030204" pitchFamily="18" charset="0"/>
                        </a:rPr>
                        <m:t>≈−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12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bar>
                        <m:barPr>
                          <m:pos m:val="top"/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</m:e>
                      </m:bar>
                      <m:r>
                        <a:rPr lang="en-US" sz="2400" i="0">
                          <a:latin typeface="Cambria Math" panose="02040503050406030204" pitchFamily="18" charset="0"/>
                        </a:rPr>
                        <m:t> 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DB39629-5CC7-4BF0-842B-F4334EC16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249" y="4648200"/>
                <a:ext cx="3810000" cy="8334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Chart, diagram&#10;&#10;Description automatically generated">
            <a:extLst>
              <a:ext uri="{FF2B5EF4-FFF2-40B4-BE49-F238E27FC236}">
                <a16:creationId xmlns:a16="http://schemas.microsoft.com/office/drawing/2014/main" id="{FEFC355B-2823-447E-B114-3519AD4906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084484"/>
            <a:ext cx="2877956" cy="287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1879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166B6-BFEC-421B-9F1C-0106951D3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320"/>
            <a:ext cx="8781288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07.06 Integrating Functions Given at Discrete Points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C59449-1E3D-4FAC-B8D8-E191CFA508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1" b="15828"/>
          <a:stretch/>
        </p:blipFill>
        <p:spPr bwMode="auto">
          <a:xfrm>
            <a:off x="2362200" y="1676400"/>
            <a:ext cx="4114165" cy="31222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0F0D3B-C043-4272-BF64-64E32E68738A}"/>
                  </a:ext>
                </a:extLst>
              </p:cNvPr>
              <p:cNvSpPr txBox="1"/>
              <p:nvPr/>
            </p:nvSpPr>
            <p:spPr>
              <a:xfrm>
                <a:off x="1676400" y="5257800"/>
                <a:ext cx="6019800" cy="6585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sup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≈</m:t>
                    </m:r>
                    <m:nary>
                      <m:naryPr>
                        <m:chr m:val="∑"/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p>
                      <m:e>
                        <m:d>
                          <m:d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  <m: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f>
                          <m:f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nary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0F0D3B-C043-4272-BF64-64E32E6873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5257800"/>
                <a:ext cx="6019800" cy="6585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52112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C2A66-3C8C-4508-A3A1-2C55DE7E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3133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07.05 Gauss Quadrature Rule of Integration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EFFD72-AC6E-4654-8745-D485DEEE32C6}"/>
                  </a:ext>
                </a:extLst>
              </p:cNvPr>
              <p:cNvSpPr txBox="1"/>
              <p:nvPr/>
            </p:nvSpPr>
            <p:spPr>
              <a:xfrm>
                <a:off x="552910" y="5375896"/>
                <a:ext cx="7772400" cy="10734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nary>
                              <m:naryPr>
                                <m:limLoc m:val="subSu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p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𝑑𝑥</m:t>
                                </m:r>
                              </m:e>
                            </m:nary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≈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num>
                                  <m:den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</m:e>
                                </m:d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num>
                                  <m:den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num>
                                  <m:den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</m:e>
                                </m:d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num>
                                  <m:den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e/>
                        </m:mr>
                        <m:mr>
                          <m:e/>
                          <m:e/>
                        </m:mr>
                        <m:mr>
                          <m:e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   </m:t>
                            </m:r>
                          </m:e>
                          <m:e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           </m:t>
                            </m:r>
                          </m:e>
                        </m:mr>
                      </m:m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EFFD72-AC6E-4654-8745-D485DEEE3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910" y="5375896"/>
                <a:ext cx="7772400" cy="10734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Chart, diagram&#10;&#10;Description automatically generated">
            <a:extLst>
              <a:ext uri="{FF2B5EF4-FFF2-40B4-BE49-F238E27FC236}">
                <a16:creationId xmlns:a16="http://schemas.microsoft.com/office/drawing/2014/main" id="{1F18964A-9938-473F-8C46-F078BA8325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219200"/>
            <a:ext cx="4153821" cy="415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080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D9C99-D2CA-4CED-ACBE-8ABFDCD8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1" y="130108"/>
            <a:ext cx="7498080" cy="1143000"/>
          </a:xfrm>
        </p:spPr>
        <p:txBody>
          <a:bodyPr/>
          <a:lstStyle/>
          <a:p>
            <a:r>
              <a:rPr lang="en-US" dirty="0"/>
              <a:t>08.02 Euler’s Method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45615AD7-6806-4D26-9A84-637DCA323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24000"/>
            <a:ext cx="3962400" cy="3962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5DFB31B-243F-4296-A7C6-D9C50F163B80}"/>
                  </a:ext>
                </a:extLst>
              </p:cNvPr>
              <p:cNvSpPr txBox="1"/>
              <p:nvPr/>
            </p:nvSpPr>
            <p:spPr>
              <a:xfrm>
                <a:off x="359434" y="1524000"/>
                <a:ext cx="3962400" cy="7936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5DFB31B-243F-4296-A7C6-D9C50F163B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434" y="1524000"/>
                <a:ext cx="3962400" cy="7936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909B15-F569-4C86-8A82-4876DADD58A4}"/>
                  </a:ext>
                </a:extLst>
              </p:cNvPr>
              <p:cNvSpPr txBox="1"/>
              <p:nvPr/>
            </p:nvSpPr>
            <p:spPr>
              <a:xfrm>
                <a:off x="76200" y="2819400"/>
                <a:ext cx="45763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909B15-F569-4C86-8A82-4876DADD5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2819400"/>
                <a:ext cx="4576312" cy="461665"/>
              </a:xfrm>
              <a:prstGeom prst="rect">
                <a:avLst/>
              </a:prstGeom>
              <a:blipFill>
                <a:blip r:embed="rId4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6571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D9C99-D2CA-4CED-ACBE-8ABFDCD8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" y="-152400"/>
            <a:ext cx="8781288" cy="1143000"/>
          </a:xfrm>
        </p:spPr>
        <p:txBody>
          <a:bodyPr>
            <a:normAutofit/>
          </a:bodyPr>
          <a:lstStyle/>
          <a:p>
            <a:r>
              <a:rPr lang="en-US" dirty="0"/>
              <a:t>08.03 Runge </a:t>
            </a:r>
            <a:r>
              <a:rPr lang="en-US" dirty="0" err="1"/>
              <a:t>Kutta</a:t>
            </a:r>
            <a:r>
              <a:rPr lang="en-US" dirty="0"/>
              <a:t> 2</a:t>
            </a:r>
            <a:r>
              <a:rPr lang="en-US" baseline="30000" dirty="0"/>
              <a:t>nd</a:t>
            </a:r>
            <a:r>
              <a:rPr lang="en-US" dirty="0"/>
              <a:t> Order Method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414FA8D-CAD0-4045-A5ED-52913BCEEC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485900"/>
            <a:ext cx="3886200" cy="3886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173687-89CB-4444-8E1E-465756E41081}"/>
                  </a:ext>
                </a:extLst>
              </p:cNvPr>
              <p:cNvSpPr txBox="1"/>
              <p:nvPr/>
            </p:nvSpPr>
            <p:spPr>
              <a:xfrm>
                <a:off x="304799" y="2209801"/>
                <a:ext cx="4114801" cy="2560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h</m:t>
                      </m:r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   </m:t>
                      </m:r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   </m:t>
                      </m:r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h</m:t>
                          </m:r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173687-89CB-4444-8E1E-465756E410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799" y="2209801"/>
                <a:ext cx="4114801" cy="25605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9D0FBA-C020-41AA-A647-68C7F42C7582}"/>
                  </a:ext>
                </a:extLst>
              </p:cNvPr>
              <p:cNvSpPr txBox="1"/>
              <p:nvPr/>
            </p:nvSpPr>
            <p:spPr>
              <a:xfrm>
                <a:off x="304800" y="1299054"/>
                <a:ext cx="3886200" cy="7936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9D0FBA-C020-41AA-A647-68C7F42C75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299054"/>
                <a:ext cx="3886200" cy="7936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24808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102CC-03A8-4B6D-9398-EA13C867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320"/>
            <a:ext cx="9067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08.05 Solving Higher-Order/Coupled Ordinary Differential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EFCB605-CCBC-4E1A-B7AE-978673CCB44D}"/>
                  </a:ext>
                </a:extLst>
              </p:cNvPr>
              <p:cNvSpPr txBox="1"/>
              <p:nvPr/>
            </p:nvSpPr>
            <p:spPr>
              <a:xfrm>
                <a:off x="76200" y="2286000"/>
                <a:ext cx="3429000" cy="2476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10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−15</m:t>
                      </m:r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−2</m:t>
                          </m:r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20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−15</m:t>
                      </m:r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−2</m:t>
                          </m:r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0</m:t>
                      </m:r>
                    </m:oMath>
                  </m:oMathPara>
                </a14:m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:endParaRPr lang="en-US" sz="1800" i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4</m:t>
                      </m:r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,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 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5</m:t>
                      </m:r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,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 </m:t>
                      </m:r>
                    </m:oMath>
                  </m:oMathPara>
                </a14:m>
                <a:endParaRPr lang="en-US" sz="1800" i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2</m:t>
                      </m:r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,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 </m:t>
                      </m:r>
                      <m:sSub>
                        <m:sSub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</m:t>
                      </m:r>
                    </m:oMath>
                  </m:oMathPara>
                </a14:m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EFCB605-CCBC-4E1A-B7AE-978673CCB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2286000"/>
                <a:ext cx="3429000" cy="24761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C06542E-0DD7-46D2-B9EB-C52E7C3B980A}"/>
                  </a:ext>
                </a:extLst>
              </p:cNvPr>
              <p:cNvSpPr txBox="1"/>
              <p:nvPr/>
            </p:nvSpPr>
            <p:spPr>
              <a:xfrm>
                <a:off x="3826939" y="2178022"/>
                <a:ext cx="5317061" cy="23766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18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−3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1.5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0.75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−1.5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ea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0.1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C06542E-0DD7-46D2-B9EB-C52E7C3B9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6939" y="2178022"/>
                <a:ext cx="5317061" cy="23766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6B689F-2E16-460A-85F5-B3F954077F6A}"/>
              </a:ext>
            </a:extLst>
          </p:cNvPr>
          <p:cNvCxnSpPr/>
          <p:nvPr/>
        </p:nvCxnSpPr>
        <p:spPr>
          <a:xfrm>
            <a:off x="3581400" y="1676400"/>
            <a:ext cx="0" cy="38862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3238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52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0898a9e-6a41-4660-acaf-c71a1c8d458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5664</TotalTime>
  <Words>1152</Words>
  <Application>Microsoft Office PowerPoint</Application>
  <PresentationFormat>On-screen Show (4:3)</PresentationFormat>
  <Paragraphs>200</Paragraphs>
  <Slides>43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5" baseType="lpstr">
      <vt:lpstr>Arial</vt:lpstr>
      <vt:lpstr>Calibri</vt:lpstr>
      <vt:lpstr>Cambria Math</vt:lpstr>
      <vt:lpstr>Gill Sans MT</vt:lpstr>
      <vt:lpstr>Tahoma</vt:lpstr>
      <vt:lpstr>Times New Roman</vt:lpstr>
      <vt:lpstr>Trebuchet MS</vt:lpstr>
      <vt:lpstr>Verdana</vt:lpstr>
      <vt:lpstr>Wingdings</vt:lpstr>
      <vt:lpstr>Wingdings 2</vt:lpstr>
      <vt:lpstr>Solstice</vt:lpstr>
      <vt:lpstr>Equation</vt:lpstr>
      <vt:lpstr>Bring Computational Methods Course Together</vt:lpstr>
      <vt:lpstr>PowerPoint Presentation</vt:lpstr>
      <vt:lpstr>Why Use Numerical Methods?</vt:lpstr>
      <vt:lpstr>Why Use Numerical Methods?</vt:lpstr>
      <vt:lpstr>Bascule Bridge THG</vt:lpstr>
      <vt:lpstr>Bascule Bridge THG</vt:lpstr>
      <vt:lpstr>Trunnion-Hub-Girder Assembly Procedure</vt:lpstr>
      <vt:lpstr>Problem</vt:lpstr>
      <vt:lpstr>Why did it get stuck?</vt:lpstr>
      <vt:lpstr>What model should I use to calculate contraction of trunnion?</vt:lpstr>
      <vt:lpstr>Finding the fluid temperature to get enough contraction</vt:lpstr>
      <vt:lpstr>Finding the expression for thermal expansion coefficient</vt:lpstr>
      <vt:lpstr>PowerPoint Presentation</vt:lpstr>
      <vt:lpstr>PowerPoint Presentation</vt:lpstr>
      <vt:lpstr>PowerPoint Presentation</vt:lpstr>
      <vt:lpstr>Can you identify?</vt:lpstr>
      <vt:lpstr>Chapter by Chapter Review  by the Fire Hose</vt:lpstr>
      <vt:lpstr>01.01 Introduction to Numerical Methods</vt:lpstr>
      <vt:lpstr>01.02 Measuring Errors</vt:lpstr>
      <vt:lpstr>01.03 Sources of Error</vt:lpstr>
      <vt:lpstr>01.04 Fixed Binary Representation</vt:lpstr>
      <vt:lpstr>01.05 Floating Point Representation</vt:lpstr>
      <vt:lpstr>01.07 Taylor Series</vt:lpstr>
      <vt:lpstr>02.02 Differentiation of Continuous Functions</vt:lpstr>
      <vt:lpstr>02.03 Differentiation of Function Given at Discrete Points</vt:lpstr>
      <vt:lpstr>03.02 Bisection Method </vt:lpstr>
      <vt:lpstr>03.03 Newton Raphson Method</vt:lpstr>
      <vt:lpstr>04.01 Prerequisites to Simultaneous Linear Equations</vt:lpstr>
      <vt:lpstr>04.06 Gaussian Elimination</vt:lpstr>
      <vt:lpstr>04.07 LU Decomposition</vt:lpstr>
      <vt:lpstr>05.02 Direct Method of Interpolation</vt:lpstr>
      <vt:lpstr>05.05 Spline Interpolation</vt:lpstr>
      <vt:lpstr>05.10 Length of a Curve</vt:lpstr>
      <vt:lpstr>06.03 Linear Regression</vt:lpstr>
      <vt:lpstr>06.04 Nonlinear Regression</vt:lpstr>
      <vt:lpstr>06.05 Adequacy of Regression Model</vt:lpstr>
      <vt:lpstr>07.02 Trapezoidal Rule of Integration </vt:lpstr>
      <vt:lpstr>07.06 Integrating Functions Given at Discrete Points</vt:lpstr>
      <vt:lpstr>07.05 Gauss Quadrature Rule of Integration</vt:lpstr>
      <vt:lpstr>08.02 Euler’s Method</vt:lpstr>
      <vt:lpstr>08.03 Runge Kutta 2nd Order Method</vt:lpstr>
      <vt:lpstr>08.05 Solving Higher-Order/Coupled Ordinary Differential Equations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Autar Kaw</cp:lastModifiedBy>
  <cp:revision>222</cp:revision>
  <cp:lastPrinted>2023-11-25T20:23:15Z</cp:lastPrinted>
  <dcterms:created xsi:type="dcterms:W3CDTF">2007-03-08T14:59:05Z</dcterms:created>
  <dcterms:modified xsi:type="dcterms:W3CDTF">2023-11-25T20:23:28Z</dcterms:modified>
</cp:coreProperties>
</file>