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24"/>
  </p:notesMasterIdLst>
  <p:sldIdLst>
    <p:sldId id="286" r:id="rId2"/>
    <p:sldId id="305" r:id="rId3"/>
    <p:sldId id="306" r:id="rId4"/>
    <p:sldId id="287" r:id="rId5"/>
    <p:sldId id="288" r:id="rId6"/>
    <p:sldId id="304" r:id="rId7"/>
    <p:sldId id="301" r:id="rId8"/>
    <p:sldId id="302" r:id="rId9"/>
    <p:sldId id="293" r:id="rId10"/>
    <p:sldId id="289" r:id="rId11"/>
    <p:sldId id="290" r:id="rId12"/>
    <p:sldId id="291" r:id="rId13"/>
    <p:sldId id="292" r:id="rId14"/>
    <p:sldId id="294" r:id="rId15"/>
    <p:sldId id="295" r:id="rId16"/>
    <p:sldId id="296" r:id="rId17"/>
    <p:sldId id="297" r:id="rId18"/>
    <p:sldId id="298" r:id="rId19"/>
    <p:sldId id="299" r:id="rId20"/>
    <p:sldId id="300" r:id="rId21"/>
    <p:sldId id="308" r:id="rId22"/>
    <p:sldId id="303" r:id="rId23"/>
  </p:sldIdLst>
  <p:sldSz cx="9144000" cy="6858000" type="screen4x3"/>
  <p:notesSz cx="7315200" cy="9601200"/>
  <p:custDataLst>
    <p:tags r:id="rId25"/>
  </p:custData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autoAdjust="0"/>
    <p:restoredTop sz="94660" autoAdjust="0"/>
  </p:normalViewPr>
  <p:slideViewPr>
    <p:cSldViewPr>
      <p:cViewPr varScale="1">
        <p:scale>
          <a:sx n="111" d="100"/>
          <a:sy n="111" d="100"/>
        </p:scale>
        <p:origin x="4314" y="9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8904567-2EF6-41F0-87B0-B33C20F1EF8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defRPr>
            </a:lvl1pPr>
          </a:lstStyle>
          <a:p>
            <a:pPr>
              <a:defRPr/>
            </a:pPr>
            <a:endParaRPr lang="en-US"/>
          </a:p>
        </p:txBody>
      </p:sp>
      <p:sp>
        <p:nvSpPr>
          <p:cNvPr id="3075" name="Rectangle 3">
            <a:extLst>
              <a:ext uri="{FF2B5EF4-FFF2-40B4-BE49-F238E27FC236}">
                <a16:creationId xmlns:a16="http://schemas.microsoft.com/office/drawing/2014/main" id="{5B6EF2A7-D145-4E4A-9DFF-9E220A72AB82}"/>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defRPr>
            </a:lvl1pPr>
          </a:lstStyle>
          <a:p>
            <a:pPr>
              <a:defRPr/>
            </a:pPr>
            <a:endParaRPr lang="en-US"/>
          </a:p>
        </p:txBody>
      </p:sp>
      <p:sp>
        <p:nvSpPr>
          <p:cNvPr id="14340" name="Rectangle 4">
            <a:extLst>
              <a:ext uri="{FF2B5EF4-FFF2-40B4-BE49-F238E27FC236}">
                <a16:creationId xmlns:a16="http://schemas.microsoft.com/office/drawing/2014/main" id="{28B50D48-6C99-4423-A7B8-034489873C88}"/>
              </a:ext>
            </a:extLst>
          </p:cNvPr>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57AD18B2-6D79-4A2F-BEAC-F4FD9AB05418}"/>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F156EDCC-18AF-41CF-A91B-C4906D237DF2}"/>
              </a:ext>
            </a:extLst>
          </p:cNvPr>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defRPr>
            </a:lvl1pPr>
          </a:lstStyle>
          <a:p>
            <a:pPr>
              <a:defRPr/>
            </a:pPr>
            <a:endParaRPr lang="en-US"/>
          </a:p>
        </p:txBody>
      </p:sp>
      <p:sp>
        <p:nvSpPr>
          <p:cNvPr id="3079" name="Rectangle 7">
            <a:extLst>
              <a:ext uri="{FF2B5EF4-FFF2-40B4-BE49-F238E27FC236}">
                <a16:creationId xmlns:a16="http://schemas.microsoft.com/office/drawing/2014/main" id="{52984C6C-8F72-40BE-87D0-C7176B3C3024}"/>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3FBA632D-E7B4-462F-8A19-7C545D5F255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62A1E74E-F85C-4DAD-9F16-39D30D9E0A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panose="020B0604020202020204" pitchFamily="34" charset="0"/>
              </a:defRPr>
            </a:lvl1pPr>
            <a:lvl2pPr marL="742950" indent="-285750" defTabSz="966788" eaLnBrk="0" hangingPunct="0">
              <a:defRPr>
                <a:solidFill>
                  <a:schemeClr val="tx1"/>
                </a:solidFill>
                <a:latin typeface="Arial" panose="020B0604020202020204" pitchFamily="34" charset="0"/>
              </a:defRPr>
            </a:lvl2pPr>
            <a:lvl3pPr marL="1143000" indent="-228600" defTabSz="966788" eaLnBrk="0" hangingPunct="0">
              <a:defRPr>
                <a:solidFill>
                  <a:schemeClr val="tx1"/>
                </a:solidFill>
                <a:latin typeface="Arial" panose="020B0604020202020204" pitchFamily="34" charset="0"/>
              </a:defRPr>
            </a:lvl3pPr>
            <a:lvl4pPr marL="1600200" indent="-228600" defTabSz="966788" eaLnBrk="0" hangingPunct="0">
              <a:defRPr>
                <a:solidFill>
                  <a:schemeClr val="tx1"/>
                </a:solidFill>
                <a:latin typeface="Arial" panose="020B0604020202020204" pitchFamily="34" charset="0"/>
              </a:defRPr>
            </a:lvl4pPr>
            <a:lvl5pPr marL="2057400" indent="-228600" defTabSz="966788" eaLnBrk="0" hangingPunct="0">
              <a:defRPr>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CED5F47-2415-4311-8AA2-16A62C496610}" type="slidenum">
              <a:rPr lang="en-US" altLang="en-US"/>
              <a:pPr eaLnBrk="1" hangingPunct="1"/>
              <a:t>1</a:t>
            </a:fld>
            <a:endParaRPr lang="en-US" altLang="en-US"/>
          </a:p>
        </p:txBody>
      </p:sp>
      <p:sp>
        <p:nvSpPr>
          <p:cNvPr id="15363" name="Rectangle 2">
            <a:extLst>
              <a:ext uri="{FF2B5EF4-FFF2-40B4-BE49-F238E27FC236}">
                <a16:creationId xmlns:a16="http://schemas.microsoft.com/office/drawing/2014/main" id="{C7C62543-30A6-4877-9375-335249841F34}"/>
              </a:ext>
            </a:extLst>
          </p:cNvPr>
          <p:cNvSpPr>
            <a:spLocks noGrp="1" noRot="1" noChangeAspect="1" noChangeArrowheads="1" noTextEdit="1"/>
          </p:cNvSpPr>
          <p:nvPr>
            <p:ph type="sldImg"/>
          </p:nvPr>
        </p:nvSpPr>
        <p:spPr>
          <a:xfrm>
            <a:off x="1217613" y="685800"/>
            <a:ext cx="4876800" cy="3657600"/>
          </a:xfrm>
          <a:ln/>
        </p:spPr>
      </p:sp>
      <p:sp>
        <p:nvSpPr>
          <p:cNvPr id="15364" name="Rectangle 3">
            <a:extLst>
              <a:ext uri="{FF2B5EF4-FFF2-40B4-BE49-F238E27FC236}">
                <a16:creationId xmlns:a16="http://schemas.microsoft.com/office/drawing/2014/main" id="{DC6EED28-46D1-481C-B821-E04744F016DC}"/>
              </a:ext>
            </a:extLst>
          </p:cNvPr>
          <p:cNvSpPr>
            <a:spLocks noGrp="1" noChangeArrowheads="1"/>
          </p:cNvSpPr>
          <p:nvPr>
            <p:ph type="body" idx="1"/>
          </p:nvPr>
        </p:nvSpPr>
        <p:spPr>
          <a:xfrm>
            <a:off x="990600" y="4572000"/>
            <a:ext cx="5334000" cy="4343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58A96A8E-CA38-4214-A381-593054360036}"/>
              </a:ext>
            </a:extLst>
          </p:cNvPr>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5" name="Oval 4">
            <a:extLst>
              <a:ext uri="{FF2B5EF4-FFF2-40B4-BE49-F238E27FC236}">
                <a16:creationId xmlns:a16="http://schemas.microsoft.com/office/drawing/2014/main" id="{290C9E3D-7A56-4F7E-ACEE-098F785DCD42}"/>
              </a:ext>
            </a:extLst>
          </p:cNvPr>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6" name="Date Placeholder 6">
            <a:extLst>
              <a:ext uri="{FF2B5EF4-FFF2-40B4-BE49-F238E27FC236}">
                <a16:creationId xmlns:a16="http://schemas.microsoft.com/office/drawing/2014/main" id="{E549E8AB-0741-4BA8-AE4B-E044B419A970}"/>
              </a:ext>
            </a:extLst>
          </p:cNvPr>
          <p:cNvSpPr>
            <a:spLocks noGrp="1"/>
          </p:cNvSpPr>
          <p:nvPr>
            <p:ph type="dt" sz="half" idx="10"/>
          </p:nvPr>
        </p:nvSpPr>
        <p:spPr/>
        <p:txBody>
          <a:bodyPr/>
          <a:lstStyle>
            <a:lvl1pPr>
              <a:defRPr/>
            </a:lvl1pPr>
            <a:extLst/>
          </a:lstStyle>
          <a:p>
            <a:pPr>
              <a:defRPr/>
            </a:pPr>
            <a:endParaRPr lang="en-US"/>
          </a:p>
        </p:txBody>
      </p:sp>
      <p:sp>
        <p:nvSpPr>
          <p:cNvPr id="7" name="Footer Placeholder 19">
            <a:extLst>
              <a:ext uri="{FF2B5EF4-FFF2-40B4-BE49-F238E27FC236}">
                <a16:creationId xmlns:a16="http://schemas.microsoft.com/office/drawing/2014/main" id="{2BAB5338-F3EF-4589-8FDC-EDD46092916D}"/>
              </a:ext>
            </a:extLst>
          </p:cNvPr>
          <p:cNvSpPr>
            <a:spLocks noGrp="1"/>
          </p:cNvSpPr>
          <p:nvPr>
            <p:ph type="ftr" sz="quarter" idx="11"/>
          </p:nvPr>
        </p:nvSpPr>
        <p:spPr/>
        <p:txBody>
          <a:bodyPr/>
          <a:lstStyle>
            <a:lvl1pPr>
              <a:defRPr/>
            </a:lvl1pPr>
            <a:extLst/>
          </a:lstStyle>
          <a:p>
            <a:pPr>
              <a:defRPr/>
            </a:pPr>
            <a:endParaRPr lang="en-US"/>
          </a:p>
        </p:txBody>
      </p:sp>
      <p:sp>
        <p:nvSpPr>
          <p:cNvPr id="8" name="Slide Number Placeholder 9">
            <a:extLst>
              <a:ext uri="{FF2B5EF4-FFF2-40B4-BE49-F238E27FC236}">
                <a16:creationId xmlns:a16="http://schemas.microsoft.com/office/drawing/2014/main" id="{92FD2795-29BF-42AA-AE30-EA3B9D94D018}"/>
              </a:ext>
            </a:extLst>
          </p:cNvPr>
          <p:cNvSpPr>
            <a:spLocks noGrp="1"/>
          </p:cNvSpPr>
          <p:nvPr>
            <p:ph type="sldNum" sz="quarter" idx="12"/>
          </p:nvPr>
        </p:nvSpPr>
        <p:spPr/>
        <p:txBody>
          <a:bodyPr/>
          <a:lstStyle>
            <a:lvl1pPr>
              <a:defRPr/>
            </a:lvl1pPr>
          </a:lstStyle>
          <a:p>
            <a:fld id="{4A596135-D259-4A2B-A55A-46EF287787ED}" type="slidenum">
              <a:rPr lang="en-US" altLang="en-US"/>
              <a:pPr/>
              <a:t>‹#›</a:t>
            </a:fld>
            <a:endParaRPr lang="en-US" altLang="en-US"/>
          </a:p>
        </p:txBody>
      </p:sp>
    </p:spTree>
    <p:extLst>
      <p:ext uri="{BB962C8B-B14F-4D97-AF65-F5344CB8AC3E}">
        <p14:creationId xmlns:p14="http://schemas.microsoft.com/office/powerpoint/2010/main" val="183201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a:extLst>
              <a:ext uri="{FF2B5EF4-FFF2-40B4-BE49-F238E27FC236}">
                <a16:creationId xmlns:a16="http://schemas.microsoft.com/office/drawing/2014/main" id="{B53188B1-D622-4B4C-BAC3-D2527420A9B8}"/>
              </a:ext>
            </a:extLst>
          </p:cNvPr>
          <p:cNvSpPr>
            <a:spLocks noGrp="1"/>
          </p:cNvSpPr>
          <p:nvPr>
            <p:ph type="dt" sz="half" idx="10"/>
          </p:nvPr>
        </p:nvSpPr>
        <p:spPr/>
        <p:txBody>
          <a:bodyPr/>
          <a:lstStyle>
            <a:lvl1pPr>
              <a:defRPr/>
            </a:lvl1pPr>
          </a:lstStyle>
          <a:p>
            <a:pPr>
              <a:defRPr/>
            </a:pPr>
            <a:endParaRPr lang="en-US"/>
          </a:p>
        </p:txBody>
      </p:sp>
      <p:sp>
        <p:nvSpPr>
          <p:cNvPr id="5" name="Footer Placeholder 9">
            <a:extLst>
              <a:ext uri="{FF2B5EF4-FFF2-40B4-BE49-F238E27FC236}">
                <a16:creationId xmlns:a16="http://schemas.microsoft.com/office/drawing/2014/main" id="{4543779C-9554-4A75-B3B3-32A14E57CDB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1">
            <a:extLst>
              <a:ext uri="{FF2B5EF4-FFF2-40B4-BE49-F238E27FC236}">
                <a16:creationId xmlns:a16="http://schemas.microsoft.com/office/drawing/2014/main" id="{6C87AD9F-24E3-44F3-A292-8F7770A4D877}"/>
              </a:ext>
            </a:extLst>
          </p:cNvPr>
          <p:cNvSpPr>
            <a:spLocks noGrp="1"/>
          </p:cNvSpPr>
          <p:nvPr>
            <p:ph type="sldNum" sz="quarter" idx="12"/>
          </p:nvPr>
        </p:nvSpPr>
        <p:spPr/>
        <p:txBody>
          <a:bodyPr/>
          <a:lstStyle>
            <a:lvl1pPr>
              <a:defRPr/>
            </a:lvl1pPr>
          </a:lstStyle>
          <a:p>
            <a:fld id="{4C33CA7C-C6AF-45D2-96F4-6DD923AD120A}" type="slidenum">
              <a:rPr lang="en-US" altLang="en-US"/>
              <a:pPr/>
              <a:t>‹#›</a:t>
            </a:fld>
            <a:endParaRPr lang="en-US" altLang="en-US"/>
          </a:p>
        </p:txBody>
      </p:sp>
    </p:spTree>
    <p:extLst>
      <p:ext uri="{BB962C8B-B14F-4D97-AF65-F5344CB8AC3E}">
        <p14:creationId xmlns:p14="http://schemas.microsoft.com/office/powerpoint/2010/main" val="157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1904ED-3186-4C67-94FB-B3DB0F034F87}"/>
              </a:ext>
            </a:extLst>
          </p:cNvPr>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55945C30-34B2-4136-BB0B-B682FA7BE7EA}"/>
              </a:ext>
            </a:extLst>
          </p:cNvPr>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Oval 5">
            <a:extLst>
              <a:ext uri="{FF2B5EF4-FFF2-40B4-BE49-F238E27FC236}">
                <a16:creationId xmlns:a16="http://schemas.microsoft.com/office/drawing/2014/main" id="{66DB8EBC-EF6B-48DD-8C9E-03A28939CFA9}"/>
              </a:ext>
            </a:extLst>
          </p:cNvPr>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7" name="Oval 6">
            <a:extLst>
              <a:ext uri="{FF2B5EF4-FFF2-40B4-BE49-F238E27FC236}">
                <a16:creationId xmlns:a16="http://schemas.microsoft.com/office/drawing/2014/main" id="{74D748F0-106C-4A02-A8CF-58E4723877CF}"/>
              </a:ext>
            </a:extLst>
          </p:cNvPr>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8" name="Date Placeholder 3">
            <a:extLst>
              <a:ext uri="{FF2B5EF4-FFF2-40B4-BE49-F238E27FC236}">
                <a16:creationId xmlns:a16="http://schemas.microsoft.com/office/drawing/2014/main" id="{D6971281-A5F8-4C50-95E3-432AF1EDC1ED}"/>
              </a:ext>
            </a:extLst>
          </p:cNvPr>
          <p:cNvSpPr>
            <a:spLocks noGrp="1"/>
          </p:cNvSpPr>
          <p:nvPr>
            <p:ph type="dt" sz="half" idx="10"/>
          </p:nvPr>
        </p:nvSpPr>
        <p:spPr/>
        <p:txBody>
          <a:bodyPr/>
          <a:lstStyle>
            <a:lvl1pPr>
              <a:defRPr/>
            </a:lvl1pPr>
            <a:extLst/>
          </a:lstStyle>
          <a:p>
            <a:pPr>
              <a:defRPr/>
            </a:pPr>
            <a:endParaRPr lang="en-US"/>
          </a:p>
        </p:txBody>
      </p:sp>
      <p:sp>
        <p:nvSpPr>
          <p:cNvPr id="9" name="Footer Placeholder 4">
            <a:extLst>
              <a:ext uri="{FF2B5EF4-FFF2-40B4-BE49-F238E27FC236}">
                <a16:creationId xmlns:a16="http://schemas.microsoft.com/office/drawing/2014/main" id="{3E7BED52-CF48-4858-9BAF-6351E9598704}"/>
              </a:ext>
            </a:extLst>
          </p:cNvPr>
          <p:cNvSpPr>
            <a:spLocks noGrp="1"/>
          </p:cNvSpPr>
          <p:nvPr>
            <p:ph type="ftr" sz="quarter" idx="11"/>
          </p:nvPr>
        </p:nvSpPr>
        <p:spPr/>
        <p:txBody>
          <a:bodyPr/>
          <a:lstStyle>
            <a:lvl1pPr>
              <a:defRPr/>
            </a:lvl1pPr>
            <a:extLst/>
          </a:lstStyle>
          <a:p>
            <a:pPr>
              <a:defRPr/>
            </a:pPr>
            <a:endParaRPr lang="en-US"/>
          </a:p>
        </p:txBody>
      </p:sp>
      <p:sp>
        <p:nvSpPr>
          <p:cNvPr id="10" name="Slide Number Placeholder 5">
            <a:extLst>
              <a:ext uri="{FF2B5EF4-FFF2-40B4-BE49-F238E27FC236}">
                <a16:creationId xmlns:a16="http://schemas.microsoft.com/office/drawing/2014/main" id="{1923CBBB-ADFF-482A-B3C2-DB6561F77BFE}"/>
              </a:ext>
            </a:extLst>
          </p:cNvPr>
          <p:cNvSpPr>
            <a:spLocks noGrp="1"/>
          </p:cNvSpPr>
          <p:nvPr>
            <p:ph type="sldNum" sz="quarter" idx="12"/>
          </p:nvPr>
        </p:nvSpPr>
        <p:spPr/>
        <p:txBody>
          <a:bodyPr/>
          <a:lstStyle>
            <a:lvl1pPr>
              <a:defRPr/>
            </a:lvl1pPr>
          </a:lstStyle>
          <a:p>
            <a:fld id="{19FE03D2-68B4-4CE2-AFE0-AF9101A21768}" type="slidenum">
              <a:rPr lang="en-US" altLang="en-US"/>
              <a:pPr/>
              <a:t>‹#›</a:t>
            </a:fld>
            <a:endParaRPr lang="en-US" altLang="en-US"/>
          </a:p>
        </p:txBody>
      </p:sp>
    </p:spTree>
    <p:extLst>
      <p:ext uri="{BB962C8B-B14F-4D97-AF65-F5344CB8AC3E}">
        <p14:creationId xmlns:p14="http://schemas.microsoft.com/office/powerpoint/2010/main" val="254311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3">
            <a:extLst>
              <a:ext uri="{FF2B5EF4-FFF2-40B4-BE49-F238E27FC236}">
                <a16:creationId xmlns:a16="http://schemas.microsoft.com/office/drawing/2014/main" id="{0535EAA3-0BE2-4EF7-9A8E-FB781509777B}"/>
              </a:ext>
            </a:extLst>
          </p:cNvPr>
          <p:cNvSpPr>
            <a:spLocks noGrp="1"/>
          </p:cNvSpPr>
          <p:nvPr>
            <p:ph type="dt" sz="half" idx="10"/>
          </p:nvPr>
        </p:nvSpPr>
        <p:spPr/>
        <p:txBody>
          <a:bodyPr/>
          <a:lstStyle>
            <a:lvl1pPr>
              <a:defRPr/>
            </a:lvl1pPr>
          </a:lstStyle>
          <a:p>
            <a:pPr>
              <a:defRPr/>
            </a:pPr>
            <a:endParaRPr lang="en-US"/>
          </a:p>
        </p:txBody>
      </p:sp>
      <p:sp>
        <p:nvSpPr>
          <p:cNvPr id="6" name="Footer Placeholder 9">
            <a:extLst>
              <a:ext uri="{FF2B5EF4-FFF2-40B4-BE49-F238E27FC236}">
                <a16:creationId xmlns:a16="http://schemas.microsoft.com/office/drawing/2014/main" id="{5B77877E-9182-4E73-9847-53BAFDA38DB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1">
            <a:extLst>
              <a:ext uri="{FF2B5EF4-FFF2-40B4-BE49-F238E27FC236}">
                <a16:creationId xmlns:a16="http://schemas.microsoft.com/office/drawing/2014/main" id="{7DE767A9-9B22-476E-A222-5F8FAF507610}"/>
              </a:ext>
            </a:extLst>
          </p:cNvPr>
          <p:cNvSpPr>
            <a:spLocks noGrp="1"/>
          </p:cNvSpPr>
          <p:nvPr>
            <p:ph type="sldNum" sz="quarter" idx="12"/>
          </p:nvPr>
        </p:nvSpPr>
        <p:spPr/>
        <p:txBody>
          <a:bodyPr/>
          <a:lstStyle>
            <a:lvl1pPr>
              <a:defRPr/>
            </a:lvl1pPr>
          </a:lstStyle>
          <a:p>
            <a:fld id="{CE4FAB2F-14B2-4F61-9F57-4165881D121E}" type="slidenum">
              <a:rPr lang="en-US" altLang="en-US"/>
              <a:pPr/>
              <a:t>‹#›</a:t>
            </a:fld>
            <a:endParaRPr lang="en-US" altLang="en-US"/>
          </a:p>
        </p:txBody>
      </p:sp>
    </p:spTree>
    <p:extLst>
      <p:ext uri="{BB962C8B-B14F-4D97-AF65-F5344CB8AC3E}">
        <p14:creationId xmlns:p14="http://schemas.microsoft.com/office/powerpoint/2010/main" val="1286909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3">
            <a:extLst>
              <a:ext uri="{FF2B5EF4-FFF2-40B4-BE49-F238E27FC236}">
                <a16:creationId xmlns:a16="http://schemas.microsoft.com/office/drawing/2014/main" id="{90535AD0-AE25-48C6-8AE1-73A061FA2A98}"/>
              </a:ext>
            </a:extLst>
          </p:cNvPr>
          <p:cNvSpPr>
            <a:spLocks noGrp="1"/>
          </p:cNvSpPr>
          <p:nvPr>
            <p:ph type="dt" sz="half" idx="10"/>
          </p:nvPr>
        </p:nvSpPr>
        <p:spPr/>
        <p:txBody>
          <a:bodyPr/>
          <a:lstStyle>
            <a:lvl1pPr>
              <a:defRPr/>
            </a:lvl1pPr>
          </a:lstStyle>
          <a:p>
            <a:pPr>
              <a:defRPr/>
            </a:pPr>
            <a:endParaRPr lang="en-US"/>
          </a:p>
        </p:txBody>
      </p:sp>
      <p:sp>
        <p:nvSpPr>
          <p:cNvPr id="8" name="Footer Placeholder 9">
            <a:extLst>
              <a:ext uri="{FF2B5EF4-FFF2-40B4-BE49-F238E27FC236}">
                <a16:creationId xmlns:a16="http://schemas.microsoft.com/office/drawing/2014/main" id="{B8964682-5C0C-41D9-8B9D-62A120334B0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21">
            <a:extLst>
              <a:ext uri="{FF2B5EF4-FFF2-40B4-BE49-F238E27FC236}">
                <a16:creationId xmlns:a16="http://schemas.microsoft.com/office/drawing/2014/main" id="{0A133341-8E63-4C2D-86A9-EC352F3F6C6C}"/>
              </a:ext>
            </a:extLst>
          </p:cNvPr>
          <p:cNvSpPr>
            <a:spLocks noGrp="1"/>
          </p:cNvSpPr>
          <p:nvPr>
            <p:ph type="sldNum" sz="quarter" idx="12"/>
          </p:nvPr>
        </p:nvSpPr>
        <p:spPr/>
        <p:txBody>
          <a:bodyPr/>
          <a:lstStyle>
            <a:lvl1pPr>
              <a:defRPr/>
            </a:lvl1pPr>
          </a:lstStyle>
          <a:p>
            <a:fld id="{84539576-1E05-459F-8164-CD36107231B5}" type="slidenum">
              <a:rPr lang="en-US" altLang="en-US"/>
              <a:pPr/>
              <a:t>‹#›</a:t>
            </a:fld>
            <a:endParaRPr lang="en-US" altLang="en-US"/>
          </a:p>
        </p:txBody>
      </p:sp>
    </p:spTree>
    <p:extLst>
      <p:ext uri="{BB962C8B-B14F-4D97-AF65-F5344CB8AC3E}">
        <p14:creationId xmlns:p14="http://schemas.microsoft.com/office/powerpoint/2010/main" val="3198479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a:t>Click to edit Master title style</a:t>
            </a:r>
          </a:p>
        </p:txBody>
      </p:sp>
      <p:sp>
        <p:nvSpPr>
          <p:cNvPr id="3" name="Date Placeholder 23">
            <a:extLst>
              <a:ext uri="{FF2B5EF4-FFF2-40B4-BE49-F238E27FC236}">
                <a16:creationId xmlns:a16="http://schemas.microsoft.com/office/drawing/2014/main" id="{5D2FCA72-3D4F-4E44-9765-C285849DE6A0}"/>
              </a:ext>
            </a:extLst>
          </p:cNvPr>
          <p:cNvSpPr>
            <a:spLocks noGrp="1"/>
          </p:cNvSpPr>
          <p:nvPr>
            <p:ph type="dt" sz="half" idx="10"/>
          </p:nvPr>
        </p:nvSpPr>
        <p:spPr/>
        <p:txBody>
          <a:bodyPr/>
          <a:lstStyle>
            <a:lvl1pPr>
              <a:defRPr/>
            </a:lvl1pPr>
          </a:lstStyle>
          <a:p>
            <a:pPr>
              <a:defRPr/>
            </a:pPr>
            <a:endParaRPr lang="en-US"/>
          </a:p>
        </p:txBody>
      </p:sp>
      <p:sp>
        <p:nvSpPr>
          <p:cNvPr id="4" name="Footer Placeholder 9">
            <a:extLst>
              <a:ext uri="{FF2B5EF4-FFF2-40B4-BE49-F238E27FC236}">
                <a16:creationId xmlns:a16="http://schemas.microsoft.com/office/drawing/2014/main" id="{A33316DB-3D49-455C-AD63-1FCF99D7609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1">
            <a:extLst>
              <a:ext uri="{FF2B5EF4-FFF2-40B4-BE49-F238E27FC236}">
                <a16:creationId xmlns:a16="http://schemas.microsoft.com/office/drawing/2014/main" id="{C675FFF7-465B-496C-BBDB-616688D91B43}"/>
              </a:ext>
            </a:extLst>
          </p:cNvPr>
          <p:cNvSpPr>
            <a:spLocks noGrp="1"/>
          </p:cNvSpPr>
          <p:nvPr>
            <p:ph type="sldNum" sz="quarter" idx="12"/>
          </p:nvPr>
        </p:nvSpPr>
        <p:spPr/>
        <p:txBody>
          <a:bodyPr/>
          <a:lstStyle>
            <a:lvl1pPr>
              <a:defRPr/>
            </a:lvl1pPr>
          </a:lstStyle>
          <a:p>
            <a:fld id="{23212441-5965-4411-ABDA-A16517178948}" type="slidenum">
              <a:rPr lang="en-US" altLang="en-US"/>
              <a:pPr/>
              <a:t>‹#›</a:t>
            </a:fld>
            <a:endParaRPr lang="en-US" altLang="en-US"/>
          </a:p>
        </p:txBody>
      </p:sp>
    </p:spTree>
    <p:extLst>
      <p:ext uri="{BB962C8B-B14F-4D97-AF65-F5344CB8AC3E}">
        <p14:creationId xmlns:p14="http://schemas.microsoft.com/office/powerpoint/2010/main" val="3544449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ABCC81-9CFD-48D0-AB16-437315F90A9C}"/>
              </a:ext>
            </a:extLst>
          </p:cNvPr>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Rectangle 2">
            <a:extLst>
              <a:ext uri="{FF2B5EF4-FFF2-40B4-BE49-F238E27FC236}">
                <a16:creationId xmlns:a16="http://schemas.microsoft.com/office/drawing/2014/main" id="{D5F2211F-4AB4-4CF3-ACC6-15C874BDF2DE}"/>
              </a:ext>
            </a:extLst>
          </p:cNvPr>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a:extLst>
              <a:ext uri="{FF2B5EF4-FFF2-40B4-BE49-F238E27FC236}">
                <a16:creationId xmlns:a16="http://schemas.microsoft.com/office/drawing/2014/main" id="{CAE17EA3-DD9C-400F-95DE-174F3028E90E}"/>
              </a:ext>
            </a:extLst>
          </p:cNvPr>
          <p:cNvSpPr>
            <a:spLocks noGrp="1"/>
          </p:cNvSpPr>
          <p:nvPr>
            <p:ph type="dt" sz="half" idx="10"/>
          </p:nvPr>
        </p:nvSpPr>
        <p:spPr/>
        <p:txBody>
          <a:bodyPr/>
          <a:lstStyle>
            <a:lvl1pPr>
              <a:defRPr/>
            </a:lvl1pPr>
            <a:extLst/>
          </a:lstStyle>
          <a:p>
            <a:pPr>
              <a:defRPr/>
            </a:pPr>
            <a:endParaRPr lang="en-US"/>
          </a:p>
        </p:txBody>
      </p:sp>
      <p:sp>
        <p:nvSpPr>
          <p:cNvPr id="5" name="Footer Placeholder 2">
            <a:extLst>
              <a:ext uri="{FF2B5EF4-FFF2-40B4-BE49-F238E27FC236}">
                <a16:creationId xmlns:a16="http://schemas.microsoft.com/office/drawing/2014/main" id="{C142021F-8F45-44E5-8B8C-DDF37767FA4B}"/>
              </a:ext>
            </a:extLst>
          </p:cNvPr>
          <p:cNvSpPr>
            <a:spLocks noGrp="1"/>
          </p:cNvSpPr>
          <p:nvPr>
            <p:ph type="ftr" sz="quarter" idx="11"/>
          </p:nvPr>
        </p:nvSpPr>
        <p:spPr/>
        <p:txBody>
          <a:bodyPr/>
          <a:lstStyle>
            <a:lvl1pPr>
              <a:defRPr/>
            </a:lvl1pPr>
            <a:extLst/>
          </a:lstStyle>
          <a:p>
            <a:pPr>
              <a:defRPr/>
            </a:pPr>
            <a:endParaRPr lang="en-US"/>
          </a:p>
        </p:txBody>
      </p:sp>
      <p:sp>
        <p:nvSpPr>
          <p:cNvPr id="6" name="Slide Number Placeholder 3">
            <a:extLst>
              <a:ext uri="{FF2B5EF4-FFF2-40B4-BE49-F238E27FC236}">
                <a16:creationId xmlns:a16="http://schemas.microsoft.com/office/drawing/2014/main" id="{D4B881FA-77C7-4098-9274-22084FCE8D27}"/>
              </a:ext>
            </a:extLst>
          </p:cNvPr>
          <p:cNvSpPr>
            <a:spLocks noGrp="1"/>
          </p:cNvSpPr>
          <p:nvPr>
            <p:ph type="sldNum" sz="quarter" idx="12"/>
          </p:nvPr>
        </p:nvSpPr>
        <p:spPr/>
        <p:txBody>
          <a:bodyPr/>
          <a:lstStyle>
            <a:lvl1pPr>
              <a:defRPr/>
            </a:lvl1pPr>
          </a:lstStyle>
          <a:p>
            <a:fld id="{894CA678-2BE5-46FD-A394-A0D8A533F7C1}" type="slidenum">
              <a:rPr lang="en-US" altLang="en-US"/>
              <a:pPr/>
              <a:t>‹#›</a:t>
            </a:fld>
            <a:endParaRPr lang="en-US" altLang="en-US"/>
          </a:p>
        </p:txBody>
      </p:sp>
    </p:spTree>
    <p:extLst>
      <p:ext uri="{BB962C8B-B14F-4D97-AF65-F5344CB8AC3E}">
        <p14:creationId xmlns:p14="http://schemas.microsoft.com/office/powerpoint/2010/main" val="3083922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3">
            <a:extLst>
              <a:ext uri="{FF2B5EF4-FFF2-40B4-BE49-F238E27FC236}">
                <a16:creationId xmlns:a16="http://schemas.microsoft.com/office/drawing/2014/main" id="{09C21FF1-76C6-40EF-B76D-2242D5C5B829}"/>
              </a:ext>
            </a:extLst>
          </p:cNvPr>
          <p:cNvSpPr>
            <a:spLocks noGrp="1"/>
          </p:cNvSpPr>
          <p:nvPr>
            <p:ph type="dt" sz="half" idx="10"/>
          </p:nvPr>
        </p:nvSpPr>
        <p:spPr/>
        <p:txBody>
          <a:bodyPr/>
          <a:lstStyle>
            <a:lvl1pPr>
              <a:defRPr/>
            </a:lvl1pPr>
          </a:lstStyle>
          <a:p>
            <a:pPr>
              <a:defRPr/>
            </a:pPr>
            <a:endParaRPr lang="en-US"/>
          </a:p>
        </p:txBody>
      </p:sp>
      <p:sp>
        <p:nvSpPr>
          <p:cNvPr id="6" name="Footer Placeholder 9">
            <a:extLst>
              <a:ext uri="{FF2B5EF4-FFF2-40B4-BE49-F238E27FC236}">
                <a16:creationId xmlns:a16="http://schemas.microsoft.com/office/drawing/2014/main" id="{0F64B01B-B9C9-4227-B35B-3B0AD5E0B4E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1">
            <a:extLst>
              <a:ext uri="{FF2B5EF4-FFF2-40B4-BE49-F238E27FC236}">
                <a16:creationId xmlns:a16="http://schemas.microsoft.com/office/drawing/2014/main" id="{D1647EF7-24BB-4CCE-AF5A-2030C25C1FB5}"/>
              </a:ext>
            </a:extLst>
          </p:cNvPr>
          <p:cNvSpPr>
            <a:spLocks noGrp="1"/>
          </p:cNvSpPr>
          <p:nvPr>
            <p:ph type="sldNum" sz="quarter" idx="12"/>
          </p:nvPr>
        </p:nvSpPr>
        <p:spPr/>
        <p:txBody>
          <a:bodyPr/>
          <a:lstStyle>
            <a:lvl1pPr>
              <a:defRPr/>
            </a:lvl1pPr>
          </a:lstStyle>
          <a:p>
            <a:fld id="{10C8DBCA-0390-48C6-91E0-C349863750B2}" type="slidenum">
              <a:rPr lang="en-US" altLang="en-US"/>
              <a:pPr/>
              <a:t>‹#›</a:t>
            </a:fld>
            <a:endParaRPr lang="en-US" altLang="en-US"/>
          </a:p>
        </p:txBody>
      </p:sp>
    </p:spTree>
    <p:extLst>
      <p:ext uri="{BB962C8B-B14F-4D97-AF65-F5344CB8AC3E}">
        <p14:creationId xmlns:p14="http://schemas.microsoft.com/office/powerpoint/2010/main" val="117001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16512A-DC37-4061-96ED-0E22F1A34906}"/>
              </a:ext>
            </a:extLst>
          </p:cNvPr>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3464">
              <a:lnSpc>
                <a:spcPts val="3000"/>
              </a:lnSpc>
              <a:spcBef>
                <a:spcPts val="600"/>
              </a:spcBef>
              <a:buClr>
                <a:schemeClr val="accent1"/>
              </a:buClr>
              <a:buSzPct val="80000"/>
              <a:buFont typeface="Wingdings 2"/>
              <a:buNone/>
              <a:defRPr/>
            </a:pPr>
            <a:endParaRPr lang="en-US" sz="3200">
              <a:latin typeface="+mn-lt"/>
            </a:endParaRPr>
          </a:p>
        </p:txBody>
      </p:sp>
      <p:sp>
        <p:nvSpPr>
          <p:cNvPr id="6" name="Flowchart: Process 5">
            <a:extLst>
              <a:ext uri="{FF2B5EF4-FFF2-40B4-BE49-F238E27FC236}">
                <a16:creationId xmlns:a16="http://schemas.microsoft.com/office/drawing/2014/main" id="{F7E2987A-7DCC-46C7-A5BC-BAE01DD5A415}"/>
              </a:ext>
            </a:extLst>
          </p:cNvPr>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Flowchart: Process 6">
            <a:extLst>
              <a:ext uri="{FF2B5EF4-FFF2-40B4-BE49-F238E27FC236}">
                <a16:creationId xmlns:a16="http://schemas.microsoft.com/office/drawing/2014/main" id="{8AB3E9EE-5E0B-4528-A55D-E7D3BCA3439B}"/>
              </a:ext>
            </a:extLst>
          </p:cNvPr>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a:t>Click to edit Master title style</a:t>
            </a: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8" name="Date Placeholder 4">
            <a:extLst>
              <a:ext uri="{FF2B5EF4-FFF2-40B4-BE49-F238E27FC236}">
                <a16:creationId xmlns:a16="http://schemas.microsoft.com/office/drawing/2014/main" id="{641F017B-CCA2-44ED-BC86-4692D516A809}"/>
              </a:ext>
            </a:extLst>
          </p:cNvPr>
          <p:cNvSpPr>
            <a:spLocks noGrp="1"/>
          </p:cNvSpPr>
          <p:nvPr>
            <p:ph type="dt" sz="half" idx="10"/>
          </p:nvPr>
        </p:nvSpPr>
        <p:spPr/>
        <p:txBody>
          <a:bodyPr/>
          <a:lstStyle>
            <a:lvl1pPr>
              <a:defRPr/>
            </a:lvl1pPr>
            <a:extLst/>
          </a:lstStyle>
          <a:p>
            <a:pPr>
              <a:defRPr/>
            </a:pPr>
            <a:endParaRPr lang="en-US"/>
          </a:p>
        </p:txBody>
      </p:sp>
      <p:sp>
        <p:nvSpPr>
          <p:cNvPr id="9" name="Footer Placeholder 5">
            <a:extLst>
              <a:ext uri="{FF2B5EF4-FFF2-40B4-BE49-F238E27FC236}">
                <a16:creationId xmlns:a16="http://schemas.microsoft.com/office/drawing/2014/main" id="{F203F201-D0D3-4190-A60E-782FC7192F96}"/>
              </a:ext>
            </a:extLst>
          </p:cNvPr>
          <p:cNvSpPr>
            <a:spLocks noGrp="1"/>
          </p:cNvSpPr>
          <p:nvPr>
            <p:ph type="ftr" sz="quarter" idx="11"/>
          </p:nvPr>
        </p:nvSpPr>
        <p:spPr/>
        <p:txBody>
          <a:bodyPr/>
          <a:lstStyle>
            <a:lvl1pPr>
              <a:defRPr/>
            </a:lvl1pPr>
            <a:extLst/>
          </a:lstStyle>
          <a:p>
            <a:pPr>
              <a:defRPr/>
            </a:pPr>
            <a:endParaRPr lang="en-US"/>
          </a:p>
        </p:txBody>
      </p:sp>
      <p:sp>
        <p:nvSpPr>
          <p:cNvPr id="10" name="Slide Number Placeholder 6">
            <a:extLst>
              <a:ext uri="{FF2B5EF4-FFF2-40B4-BE49-F238E27FC236}">
                <a16:creationId xmlns:a16="http://schemas.microsoft.com/office/drawing/2014/main" id="{BA228DC5-5E9C-4981-A4C5-554189D8CDDF}"/>
              </a:ext>
            </a:extLst>
          </p:cNvPr>
          <p:cNvSpPr>
            <a:spLocks noGrp="1"/>
          </p:cNvSpPr>
          <p:nvPr>
            <p:ph type="sldNum" sz="quarter" idx="12"/>
          </p:nvPr>
        </p:nvSpPr>
        <p:spPr/>
        <p:txBody>
          <a:bodyPr/>
          <a:lstStyle>
            <a:lvl1pPr>
              <a:defRPr/>
            </a:lvl1pPr>
          </a:lstStyle>
          <a:p>
            <a:fld id="{A56969B2-AC8F-4E71-AF97-260211111112}" type="slidenum">
              <a:rPr lang="en-US" altLang="en-US"/>
              <a:pPr/>
              <a:t>‹#›</a:t>
            </a:fld>
            <a:endParaRPr lang="en-US" altLang="en-US"/>
          </a:p>
        </p:txBody>
      </p:sp>
    </p:spTree>
    <p:extLst>
      <p:ext uri="{BB962C8B-B14F-4D97-AF65-F5344CB8AC3E}">
        <p14:creationId xmlns:p14="http://schemas.microsoft.com/office/powerpoint/2010/main" val="67416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a:extLst>
              <a:ext uri="{FF2B5EF4-FFF2-40B4-BE49-F238E27FC236}">
                <a16:creationId xmlns:a16="http://schemas.microsoft.com/office/drawing/2014/main" id="{33BE45DC-825F-4C0B-9DA4-5ECE26DD106D}"/>
              </a:ext>
            </a:extLst>
          </p:cNvPr>
          <p:cNvSpPr>
            <a:spLocks noGrp="1"/>
          </p:cNvSpPr>
          <p:nvPr>
            <p:ph type="dt" sz="half" idx="10"/>
          </p:nvPr>
        </p:nvSpPr>
        <p:spPr/>
        <p:txBody>
          <a:bodyPr/>
          <a:lstStyle>
            <a:lvl1pPr>
              <a:defRPr/>
            </a:lvl1pPr>
          </a:lstStyle>
          <a:p>
            <a:pPr>
              <a:defRPr/>
            </a:pPr>
            <a:endParaRPr lang="en-US"/>
          </a:p>
        </p:txBody>
      </p:sp>
      <p:sp>
        <p:nvSpPr>
          <p:cNvPr id="5" name="Footer Placeholder 9">
            <a:extLst>
              <a:ext uri="{FF2B5EF4-FFF2-40B4-BE49-F238E27FC236}">
                <a16:creationId xmlns:a16="http://schemas.microsoft.com/office/drawing/2014/main" id="{914A6E92-EC0B-4FD1-A9DD-47D824BEB77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1">
            <a:extLst>
              <a:ext uri="{FF2B5EF4-FFF2-40B4-BE49-F238E27FC236}">
                <a16:creationId xmlns:a16="http://schemas.microsoft.com/office/drawing/2014/main" id="{FB457D2D-5A26-4A20-AE3E-DAE1640D9A39}"/>
              </a:ext>
            </a:extLst>
          </p:cNvPr>
          <p:cNvSpPr>
            <a:spLocks noGrp="1"/>
          </p:cNvSpPr>
          <p:nvPr>
            <p:ph type="sldNum" sz="quarter" idx="12"/>
          </p:nvPr>
        </p:nvSpPr>
        <p:spPr/>
        <p:txBody>
          <a:bodyPr/>
          <a:lstStyle>
            <a:lvl1pPr>
              <a:defRPr/>
            </a:lvl1pPr>
          </a:lstStyle>
          <a:p>
            <a:fld id="{8D89358E-F615-4C91-AE39-A09BF605388C}" type="slidenum">
              <a:rPr lang="en-US" altLang="en-US"/>
              <a:pPr/>
              <a:t>‹#›</a:t>
            </a:fld>
            <a:endParaRPr lang="en-US" altLang="en-US"/>
          </a:p>
        </p:txBody>
      </p:sp>
    </p:spTree>
    <p:extLst>
      <p:ext uri="{BB962C8B-B14F-4D97-AF65-F5344CB8AC3E}">
        <p14:creationId xmlns:p14="http://schemas.microsoft.com/office/powerpoint/2010/main" val="2061735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a:extLst>
              <a:ext uri="{FF2B5EF4-FFF2-40B4-BE49-F238E27FC236}">
                <a16:creationId xmlns:a16="http://schemas.microsoft.com/office/drawing/2014/main" id="{3ACA6FAF-8B84-44F6-9A51-79CDEAD7BB17}"/>
              </a:ext>
            </a:extLst>
          </p:cNvPr>
          <p:cNvSpPr>
            <a:spLocks noGrp="1"/>
          </p:cNvSpPr>
          <p:nvPr>
            <p:ph type="dt" sz="half" idx="10"/>
          </p:nvPr>
        </p:nvSpPr>
        <p:spPr/>
        <p:txBody>
          <a:bodyPr/>
          <a:lstStyle>
            <a:lvl1pPr>
              <a:defRPr/>
            </a:lvl1pPr>
          </a:lstStyle>
          <a:p>
            <a:pPr>
              <a:defRPr/>
            </a:pPr>
            <a:endParaRPr lang="en-US"/>
          </a:p>
        </p:txBody>
      </p:sp>
      <p:sp>
        <p:nvSpPr>
          <p:cNvPr id="5" name="Footer Placeholder 9">
            <a:extLst>
              <a:ext uri="{FF2B5EF4-FFF2-40B4-BE49-F238E27FC236}">
                <a16:creationId xmlns:a16="http://schemas.microsoft.com/office/drawing/2014/main" id="{3626925F-7753-4237-9073-6735E8C5BB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1">
            <a:extLst>
              <a:ext uri="{FF2B5EF4-FFF2-40B4-BE49-F238E27FC236}">
                <a16:creationId xmlns:a16="http://schemas.microsoft.com/office/drawing/2014/main" id="{6CD22390-F6FF-45C3-8D40-4B4C3C5E88A8}"/>
              </a:ext>
            </a:extLst>
          </p:cNvPr>
          <p:cNvSpPr>
            <a:spLocks noGrp="1"/>
          </p:cNvSpPr>
          <p:nvPr>
            <p:ph type="sldNum" sz="quarter" idx="12"/>
          </p:nvPr>
        </p:nvSpPr>
        <p:spPr/>
        <p:txBody>
          <a:bodyPr/>
          <a:lstStyle>
            <a:lvl1pPr>
              <a:defRPr/>
            </a:lvl1pPr>
          </a:lstStyle>
          <a:p>
            <a:fld id="{37FBA1E9-F083-4C21-838F-9444DCDBB47D}" type="slidenum">
              <a:rPr lang="en-US" altLang="en-US"/>
              <a:pPr/>
              <a:t>‹#›</a:t>
            </a:fld>
            <a:endParaRPr lang="en-US" altLang="en-US"/>
          </a:p>
        </p:txBody>
      </p:sp>
    </p:spTree>
    <p:extLst>
      <p:ext uri="{BB962C8B-B14F-4D97-AF65-F5344CB8AC3E}">
        <p14:creationId xmlns:p14="http://schemas.microsoft.com/office/powerpoint/2010/main" val="636099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7" name="Pie 6">
            <a:extLst>
              <a:ext uri="{FF2B5EF4-FFF2-40B4-BE49-F238E27FC236}">
                <a16:creationId xmlns:a16="http://schemas.microsoft.com/office/drawing/2014/main" id="{84CCE668-B181-4E54-AA73-53AF5372EB88}"/>
              </a:ext>
            </a:extLst>
          </p:cNvPr>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Oval 7">
            <a:extLst>
              <a:ext uri="{FF2B5EF4-FFF2-40B4-BE49-F238E27FC236}">
                <a16:creationId xmlns:a16="http://schemas.microsoft.com/office/drawing/2014/main" id="{D25D50CA-3303-4D9C-8D6C-F29A350E17F9}"/>
              </a:ext>
            </a:extLst>
          </p:cNvPr>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Donut 10">
            <a:extLst>
              <a:ext uri="{FF2B5EF4-FFF2-40B4-BE49-F238E27FC236}">
                <a16:creationId xmlns:a16="http://schemas.microsoft.com/office/drawing/2014/main" id="{D1985CFA-00BF-47E9-AE35-50CAE9EF7013}"/>
              </a:ext>
            </a:extLst>
          </p:cNvPr>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Rectangle 11">
            <a:extLst>
              <a:ext uri="{FF2B5EF4-FFF2-40B4-BE49-F238E27FC236}">
                <a16:creationId xmlns:a16="http://schemas.microsoft.com/office/drawing/2014/main" id="{B44DC3E1-0B44-4472-A1A9-D0FC45C7D112}"/>
              </a:ext>
            </a:extLst>
          </p:cNvPr>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Title Placeholder 4">
            <a:extLst>
              <a:ext uri="{FF2B5EF4-FFF2-40B4-BE49-F238E27FC236}">
                <a16:creationId xmlns:a16="http://schemas.microsoft.com/office/drawing/2014/main" id="{9E8D295F-3D96-4B37-9739-609F9ACDF37C}"/>
              </a:ext>
            </a:extLst>
          </p:cNvPr>
          <p:cNvSpPr>
            <a:spLocks noGrp="1"/>
          </p:cNvSpPr>
          <p:nvPr>
            <p:ph type="title"/>
          </p:nvPr>
        </p:nvSpPr>
        <p:spPr>
          <a:xfrm>
            <a:off x="1435100" y="274638"/>
            <a:ext cx="7499350" cy="1143000"/>
          </a:xfrm>
          <a:prstGeom prst="rect">
            <a:avLst/>
          </a:prstGeom>
        </p:spPr>
        <p:txBody>
          <a:bodyPr anchor="ctr">
            <a:normAutofit/>
          </a:bodyPr>
          <a:lstStyle/>
          <a:p>
            <a:r>
              <a:rPr lang="en-US"/>
              <a:t>Click to edit Master title style</a:t>
            </a:r>
          </a:p>
        </p:txBody>
      </p:sp>
      <p:sp>
        <p:nvSpPr>
          <p:cNvPr id="1033" name="Text Placeholder 8">
            <a:extLst>
              <a:ext uri="{FF2B5EF4-FFF2-40B4-BE49-F238E27FC236}">
                <a16:creationId xmlns:a16="http://schemas.microsoft.com/office/drawing/2014/main" id="{4300FA01-2332-4EE3-9626-75B7E4BBBCA8}"/>
              </a:ext>
            </a:extLst>
          </p:cNvPr>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 name="Date Placeholder 23">
            <a:extLst>
              <a:ext uri="{FF2B5EF4-FFF2-40B4-BE49-F238E27FC236}">
                <a16:creationId xmlns:a16="http://schemas.microsoft.com/office/drawing/2014/main" id="{04DAB90D-9C78-4DBC-8568-E9B0802E3084}"/>
              </a:ext>
            </a:extLst>
          </p:cNvPr>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latin typeface="Arial" charset="0"/>
              </a:defRPr>
            </a:lvl1pPr>
            <a:extLst/>
          </a:lstStyle>
          <a:p>
            <a:pPr>
              <a:defRPr/>
            </a:pPr>
            <a:endParaRPr lang="en-US"/>
          </a:p>
        </p:txBody>
      </p:sp>
      <p:sp>
        <p:nvSpPr>
          <p:cNvPr id="10" name="Footer Placeholder 9">
            <a:extLst>
              <a:ext uri="{FF2B5EF4-FFF2-40B4-BE49-F238E27FC236}">
                <a16:creationId xmlns:a16="http://schemas.microsoft.com/office/drawing/2014/main" id="{91E63270-C799-490D-BC72-6B1B02890415}"/>
              </a:ext>
            </a:extLst>
          </p:cNvPr>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latin typeface="Arial" charset="0"/>
              </a:defRPr>
            </a:lvl1pPr>
            <a:extLst/>
          </a:lstStyle>
          <a:p>
            <a:pPr>
              <a:defRPr/>
            </a:pPr>
            <a:endParaRPr lang="en-US"/>
          </a:p>
        </p:txBody>
      </p:sp>
      <p:sp>
        <p:nvSpPr>
          <p:cNvPr id="22" name="Slide Number Placeholder 21">
            <a:extLst>
              <a:ext uri="{FF2B5EF4-FFF2-40B4-BE49-F238E27FC236}">
                <a16:creationId xmlns:a16="http://schemas.microsoft.com/office/drawing/2014/main" id="{9393F29E-E701-4662-BA00-1B1353124933}"/>
              </a:ext>
            </a:extLst>
          </p:cNvPr>
          <p:cNvSpPr>
            <a:spLocks noGrp="1"/>
          </p:cNvSpPr>
          <p:nvPr>
            <p:ph type="sldNum" sz="quarter" idx="4"/>
          </p:nvPr>
        </p:nvSpPr>
        <p:spPr>
          <a:xfrm>
            <a:off x="8613775" y="6305550"/>
            <a:ext cx="457200" cy="476250"/>
          </a:xfrm>
          <a:prstGeom prst="rect">
            <a:avLst/>
          </a:prstGeom>
        </p:spPr>
        <p:txBody>
          <a:bodyPr vert="horz" wrap="square" lIns="91440" tIns="45720" rIns="91440" bIns="45720" numCol="1" anchor="b" anchorCtr="0" compatLnSpc="1">
            <a:prstTxWarp prst="textNoShape">
              <a:avLst/>
            </a:prstTxWarp>
          </a:bodyPr>
          <a:lstStyle>
            <a:lvl1pPr algn="ctr">
              <a:defRPr sz="1200">
                <a:solidFill>
                  <a:srgbClr val="B5A788"/>
                </a:solidFill>
              </a:defRPr>
            </a:lvl1pPr>
          </a:lstStyle>
          <a:p>
            <a:fld id="{766B3CB2-6F57-41DC-A20A-F566AA0CC2A0}" type="slidenum">
              <a:rPr lang="en-US" altLang="en-US"/>
              <a:pPr/>
              <a:t>‹#›</a:t>
            </a:fld>
            <a:endParaRPr lang="en-US" altLang="en-US"/>
          </a:p>
        </p:txBody>
      </p:sp>
      <p:sp>
        <p:nvSpPr>
          <p:cNvPr id="15" name="Rectangle 14">
            <a:extLst>
              <a:ext uri="{FF2B5EF4-FFF2-40B4-BE49-F238E27FC236}">
                <a16:creationId xmlns:a16="http://schemas.microsoft.com/office/drawing/2014/main" id="{5E65DA8C-EB8C-4DDE-993D-C9C40D1EF84A}"/>
              </a:ext>
            </a:extLst>
          </p:cNvPr>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pic>
        <p:nvPicPr>
          <p:cNvPr id="1038" name="Picture 7" descr="cirrus1">
            <a:extLst>
              <a:ext uri="{FF2B5EF4-FFF2-40B4-BE49-F238E27FC236}">
                <a16:creationId xmlns:a16="http://schemas.microsoft.com/office/drawing/2014/main" id="{622BE941-A85F-436A-8351-311A7C8F1387}"/>
              </a:ext>
            </a:extLst>
          </p:cNvPr>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0" y="0"/>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4" r:id="rId1"/>
    <p:sldLayoutId id="2147484127" r:id="rId2"/>
    <p:sldLayoutId id="2147484135" r:id="rId3"/>
    <p:sldLayoutId id="2147484128" r:id="rId4"/>
    <p:sldLayoutId id="2147484129" r:id="rId5"/>
    <p:sldLayoutId id="2147484130" r:id="rId6"/>
    <p:sldLayoutId id="2147484136" r:id="rId7"/>
    <p:sldLayoutId id="2147484131" r:id="rId8"/>
    <p:sldLayoutId id="2147484137" r:id="rId9"/>
    <p:sldLayoutId id="2147484132" r:id="rId10"/>
    <p:sldLayoutId id="2147484133" r:id="rId11"/>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anose="020B0604030504040204"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anose="05020102010507070707"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anose="05020102010507070707"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mathworks.com/learn/tutorials/matlab-onramp.html" TargetMode="External"/><Relationship Id="rId2" Type="http://schemas.openxmlformats.org/officeDocument/2006/relationships/hyperlink" Target="https://blog.autarkaw.com/2020/12/22/how-do-i-do-that-in-matlab-for-usf-students/" TargetMode="External"/><Relationship Id="rId1" Type="http://schemas.openxmlformats.org/officeDocument/2006/relationships/slideLayout" Target="../slideLayouts/slideLayout2.xml"/><Relationship Id="rId6" Type="http://schemas.openxmlformats.org/officeDocument/2006/relationships/hyperlink" Target="https://www.mathworks.com/help/matlab/index.html" TargetMode="External"/><Relationship Id="rId5" Type="http://schemas.openxmlformats.org/officeDocument/2006/relationships/hyperlink" Target="https://blog.autarkaw.com/2020/05/08/need-help-with-programming-in-matlab/" TargetMode="External"/><Relationship Id="rId4" Type="http://schemas.openxmlformats.org/officeDocument/2006/relationships/hyperlink" Target="https://www.coursera.org/learn/matla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11CA85-07FD-478E-A4A1-2492CDF489CD}"/>
              </a:ext>
            </a:extLst>
          </p:cNvPr>
          <p:cNvSpPr txBox="1">
            <a:spLocks noGrp="1"/>
          </p:cNvSpPr>
          <p:nvPr/>
        </p:nvSpPr>
        <p:spPr bwMode="auto">
          <a:xfrm>
            <a:off x="6858000" y="6248400"/>
            <a:ext cx="1905000" cy="457200"/>
          </a:xfrm>
          <a:prstGeom prst="rect">
            <a:avLst/>
          </a:prstGeom>
          <a:noFill/>
          <a:ln>
            <a:miter lim="800000"/>
            <a:headEnd/>
            <a:tailEnd/>
          </a:ln>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2F49154-307C-42A4-BD2C-BE643891E863}" type="slidenum">
              <a:rPr lang="en-US" altLang="en-US" sz="1400">
                <a:solidFill>
                  <a:schemeClr val="bg2"/>
                </a:solidFill>
                <a:latin typeface="Gill Sans MT" panose="020B0502020104020203" pitchFamily="34" charset="0"/>
              </a:rPr>
              <a:pPr algn="r" eaLnBrk="1" hangingPunct="1"/>
              <a:t>1</a:t>
            </a:fld>
            <a:endParaRPr lang="en-US" altLang="en-US" sz="1400">
              <a:solidFill>
                <a:schemeClr val="bg2"/>
              </a:solidFill>
              <a:latin typeface="Gill Sans MT" panose="020B0502020104020203" pitchFamily="34" charset="0"/>
            </a:endParaRPr>
          </a:p>
        </p:txBody>
      </p:sp>
      <p:sp>
        <p:nvSpPr>
          <p:cNvPr id="22533" name="Rectangle 1026">
            <a:extLst>
              <a:ext uri="{FF2B5EF4-FFF2-40B4-BE49-F238E27FC236}">
                <a16:creationId xmlns:a16="http://schemas.microsoft.com/office/drawing/2014/main" id="{742094FE-0C40-4226-81FD-5C18C54206DC}"/>
              </a:ext>
            </a:extLst>
          </p:cNvPr>
          <p:cNvSpPr>
            <a:spLocks noGrp="1" noChangeArrowheads="1"/>
          </p:cNvSpPr>
          <p:nvPr>
            <p:ph type="ctrTitle" idx="4294967295"/>
          </p:nvPr>
        </p:nvSpPr>
        <p:spPr>
          <a:xfrm>
            <a:off x="1308100" y="457200"/>
            <a:ext cx="7454900" cy="990600"/>
          </a:xfrm>
        </p:spPr>
        <p:txBody>
          <a:bodyPr anchor="b">
            <a:normAutofit/>
          </a:bodyPr>
          <a:lstStyle/>
          <a:p>
            <a:pPr eaLnBrk="1" fontAlgn="auto" hangingPunct="1">
              <a:spcAft>
                <a:spcPts val="0"/>
              </a:spcAft>
              <a:defRPr/>
            </a:pPr>
            <a:r>
              <a:rPr lang="en-US" sz="5400" b="1" dirty="0">
                <a:solidFill>
                  <a:schemeClr val="tx2">
                    <a:satMod val="130000"/>
                  </a:schemeClr>
                </a:solidFill>
              </a:rPr>
              <a:t>Programming Review</a:t>
            </a:r>
          </a:p>
        </p:txBody>
      </p:sp>
      <p:sp>
        <p:nvSpPr>
          <p:cNvPr id="2" name="TextBox 1">
            <a:extLst>
              <a:ext uri="{FF2B5EF4-FFF2-40B4-BE49-F238E27FC236}">
                <a16:creationId xmlns:a16="http://schemas.microsoft.com/office/drawing/2014/main" id="{6FF44410-B2CF-4B8E-981C-B2D3858FD3EB}"/>
              </a:ext>
            </a:extLst>
          </p:cNvPr>
          <p:cNvSpPr txBox="1"/>
          <p:nvPr/>
        </p:nvSpPr>
        <p:spPr>
          <a:xfrm>
            <a:off x="1409700" y="2061865"/>
            <a:ext cx="5486400" cy="461665"/>
          </a:xfrm>
          <a:prstGeom prst="rect">
            <a:avLst/>
          </a:prstGeom>
          <a:noFill/>
        </p:spPr>
        <p:txBody>
          <a:bodyPr wrap="square" rtlCol="0">
            <a:spAutoFit/>
          </a:bodyPr>
          <a:lstStyle/>
          <a:p>
            <a:r>
              <a:rPr lang="en-US" sz="2400" b="1" dirty="0"/>
              <a:t>EML3041: Computational Methods</a:t>
            </a:r>
          </a:p>
        </p:txBody>
      </p:sp>
      <p:sp>
        <p:nvSpPr>
          <p:cNvPr id="3" name="TextBox 2">
            <a:extLst>
              <a:ext uri="{FF2B5EF4-FFF2-40B4-BE49-F238E27FC236}">
                <a16:creationId xmlns:a16="http://schemas.microsoft.com/office/drawing/2014/main" id="{ED773560-1B76-4FCB-A9EF-7D760915BC7D}"/>
              </a:ext>
            </a:extLst>
          </p:cNvPr>
          <p:cNvSpPr txBox="1"/>
          <p:nvPr/>
        </p:nvSpPr>
        <p:spPr>
          <a:xfrm>
            <a:off x="1409700" y="3447009"/>
            <a:ext cx="7454900" cy="1938992"/>
          </a:xfrm>
          <a:prstGeom prst="rect">
            <a:avLst/>
          </a:prstGeom>
          <a:noFill/>
        </p:spPr>
        <p:txBody>
          <a:bodyPr wrap="square" rtlCol="0">
            <a:spAutoFit/>
          </a:bodyPr>
          <a:lstStyle/>
          <a:p>
            <a:r>
              <a:rPr lang="en-US" sz="2000" dirty="0">
                <a:latin typeface="Georgia" panose="02040502050405020303" pitchFamily="18" charset="0"/>
              </a:rPr>
              <a:t>More than just teach you how to program, programming courses teach you how to think more methodically and how to solve problems more effectively. As such, its lessons are applicable well beyond the boundaries of computer science itself.  With this skill comes the ability to solve real-world problems in ways and at speeds beyond the abilities of most humans - David Malan.</a:t>
            </a:r>
            <a:endParaRPr lang="en-US" sz="2000"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C798D-129E-46BB-83D4-6B060BB81360}"/>
              </a:ext>
            </a:extLst>
          </p:cNvPr>
          <p:cNvSpPr>
            <a:spLocks noGrp="1"/>
          </p:cNvSpPr>
          <p:nvPr>
            <p:ph type="title"/>
          </p:nvPr>
        </p:nvSpPr>
        <p:spPr>
          <a:xfrm>
            <a:off x="228600" y="274638"/>
            <a:ext cx="8705850" cy="1143000"/>
          </a:xfrm>
        </p:spPr>
        <p:txBody>
          <a:bodyPr>
            <a:normAutofit fontScale="90000"/>
          </a:bodyPr>
          <a:lstStyle/>
          <a:p>
            <a:r>
              <a:rPr lang="en-US" dirty="0"/>
              <a:t>What do you believe corelates most with becoming a good programmer </a:t>
            </a:r>
          </a:p>
        </p:txBody>
      </p:sp>
      <p:sp>
        <p:nvSpPr>
          <p:cNvPr id="3" name="Content Placeholder 2">
            <a:extLst>
              <a:ext uri="{FF2B5EF4-FFF2-40B4-BE49-F238E27FC236}">
                <a16:creationId xmlns:a16="http://schemas.microsoft.com/office/drawing/2014/main" id="{18A652D8-908D-4C37-AE12-1E1A1F5E31F0}"/>
              </a:ext>
            </a:extLst>
          </p:cNvPr>
          <p:cNvSpPr>
            <a:spLocks noGrp="1"/>
          </p:cNvSpPr>
          <p:nvPr>
            <p:ph idx="1"/>
          </p:nvPr>
        </p:nvSpPr>
        <p:spPr>
          <a:xfrm>
            <a:off x="1435100" y="1447800"/>
            <a:ext cx="3670300" cy="1905000"/>
          </a:xfrm>
        </p:spPr>
        <p:txBody>
          <a:bodyPr/>
          <a:lstStyle/>
          <a:p>
            <a:r>
              <a:rPr lang="en-US" dirty="0"/>
              <a:t>Language skills</a:t>
            </a:r>
          </a:p>
          <a:p>
            <a:r>
              <a:rPr lang="en-US" dirty="0"/>
              <a:t>Reasoning skills</a:t>
            </a:r>
          </a:p>
          <a:p>
            <a:r>
              <a:rPr lang="en-US" dirty="0"/>
              <a:t>Mathematics skills</a:t>
            </a:r>
          </a:p>
        </p:txBody>
      </p:sp>
      <p:sp>
        <p:nvSpPr>
          <p:cNvPr id="4" name="TextBox 3">
            <a:extLst>
              <a:ext uri="{FF2B5EF4-FFF2-40B4-BE49-F238E27FC236}">
                <a16:creationId xmlns:a16="http://schemas.microsoft.com/office/drawing/2014/main" id="{20D85DD2-A8D0-4054-A24F-B45C45E92E39}"/>
              </a:ext>
            </a:extLst>
          </p:cNvPr>
          <p:cNvSpPr txBox="1"/>
          <p:nvPr/>
        </p:nvSpPr>
        <p:spPr>
          <a:xfrm>
            <a:off x="4876800" y="1579602"/>
            <a:ext cx="914400" cy="461665"/>
          </a:xfrm>
          <a:prstGeom prst="rect">
            <a:avLst/>
          </a:prstGeom>
          <a:noFill/>
        </p:spPr>
        <p:txBody>
          <a:bodyPr wrap="square" rtlCol="0">
            <a:spAutoFit/>
          </a:bodyPr>
          <a:lstStyle/>
          <a:p>
            <a:r>
              <a:rPr lang="en-US" sz="2400" dirty="0">
                <a:latin typeface="+mn-lt"/>
              </a:rPr>
              <a:t>17%</a:t>
            </a:r>
          </a:p>
        </p:txBody>
      </p:sp>
      <p:sp>
        <p:nvSpPr>
          <p:cNvPr id="5" name="TextBox 4">
            <a:extLst>
              <a:ext uri="{FF2B5EF4-FFF2-40B4-BE49-F238E27FC236}">
                <a16:creationId xmlns:a16="http://schemas.microsoft.com/office/drawing/2014/main" id="{B417C90A-EBCC-4874-94DE-C12A8DDD1AFD}"/>
              </a:ext>
            </a:extLst>
          </p:cNvPr>
          <p:cNvSpPr txBox="1"/>
          <p:nvPr/>
        </p:nvSpPr>
        <p:spPr>
          <a:xfrm>
            <a:off x="4876800" y="2083688"/>
            <a:ext cx="914400" cy="461665"/>
          </a:xfrm>
          <a:prstGeom prst="rect">
            <a:avLst/>
          </a:prstGeom>
          <a:noFill/>
        </p:spPr>
        <p:txBody>
          <a:bodyPr wrap="square" rtlCol="0">
            <a:spAutoFit/>
          </a:bodyPr>
          <a:lstStyle/>
          <a:p>
            <a:r>
              <a:rPr lang="en-US" sz="2400" dirty="0">
                <a:latin typeface="+mn-lt"/>
              </a:rPr>
              <a:t>44%</a:t>
            </a:r>
          </a:p>
        </p:txBody>
      </p:sp>
      <p:sp>
        <p:nvSpPr>
          <p:cNvPr id="6" name="TextBox 5">
            <a:extLst>
              <a:ext uri="{FF2B5EF4-FFF2-40B4-BE49-F238E27FC236}">
                <a16:creationId xmlns:a16="http://schemas.microsoft.com/office/drawing/2014/main" id="{89E118A7-E286-49AC-8707-7D0466AFA021}"/>
              </a:ext>
            </a:extLst>
          </p:cNvPr>
          <p:cNvSpPr txBox="1"/>
          <p:nvPr/>
        </p:nvSpPr>
        <p:spPr>
          <a:xfrm>
            <a:off x="5105400" y="2643533"/>
            <a:ext cx="685800" cy="461665"/>
          </a:xfrm>
          <a:prstGeom prst="rect">
            <a:avLst/>
          </a:prstGeom>
          <a:noFill/>
        </p:spPr>
        <p:txBody>
          <a:bodyPr wrap="square" rtlCol="0">
            <a:spAutoFit/>
          </a:bodyPr>
          <a:lstStyle/>
          <a:p>
            <a:r>
              <a:rPr lang="en-US" sz="2400" dirty="0">
                <a:latin typeface="+mn-lt"/>
              </a:rPr>
              <a:t>2%</a:t>
            </a:r>
          </a:p>
        </p:txBody>
      </p:sp>
    </p:spTree>
    <p:extLst>
      <p:ext uri="{BB962C8B-B14F-4D97-AF65-F5344CB8AC3E}">
        <p14:creationId xmlns:p14="http://schemas.microsoft.com/office/powerpoint/2010/main" val="186620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B7E34-F14E-4B11-9891-F0A6EEE4EE50}"/>
              </a:ext>
            </a:extLst>
          </p:cNvPr>
          <p:cNvSpPr>
            <a:spLocks noGrp="1"/>
          </p:cNvSpPr>
          <p:nvPr>
            <p:ph type="title"/>
          </p:nvPr>
        </p:nvSpPr>
        <p:spPr/>
        <p:txBody>
          <a:bodyPr/>
          <a:lstStyle/>
          <a:p>
            <a:r>
              <a:rPr lang="en-US" dirty="0"/>
              <a:t>Working memory</a:t>
            </a:r>
          </a:p>
        </p:txBody>
      </p:sp>
      <p:sp>
        <p:nvSpPr>
          <p:cNvPr id="4" name="TextBox 3">
            <a:extLst>
              <a:ext uri="{FF2B5EF4-FFF2-40B4-BE49-F238E27FC236}">
                <a16:creationId xmlns:a16="http://schemas.microsoft.com/office/drawing/2014/main" id="{4022B486-3662-4104-841C-E2E86F8C66AF}"/>
              </a:ext>
            </a:extLst>
          </p:cNvPr>
          <p:cNvSpPr txBox="1"/>
          <p:nvPr/>
        </p:nvSpPr>
        <p:spPr>
          <a:xfrm>
            <a:off x="1600200" y="1676400"/>
            <a:ext cx="4267200" cy="646331"/>
          </a:xfrm>
          <a:prstGeom prst="rect">
            <a:avLst/>
          </a:prstGeom>
          <a:noFill/>
        </p:spPr>
        <p:txBody>
          <a:bodyPr wrap="square" rtlCol="0">
            <a:spAutoFit/>
          </a:bodyPr>
          <a:lstStyle/>
          <a:p>
            <a:r>
              <a:rPr lang="en-US" sz="3600" dirty="0" err="1"/>
              <a:t>abk</a:t>
            </a:r>
            <a:r>
              <a:rPr lang="en-US" sz="3600" dirty="0"/>
              <a:t>  </a:t>
            </a:r>
            <a:r>
              <a:rPr lang="en-US" sz="3600" dirty="0" err="1"/>
              <a:t>mzr</a:t>
            </a:r>
            <a:r>
              <a:rPr lang="en-US" sz="3600" dirty="0"/>
              <a:t>  </a:t>
            </a:r>
            <a:r>
              <a:rPr lang="en-US" sz="3600" dirty="0" err="1"/>
              <a:t>bdw</a:t>
            </a:r>
            <a:r>
              <a:rPr lang="en-US" sz="3600" dirty="0"/>
              <a:t>  </a:t>
            </a:r>
            <a:r>
              <a:rPr lang="en-US" sz="3600" dirty="0" err="1"/>
              <a:t>xtn</a:t>
            </a:r>
            <a:endParaRPr lang="en-US" sz="3600" dirty="0"/>
          </a:p>
        </p:txBody>
      </p:sp>
      <p:sp>
        <p:nvSpPr>
          <p:cNvPr id="5" name="TextBox 4">
            <a:extLst>
              <a:ext uri="{FF2B5EF4-FFF2-40B4-BE49-F238E27FC236}">
                <a16:creationId xmlns:a16="http://schemas.microsoft.com/office/drawing/2014/main" id="{827E300D-1B78-4780-B945-589E63D5937E}"/>
              </a:ext>
            </a:extLst>
          </p:cNvPr>
          <p:cNvSpPr txBox="1"/>
          <p:nvPr/>
        </p:nvSpPr>
        <p:spPr>
          <a:xfrm>
            <a:off x="1600200" y="2819400"/>
            <a:ext cx="4267200" cy="646331"/>
          </a:xfrm>
          <a:prstGeom prst="rect">
            <a:avLst/>
          </a:prstGeom>
          <a:noFill/>
        </p:spPr>
        <p:txBody>
          <a:bodyPr wrap="square" rtlCol="0">
            <a:spAutoFit/>
          </a:bodyPr>
          <a:lstStyle/>
          <a:p>
            <a:r>
              <a:rPr lang="en-US" sz="3600" dirty="0" err="1"/>
              <a:t>fbi</a:t>
            </a:r>
            <a:r>
              <a:rPr lang="en-US" sz="3600" dirty="0"/>
              <a:t>  </a:t>
            </a:r>
            <a:r>
              <a:rPr lang="en-US" sz="3600" dirty="0" err="1"/>
              <a:t>cia</a:t>
            </a:r>
            <a:r>
              <a:rPr lang="en-US" sz="3600" dirty="0"/>
              <a:t>  fox  </a:t>
            </a:r>
            <a:r>
              <a:rPr lang="en-US" sz="3600" dirty="0" err="1"/>
              <a:t>cnn</a:t>
            </a:r>
            <a:endParaRPr lang="en-US" sz="3600" dirty="0"/>
          </a:p>
        </p:txBody>
      </p:sp>
    </p:spTree>
    <p:extLst>
      <p:ext uri="{BB962C8B-B14F-4D97-AF65-F5344CB8AC3E}">
        <p14:creationId xmlns:p14="http://schemas.microsoft.com/office/powerpoint/2010/main" val="376831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1A8B4-92F3-4422-9D82-64659652F8DD}"/>
              </a:ext>
            </a:extLst>
          </p:cNvPr>
          <p:cNvSpPr>
            <a:spLocks noGrp="1"/>
          </p:cNvSpPr>
          <p:nvPr>
            <p:ph type="title"/>
          </p:nvPr>
        </p:nvSpPr>
        <p:spPr>
          <a:xfrm>
            <a:off x="76200" y="152400"/>
            <a:ext cx="7499350" cy="1143000"/>
          </a:xfrm>
        </p:spPr>
        <p:txBody>
          <a:bodyPr/>
          <a:lstStyle/>
          <a:p>
            <a:r>
              <a:rPr lang="en-US" dirty="0"/>
              <a:t>Main concepts</a:t>
            </a:r>
          </a:p>
        </p:txBody>
      </p:sp>
      <p:sp>
        <p:nvSpPr>
          <p:cNvPr id="3" name="Content Placeholder 2">
            <a:extLst>
              <a:ext uri="{FF2B5EF4-FFF2-40B4-BE49-F238E27FC236}">
                <a16:creationId xmlns:a16="http://schemas.microsoft.com/office/drawing/2014/main" id="{7DF8602F-E9E1-4079-9443-037C64D4FCA5}"/>
              </a:ext>
            </a:extLst>
          </p:cNvPr>
          <p:cNvSpPr>
            <a:spLocks noGrp="1"/>
          </p:cNvSpPr>
          <p:nvPr>
            <p:ph idx="1"/>
          </p:nvPr>
        </p:nvSpPr>
        <p:spPr>
          <a:xfrm>
            <a:off x="109057" y="1447800"/>
            <a:ext cx="7499350" cy="2438400"/>
          </a:xfrm>
        </p:spPr>
        <p:txBody>
          <a:bodyPr/>
          <a:lstStyle/>
          <a:p>
            <a:r>
              <a:rPr lang="en-US" dirty="0"/>
              <a:t>Sequential programming</a:t>
            </a:r>
          </a:p>
          <a:p>
            <a:r>
              <a:rPr lang="en-US" dirty="0"/>
              <a:t>Conditions (if-end; if-else-end)</a:t>
            </a:r>
          </a:p>
          <a:p>
            <a:r>
              <a:rPr lang="en-US" dirty="0"/>
              <a:t>Loops (for-end; while-end)</a:t>
            </a:r>
          </a:p>
          <a:p>
            <a:r>
              <a:rPr lang="en-US" dirty="0"/>
              <a:t>Functions</a:t>
            </a:r>
          </a:p>
        </p:txBody>
      </p:sp>
    </p:spTree>
    <p:extLst>
      <p:ext uri="{BB962C8B-B14F-4D97-AF65-F5344CB8AC3E}">
        <p14:creationId xmlns:p14="http://schemas.microsoft.com/office/powerpoint/2010/main" val="676974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F0B0-2765-4A8D-96AD-537C5CEB3BFF}"/>
              </a:ext>
            </a:extLst>
          </p:cNvPr>
          <p:cNvSpPr>
            <a:spLocks noGrp="1"/>
          </p:cNvSpPr>
          <p:nvPr>
            <p:ph type="title"/>
          </p:nvPr>
        </p:nvSpPr>
        <p:spPr>
          <a:xfrm>
            <a:off x="228600" y="76200"/>
            <a:ext cx="7499350" cy="685800"/>
          </a:xfrm>
        </p:spPr>
        <p:txBody>
          <a:bodyPr>
            <a:normAutofit fontScale="90000"/>
          </a:bodyPr>
          <a:lstStyle/>
          <a:p>
            <a:r>
              <a:rPr lang="en-US" dirty="0"/>
              <a:t>Some common MATLAB functions</a:t>
            </a:r>
          </a:p>
        </p:txBody>
      </p:sp>
      <p:sp>
        <p:nvSpPr>
          <p:cNvPr id="3" name="Content Placeholder 2">
            <a:extLst>
              <a:ext uri="{FF2B5EF4-FFF2-40B4-BE49-F238E27FC236}">
                <a16:creationId xmlns:a16="http://schemas.microsoft.com/office/drawing/2014/main" id="{C28C1E70-5F99-4EAF-9B36-54D241E26A65}"/>
              </a:ext>
            </a:extLst>
          </p:cNvPr>
          <p:cNvSpPr>
            <a:spLocks noGrp="1"/>
          </p:cNvSpPr>
          <p:nvPr>
            <p:ph idx="1"/>
          </p:nvPr>
        </p:nvSpPr>
        <p:spPr>
          <a:xfrm>
            <a:off x="342900" y="762000"/>
            <a:ext cx="8458200" cy="4800600"/>
          </a:xfrm>
        </p:spPr>
        <p:txBody>
          <a:bodyPr/>
          <a:lstStyle/>
          <a:p>
            <a:pPr marL="82550" indent="0">
              <a:buNone/>
            </a:pPr>
            <a:r>
              <a:rPr lang="en-US" dirty="0">
                <a:solidFill>
                  <a:srgbClr val="C00000"/>
                </a:solidFill>
              </a:rPr>
              <a:t>Find cos of 60 degrees</a:t>
            </a:r>
          </a:p>
          <a:p>
            <a:pPr marL="82550" indent="0">
              <a:buNone/>
            </a:pPr>
            <a:r>
              <a:rPr lang="en-US" dirty="0">
                <a:latin typeface="Courier New" panose="02070309020205020404" pitchFamily="49" charset="0"/>
                <a:cs typeface="Courier New" panose="02070309020205020404" pitchFamily="49" charset="0"/>
              </a:rPr>
              <a:t>Val=cos(60*pi/180),  Val=</a:t>
            </a:r>
            <a:r>
              <a:rPr lang="en-US" dirty="0" err="1">
                <a:latin typeface="Courier New" panose="02070309020205020404" pitchFamily="49" charset="0"/>
                <a:cs typeface="Courier New" panose="02070309020205020404" pitchFamily="49" charset="0"/>
              </a:rPr>
              <a:t>cosd</a:t>
            </a:r>
            <a:r>
              <a:rPr lang="en-US" dirty="0">
                <a:latin typeface="Courier New" panose="02070309020205020404" pitchFamily="49" charset="0"/>
                <a:cs typeface="Courier New" panose="02070309020205020404" pitchFamily="49" charset="0"/>
              </a:rPr>
              <a:t>(60)</a:t>
            </a:r>
          </a:p>
          <a:p>
            <a:pPr marL="82550" indent="0">
              <a:buNone/>
            </a:pPr>
            <a:endParaRPr lang="en-US" dirty="0"/>
          </a:p>
          <a:p>
            <a:pPr marL="82550" indent="0">
              <a:buNone/>
            </a:pPr>
            <a:r>
              <a:rPr lang="en-US" dirty="0">
                <a:solidFill>
                  <a:srgbClr val="C00000"/>
                </a:solidFill>
              </a:rPr>
              <a:t>Find ln(5)</a:t>
            </a:r>
          </a:p>
          <a:p>
            <a:pPr marL="82550" indent="0">
              <a:buNone/>
            </a:pPr>
            <a:r>
              <a:rPr lang="en-US" dirty="0">
                <a:latin typeface="Courier New" panose="02070309020205020404" pitchFamily="49" charset="0"/>
                <a:cs typeface="Courier New" panose="02070309020205020404" pitchFamily="49" charset="0"/>
              </a:rPr>
              <a:t>Val=log(5)</a:t>
            </a:r>
          </a:p>
          <a:p>
            <a:pPr marL="82550" indent="0">
              <a:buNone/>
            </a:pPr>
            <a:endParaRPr lang="en-US" dirty="0"/>
          </a:p>
          <a:p>
            <a:pPr marL="82550" indent="0">
              <a:buNone/>
            </a:pPr>
            <a:r>
              <a:rPr lang="en-US" dirty="0">
                <a:solidFill>
                  <a:srgbClr val="C00000"/>
                </a:solidFill>
              </a:rPr>
              <a:t>Find e</a:t>
            </a:r>
            <a:r>
              <a:rPr lang="en-US" baseline="30000" dirty="0">
                <a:solidFill>
                  <a:srgbClr val="C00000"/>
                </a:solidFill>
              </a:rPr>
              <a:t>1.3</a:t>
            </a:r>
          </a:p>
          <a:p>
            <a:pPr marL="82550" indent="0">
              <a:buNone/>
            </a:pPr>
            <a:r>
              <a:rPr lang="en-US" dirty="0">
                <a:latin typeface="Courier New" panose="02070309020205020404" pitchFamily="49" charset="0"/>
                <a:cs typeface="Courier New" panose="02070309020205020404" pitchFamily="49" charset="0"/>
              </a:rPr>
              <a:t>Val=exp(1.3)</a:t>
            </a:r>
          </a:p>
          <a:p>
            <a:pPr marL="82550" indent="0">
              <a:buNone/>
            </a:pPr>
            <a:endParaRPr lang="en-US" dirty="0"/>
          </a:p>
          <a:p>
            <a:pPr marL="82550" indent="0">
              <a:buNone/>
            </a:pPr>
            <a:r>
              <a:rPr lang="en-US" dirty="0">
                <a:solidFill>
                  <a:srgbClr val="C00000"/>
                </a:solidFill>
              </a:rPr>
              <a:t>Go ahead and try sin(90</a:t>
            </a:r>
            <a:r>
              <a:rPr lang="en-US" baseline="30000" dirty="0">
                <a:solidFill>
                  <a:srgbClr val="C00000"/>
                </a:solidFill>
              </a:rPr>
              <a:t>o</a:t>
            </a:r>
            <a:r>
              <a:rPr lang="en-US" dirty="0">
                <a:solidFill>
                  <a:srgbClr val="C00000"/>
                </a:solidFill>
              </a:rPr>
              <a:t>),  sin</a:t>
            </a:r>
            <a:r>
              <a:rPr lang="en-US" baseline="30000" dirty="0">
                <a:solidFill>
                  <a:srgbClr val="C00000"/>
                </a:solidFill>
              </a:rPr>
              <a:t>-1</a:t>
            </a:r>
            <a:r>
              <a:rPr lang="en-US" dirty="0">
                <a:solidFill>
                  <a:srgbClr val="C00000"/>
                </a:solidFill>
              </a:rPr>
              <a:t>(0.5) </a:t>
            </a:r>
            <a:br>
              <a:rPr lang="en-US" dirty="0">
                <a:solidFill>
                  <a:srgbClr val="C00000"/>
                </a:solidFill>
              </a:rPr>
            </a:br>
            <a:r>
              <a:rPr lang="en-US" sz="1400" dirty="0"/>
              <a:t>Answer:  1, 0.5236</a:t>
            </a:r>
          </a:p>
        </p:txBody>
      </p:sp>
    </p:spTree>
    <p:extLst>
      <p:ext uri="{BB962C8B-B14F-4D97-AF65-F5344CB8AC3E}">
        <p14:creationId xmlns:p14="http://schemas.microsoft.com/office/powerpoint/2010/main" val="1822788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FAAA-35CB-4398-A8E4-E441966E1AA0}"/>
              </a:ext>
            </a:extLst>
          </p:cNvPr>
          <p:cNvSpPr>
            <a:spLocks noGrp="1"/>
          </p:cNvSpPr>
          <p:nvPr>
            <p:ph type="title"/>
          </p:nvPr>
        </p:nvSpPr>
        <p:spPr>
          <a:xfrm>
            <a:off x="609600" y="310990"/>
            <a:ext cx="7499350" cy="1143000"/>
          </a:xfrm>
        </p:spPr>
        <p:txBody>
          <a:bodyPr/>
          <a:lstStyle/>
          <a:p>
            <a:r>
              <a:rPr lang="en-US" dirty="0"/>
              <a:t>Caution</a:t>
            </a:r>
          </a:p>
        </p:txBody>
      </p:sp>
      <p:sp>
        <p:nvSpPr>
          <p:cNvPr id="3" name="Content Placeholder 2">
            <a:extLst>
              <a:ext uri="{FF2B5EF4-FFF2-40B4-BE49-F238E27FC236}">
                <a16:creationId xmlns:a16="http://schemas.microsoft.com/office/drawing/2014/main" id="{B85A9262-2934-451B-B63A-297C15AA5F26}"/>
              </a:ext>
            </a:extLst>
          </p:cNvPr>
          <p:cNvSpPr>
            <a:spLocks noGrp="1"/>
          </p:cNvSpPr>
          <p:nvPr>
            <p:ph idx="1"/>
          </p:nvPr>
        </p:nvSpPr>
        <p:spPr>
          <a:xfrm>
            <a:off x="457200" y="1417638"/>
            <a:ext cx="7499350" cy="4800600"/>
          </a:xfrm>
        </p:spPr>
        <p:txBody>
          <a:bodyPr/>
          <a:lstStyle/>
          <a:p>
            <a:pPr marL="82550" indent="0">
              <a:buNone/>
            </a:pPr>
            <a:r>
              <a:rPr lang="en-US" dirty="0"/>
              <a:t>The MATLAB snippets given here may need editing for strings to run in MATLAB.</a:t>
            </a:r>
          </a:p>
          <a:p>
            <a:pPr marL="82550" indent="0">
              <a:buNone/>
            </a:pPr>
            <a:endParaRPr lang="en-US" sz="1800" dirty="0"/>
          </a:p>
          <a:p>
            <a:pPr marL="82550" indent="0">
              <a:buNone/>
            </a:pPr>
            <a:r>
              <a:rPr lang="en-US" dirty="0"/>
              <a:t>For example, the single </a:t>
            </a:r>
            <a:r>
              <a:rPr lang="en-US"/>
              <a:t>quotes h</a:t>
            </a:r>
            <a:r>
              <a:rPr lang="en-US">
                <a:cs typeface="Courier New" panose="02070309020205020404" pitchFamily="49" charset="0"/>
              </a:rPr>
              <a:t>ave </a:t>
            </a:r>
            <a:r>
              <a:rPr lang="en-US" dirty="0">
                <a:cs typeface="Courier New" panose="02070309020205020404" pitchFamily="49" charset="0"/>
              </a:rPr>
              <a:t>to be replaced with a straighter single quote ' , otherwise, you will get an error. </a:t>
            </a:r>
            <a:r>
              <a:rPr lang="en-US" sz="3200" dirty="0"/>
              <a:t>Error: Invalid text character. Check for unsupported symbol, invisible character, or pasting of non-ASCII characters.  </a:t>
            </a:r>
          </a:p>
          <a:p>
            <a:pPr marL="82550" indent="0">
              <a:buNone/>
            </a:pPr>
            <a:endParaRPr lang="en-US" dirty="0">
              <a:cs typeface="Courier New" panose="02070309020205020404" pitchFamily="49" charset="0"/>
            </a:endParaRPr>
          </a:p>
          <a:p>
            <a:pPr marL="82550" indent="0">
              <a:buNone/>
            </a:pPr>
            <a:endParaRPr lang="en-US" dirty="0">
              <a:cs typeface="Courier New" panose="02070309020205020404" pitchFamily="49" charset="0"/>
            </a:endParaRPr>
          </a:p>
        </p:txBody>
      </p:sp>
    </p:spTree>
    <p:extLst>
      <p:ext uri="{BB962C8B-B14F-4D97-AF65-F5344CB8AC3E}">
        <p14:creationId xmlns:p14="http://schemas.microsoft.com/office/powerpoint/2010/main" val="815948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F0B0-2765-4A8D-96AD-537C5CEB3BFF}"/>
              </a:ext>
            </a:extLst>
          </p:cNvPr>
          <p:cNvSpPr>
            <a:spLocks noGrp="1"/>
          </p:cNvSpPr>
          <p:nvPr>
            <p:ph type="title"/>
          </p:nvPr>
        </p:nvSpPr>
        <p:spPr>
          <a:xfrm>
            <a:off x="228600" y="76200"/>
            <a:ext cx="8763000" cy="685800"/>
          </a:xfrm>
        </p:spPr>
        <p:txBody>
          <a:bodyPr>
            <a:normAutofit fontScale="90000"/>
          </a:bodyPr>
          <a:lstStyle/>
          <a:p>
            <a:r>
              <a:rPr lang="en-US" dirty="0"/>
              <a:t>Some important MATLAB statements</a:t>
            </a:r>
          </a:p>
        </p:txBody>
      </p:sp>
      <p:sp>
        <p:nvSpPr>
          <p:cNvPr id="3" name="Content Placeholder 2">
            <a:extLst>
              <a:ext uri="{FF2B5EF4-FFF2-40B4-BE49-F238E27FC236}">
                <a16:creationId xmlns:a16="http://schemas.microsoft.com/office/drawing/2014/main" id="{C28C1E70-5F99-4EAF-9B36-54D241E26A65}"/>
              </a:ext>
            </a:extLst>
          </p:cNvPr>
          <p:cNvSpPr>
            <a:spLocks noGrp="1"/>
          </p:cNvSpPr>
          <p:nvPr>
            <p:ph idx="1"/>
          </p:nvPr>
        </p:nvSpPr>
        <p:spPr>
          <a:xfrm>
            <a:off x="342900" y="762000"/>
            <a:ext cx="8458200" cy="5562600"/>
          </a:xfrm>
        </p:spPr>
        <p:txBody>
          <a:bodyPr/>
          <a:lstStyle/>
          <a:p>
            <a:pPr marL="82550" indent="0">
              <a:buNone/>
            </a:pPr>
            <a:endParaRPr lang="en-US" dirty="0">
              <a:latin typeface="Courier New" panose="02070309020205020404" pitchFamily="49" charset="0"/>
              <a:cs typeface="Courier New" panose="02070309020205020404" pitchFamily="49" charset="0"/>
            </a:endParaRPr>
          </a:p>
          <a:p>
            <a:pPr marL="82550" indent="0">
              <a:buNone/>
            </a:pPr>
            <a:endParaRPr lang="en-US" dirty="0">
              <a:solidFill>
                <a:srgbClr val="C00000"/>
              </a:solidFill>
            </a:endParaRPr>
          </a:p>
        </p:txBody>
      </p:sp>
      <p:graphicFrame>
        <p:nvGraphicFramePr>
          <p:cNvPr id="4" name="Table 4">
            <a:extLst>
              <a:ext uri="{FF2B5EF4-FFF2-40B4-BE49-F238E27FC236}">
                <a16:creationId xmlns:a16="http://schemas.microsoft.com/office/drawing/2014/main" id="{94D41F9B-1CF5-4930-95BD-FCF478E8C29C}"/>
              </a:ext>
            </a:extLst>
          </p:cNvPr>
          <p:cNvGraphicFramePr>
            <a:graphicFrameLocks noGrp="1"/>
          </p:cNvGraphicFramePr>
          <p:nvPr>
            <p:extLst>
              <p:ext uri="{D42A27DB-BD31-4B8C-83A1-F6EECF244321}">
                <p14:modId xmlns:p14="http://schemas.microsoft.com/office/powerpoint/2010/main" val="621580147"/>
              </p:ext>
            </p:extLst>
          </p:nvPr>
        </p:nvGraphicFramePr>
        <p:xfrm>
          <a:off x="342900" y="762000"/>
          <a:ext cx="8343900" cy="5115560"/>
        </p:xfrm>
        <a:graphic>
          <a:graphicData uri="http://schemas.openxmlformats.org/drawingml/2006/table">
            <a:tbl>
              <a:tblPr firstRow="1" bandRow="1">
                <a:tableStyleId>{2D5ABB26-0587-4C30-8999-92F81FD0307C}</a:tableStyleId>
              </a:tblPr>
              <a:tblGrid>
                <a:gridCol w="4171950">
                  <a:extLst>
                    <a:ext uri="{9D8B030D-6E8A-4147-A177-3AD203B41FA5}">
                      <a16:colId xmlns:a16="http://schemas.microsoft.com/office/drawing/2014/main" val="867243128"/>
                    </a:ext>
                  </a:extLst>
                </a:gridCol>
                <a:gridCol w="4171950">
                  <a:extLst>
                    <a:ext uri="{9D8B030D-6E8A-4147-A177-3AD203B41FA5}">
                      <a16:colId xmlns:a16="http://schemas.microsoft.com/office/drawing/2014/main" val="1491518341"/>
                    </a:ext>
                  </a:extLst>
                </a:gridCol>
              </a:tblGrid>
              <a:tr h="5115560">
                <a:tc>
                  <a:txBody>
                    <a:bodyPr/>
                    <a:lstStyle/>
                    <a:p>
                      <a:pPr marL="82550" indent="0">
                        <a:buNone/>
                      </a:pPr>
                      <a:r>
                        <a:rPr lang="en-US" sz="1800" dirty="0" err="1">
                          <a:solidFill>
                            <a:srgbClr val="C00000"/>
                          </a:solidFill>
                        </a:rPr>
                        <a:t>disp</a:t>
                      </a:r>
                      <a:endParaRPr lang="en-US" sz="1800" dirty="0">
                        <a:solidFill>
                          <a:srgbClr val="C00000"/>
                        </a:solidFill>
                      </a:endParaRPr>
                    </a:p>
                    <a:p>
                      <a:pPr marL="82550" indent="0">
                        <a:buNone/>
                      </a:pPr>
                      <a:r>
                        <a:rPr lang="en-US" sz="1800" dirty="0" err="1"/>
                        <a:t>disp</a:t>
                      </a:r>
                      <a:r>
                        <a:rPr lang="en-US" sz="1800" dirty="0"/>
                        <a:t>('My name is Slim Shady')</a:t>
                      </a:r>
                    </a:p>
                    <a:p>
                      <a:pPr marL="82550" indent="0">
                        <a:buNone/>
                      </a:pPr>
                      <a:endParaRPr lang="en-US" sz="1800" dirty="0">
                        <a:solidFill>
                          <a:srgbClr val="C00000"/>
                        </a:solidFill>
                      </a:endParaRPr>
                    </a:p>
                    <a:p>
                      <a:pPr marL="82550" indent="0">
                        <a:buNone/>
                      </a:pPr>
                      <a:r>
                        <a:rPr lang="en-US" sz="1800" dirty="0" err="1">
                          <a:solidFill>
                            <a:srgbClr val="C00000"/>
                          </a:solidFill>
                        </a:rPr>
                        <a:t>fprintf</a:t>
                      </a:r>
                      <a:endParaRPr lang="en-US" sz="1800" dirty="0">
                        <a:solidFill>
                          <a:srgbClr val="C00000"/>
                        </a:solidFill>
                      </a:endParaRPr>
                    </a:p>
                    <a:p>
                      <a:pPr marL="82550" indent="0">
                        <a:buNone/>
                      </a:pPr>
                      <a:r>
                        <a:rPr lang="en-US" sz="1800" dirty="0"/>
                        <a:t>a=12.4; b=12</a:t>
                      </a:r>
                    </a:p>
                    <a:p>
                      <a:pPr marL="82550" indent="0">
                        <a:buNone/>
                      </a:pPr>
                      <a:r>
                        <a:rPr lang="en-US" sz="1800" dirty="0" err="1"/>
                        <a:t>fprintf</a:t>
                      </a:r>
                      <a:r>
                        <a:rPr lang="en-US" sz="1800" dirty="0"/>
                        <a:t>('\n Value of a=%g and b=%g',</a:t>
                      </a:r>
                      <a:r>
                        <a:rPr lang="en-US" sz="1800" dirty="0" err="1"/>
                        <a:t>a,b</a:t>
                      </a:r>
                      <a:r>
                        <a:rPr lang="en-US" sz="1800" dirty="0"/>
                        <a:t>)</a:t>
                      </a:r>
                    </a:p>
                    <a:p>
                      <a:pPr marL="82550" indent="0">
                        <a:buNone/>
                      </a:pPr>
                      <a:r>
                        <a:rPr lang="en-US" sz="1800" dirty="0"/>
                        <a:t>% Search help for %g, %e, %f, %s </a:t>
                      </a:r>
                    </a:p>
                    <a:p>
                      <a:pPr marL="82550" indent="0">
                        <a:buNone/>
                      </a:pPr>
                      <a:endParaRPr lang="en-US" sz="1800" dirty="0">
                        <a:solidFill>
                          <a:srgbClr val="C00000"/>
                        </a:solidFill>
                      </a:endParaRPr>
                    </a:p>
                    <a:p>
                      <a:pPr marL="82550" indent="0">
                        <a:buNone/>
                      </a:pPr>
                      <a:r>
                        <a:rPr lang="en-US" sz="1800" dirty="0">
                          <a:solidFill>
                            <a:srgbClr val="C00000"/>
                          </a:solidFill>
                        </a:rPr>
                        <a:t>two lines statement</a:t>
                      </a:r>
                    </a:p>
                    <a:p>
                      <a:pPr marL="82550" indent="0">
                        <a:buNone/>
                      </a:pPr>
                      <a:r>
                        <a:rPr lang="en-US" sz="1800" b="0" u="none" strike="noStrike" baseline="0" dirty="0" err="1">
                          <a:solidFill>
                            <a:srgbClr val="000000"/>
                          </a:solidFill>
                        </a:rPr>
                        <a:t>syms</a:t>
                      </a:r>
                      <a:r>
                        <a:rPr lang="en-US" sz="1800" b="0" u="none" strike="noStrike" baseline="0" dirty="0">
                          <a:solidFill>
                            <a:srgbClr val="000000"/>
                          </a:solidFill>
                        </a:rPr>
                        <a:t> x</a:t>
                      </a:r>
                    </a:p>
                    <a:p>
                      <a:pPr marL="82550" indent="0">
                        <a:buNone/>
                      </a:pPr>
                      <a:r>
                        <a:rPr lang="en-US" sz="1800" b="0" u="none" strike="noStrike" baseline="0" dirty="0" err="1">
                          <a:solidFill>
                            <a:srgbClr val="000000"/>
                          </a:solidFill>
                        </a:rPr>
                        <a:t>func</a:t>
                      </a:r>
                      <a:r>
                        <a:rPr lang="en-US" sz="1800" b="0" u="none" strike="noStrike" baseline="0" dirty="0">
                          <a:solidFill>
                            <a:srgbClr val="000000"/>
                          </a:solidFill>
                        </a:rPr>
                        <a:t>=x^2-3*x+ </a:t>
                      </a:r>
                      <a:r>
                        <a:rPr lang="en-US" sz="1800" b="0" u="none" strike="noStrike" baseline="0" dirty="0">
                          <a:solidFill>
                            <a:srgbClr val="0E00FF"/>
                          </a:solidFill>
                        </a:rPr>
                        <a:t>...</a:t>
                      </a:r>
                    </a:p>
                    <a:p>
                      <a:pPr marL="82550" indent="0">
                        <a:buNone/>
                      </a:pPr>
                      <a:r>
                        <a:rPr lang="en-US" sz="1800" b="0" u="none" strike="noStrike" baseline="0" dirty="0">
                          <a:solidFill>
                            <a:srgbClr val="000000"/>
                          </a:solidFill>
                        </a:rPr>
                        <a:t>     4</a:t>
                      </a:r>
                    </a:p>
                    <a:p>
                      <a:endParaRPr lang="en-US" dirty="0"/>
                    </a:p>
                  </a:txBody>
                  <a:tcPr/>
                </a:tc>
                <a:tc>
                  <a:txBody>
                    <a:bodyPr/>
                    <a:lstStyle/>
                    <a:p>
                      <a:r>
                        <a:rPr lang="en-US" dirty="0">
                          <a:solidFill>
                            <a:srgbClr val="FF0000"/>
                          </a:solidFill>
                        </a:rPr>
                        <a:t>comment </a:t>
                      </a:r>
                    </a:p>
                    <a:p>
                      <a:r>
                        <a:rPr lang="en-US" dirty="0"/>
                        <a:t>% Project One – EML3041</a:t>
                      </a:r>
                    </a:p>
                    <a:p>
                      <a:endParaRPr lang="en-US" dirty="0"/>
                    </a:p>
                    <a:p>
                      <a:r>
                        <a:rPr lang="en-US" dirty="0">
                          <a:solidFill>
                            <a:srgbClr val="FF0000"/>
                          </a:solidFill>
                        </a:rPr>
                        <a:t>sections</a:t>
                      </a:r>
                    </a:p>
                    <a:p>
                      <a:r>
                        <a:rPr lang="en-US" dirty="0"/>
                        <a:t>%% Problem One</a:t>
                      </a:r>
                    </a:p>
                    <a:p>
                      <a:endParaRPr lang="en-US" dirty="0"/>
                    </a:p>
                    <a:p>
                      <a:r>
                        <a:rPr lang="en-US" dirty="0">
                          <a:solidFill>
                            <a:srgbClr val="FF0000"/>
                          </a:solidFill>
                        </a:rPr>
                        <a:t>help</a:t>
                      </a:r>
                    </a:p>
                    <a:p>
                      <a:r>
                        <a:rPr lang="en-US" dirty="0">
                          <a:solidFill>
                            <a:schemeClr val="tx1"/>
                          </a:solidFill>
                        </a:rPr>
                        <a:t>% do this in command window</a:t>
                      </a:r>
                    </a:p>
                    <a:p>
                      <a:r>
                        <a:rPr lang="en-US" dirty="0">
                          <a:solidFill>
                            <a:schemeClr val="tx1"/>
                          </a:solidFill>
                        </a:rPr>
                        <a:t>help </a:t>
                      </a:r>
                      <a:r>
                        <a:rPr lang="en-US" dirty="0" err="1">
                          <a:solidFill>
                            <a:schemeClr val="tx1"/>
                          </a:solidFill>
                        </a:rPr>
                        <a:t>syms</a:t>
                      </a:r>
                      <a:endParaRPr lang="en-US" dirty="0">
                        <a:solidFill>
                          <a:schemeClr val="tx1"/>
                        </a:solidFill>
                      </a:endParaRPr>
                    </a:p>
                  </a:txBody>
                  <a:tcPr/>
                </a:tc>
                <a:extLst>
                  <a:ext uri="{0D108BD9-81ED-4DB2-BD59-A6C34878D82A}">
                    <a16:rowId xmlns:a16="http://schemas.microsoft.com/office/drawing/2014/main" val="1103423963"/>
                  </a:ext>
                </a:extLst>
              </a:tr>
            </a:tbl>
          </a:graphicData>
        </a:graphic>
      </p:graphicFrame>
    </p:spTree>
    <p:extLst>
      <p:ext uri="{BB962C8B-B14F-4D97-AF65-F5344CB8AC3E}">
        <p14:creationId xmlns:p14="http://schemas.microsoft.com/office/powerpoint/2010/main" val="153744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F0B0-2765-4A8D-96AD-537C5CEB3BFF}"/>
              </a:ext>
            </a:extLst>
          </p:cNvPr>
          <p:cNvSpPr>
            <a:spLocks noGrp="1"/>
          </p:cNvSpPr>
          <p:nvPr>
            <p:ph type="title"/>
          </p:nvPr>
        </p:nvSpPr>
        <p:spPr>
          <a:xfrm>
            <a:off x="228600" y="76200"/>
            <a:ext cx="8763000" cy="685800"/>
          </a:xfrm>
        </p:spPr>
        <p:txBody>
          <a:bodyPr>
            <a:normAutofit fontScale="90000"/>
          </a:bodyPr>
          <a:lstStyle/>
          <a:p>
            <a:r>
              <a:rPr lang="en-US" dirty="0"/>
              <a:t>Plotting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28C1E70-5F99-4EAF-9B36-54D241E26A65}"/>
                  </a:ext>
                </a:extLst>
              </p:cNvPr>
              <p:cNvSpPr>
                <a:spLocks noGrp="1"/>
              </p:cNvSpPr>
              <p:nvPr>
                <p:ph idx="1"/>
              </p:nvPr>
            </p:nvSpPr>
            <p:spPr>
              <a:xfrm>
                <a:off x="342900" y="762000"/>
                <a:ext cx="8458200" cy="48006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mtClean="0">
                          <a:solidFill>
                            <a:srgbClr val="C00000"/>
                          </a:solidFill>
                          <a:latin typeface="Cambria Math" panose="02040503050406030204" pitchFamily="18" charset="0"/>
                        </a:rPr>
                        <m:t>P</m:t>
                      </m:r>
                      <m:r>
                        <m:rPr>
                          <m:sty m:val="p"/>
                        </m:rPr>
                        <a:rPr lang="en-US" b="0" i="0" smtClean="0">
                          <a:solidFill>
                            <a:srgbClr val="C00000"/>
                          </a:solidFill>
                          <a:latin typeface="Cambria Math" panose="02040503050406030204" pitchFamily="18" charset="0"/>
                        </a:rPr>
                        <m:t>lot</m:t>
                      </m:r>
                      <m:r>
                        <a:rPr lang="en-US" b="0" i="0" smtClean="0">
                          <a:solidFill>
                            <a:srgbClr val="C00000"/>
                          </a:solidFill>
                          <a:latin typeface="Cambria Math" panose="02040503050406030204" pitchFamily="18" charset="0"/>
                        </a:rPr>
                        <m:t> </m:t>
                      </m:r>
                      <m:r>
                        <m:rPr>
                          <m:sty m:val="p"/>
                        </m:rPr>
                        <a:rPr lang="en-US" b="0" i="0" smtClean="0">
                          <a:solidFill>
                            <a:srgbClr val="C00000"/>
                          </a:solidFill>
                          <a:latin typeface="Cambria Math" panose="02040503050406030204" pitchFamily="18" charset="0"/>
                        </a:rPr>
                        <m:t>y</m:t>
                      </m:r>
                      <m:r>
                        <a:rPr lang="en-US" b="0" i="0" smtClean="0">
                          <a:solidFill>
                            <a:srgbClr val="C00000"/>
                          </a:solidFill>
                          <a:latin typeface="Cambria Math" panose="02040503050406030204" pitchFamily="18" charset="0"/>
                        </a:rPr>
                        <m:t>=</m:t>
                      </m:r>
                      <m:sSup>
                        <m:sSupPr>
                          <m:ctrlPr>
                            <a:rPr lang="en-US" b="0" i="1" smtClean="0">
                              <a:solidFill>
                                <a:srgbClr val="C00000"/>
                              </a:solidFill>
                              <a:latin typeface="Cambria Math" panose="02040503050406030204" pitchFamily="18" charset="0"/>
                            </a:rPr>
                          </m:ctrlPr>
                        </m:sSupPr>
                        <m:e>
                          <m:r>
                            <a:rPr lang="en-US" b="0" i="1" smtClean="0">
                              <a:solidFill>
                                <a:srgbClr val="C00000"/>
                              </a:solidFill>
                              <a:latin typeface="Cambria Math" panose="02040503050406030204" pitchFamily="18" charset="0"/>
                            </a:rPr>
                            <m:t>𝑥</m:t>
                          </m:r>
                        </m:e>
                        <m:sup>
                          <m:r>
                            <a:rPr lang="en-US" b="0" i="1" smtClean="0">
                              <a:solidFill>
                                <a:srgbClr val="C00000"/>
                              </a:solidFill>
                              <a:latin typeface="Cambria Math" panose="02040503050406030204" pitchFamily="18" charset="0"/>
                            </a:rPr>
                            <m:t>2</m:t>
                          </m:r>
                        </m:sup>
                      </m:sSup>
                      <m:r>
                        <a:rPr lang="en-US" b="0" i="0" smtClean="0">
                          <a:solidFill>
                            <a:srgbClr val="C00000"/>
                          </a:solidFill>
                          <a:latin typeface="Cambria Math" panose="02040503050406030204" pitchFamily="18" charset="0"/>
                        </a:rPr>
                        <m:t> </m:t>
                      </m:r>
                      <m:r>
                        <m:rPr>
                          <m:sty m:val="p"/>
                        </m:rPr>
                        <a:rPr lang="en-US" b="0" i="0" smtClean="0">
                          <a:solidFill>
                            <a:srgbClr val="C00000"/>
                          </a:solidFill>
                          <a:latin typeface="Cambria Math" panose="02040503050406030204" pitchFamily="18" charset="0"/>
                        </a:rPr>
                        <m:t>from</m:t>
                      </m:r>
                      <m:r>
                        <a:rPr lang="en-US" b="0" i="0" smtClean="0">
                          <a:solidFill>
                            <a:srgbClr val="C00000"/>
                          </a:solidFill>
                          <a:latin typeface="Cambria Math" panose="02040503050406030204" pitchFamily="18" charset="0"/>
                        </a:rPr>
                        <m:t> </m:t>
                      </m:r>
                      <m:r>
                        <a:rPr lang="en-US" b="0" i="1" smtClean="0">
                          <a:solidFill>
                            <a:srgbClr val="C00000"/>
                          </a:solidFill>
                          <a:latin typeface="Cambria Math" panose="02040503050406030204" pitchFamily="18" charset="0"/>
                        </a:rPr>
                        <m:t>𝑥</m:t>
                      </m:r>
                      <m:r>
                        <a:rPr lang="en-US" b="0" i="0" smtClean="0">
                          <a:solidFill>
                            <a:srgbClr val="C00000"/>
                          </a:solidFill>
                          <a:latin typeface="Cambria Math" panose="02040503050406030204" pitchFamily="18" charset="0"/>
                        </a:rPr>
                        <m:t>=2 </m:t>
                      </m:r>
                      <m:r>
                        <m:rPr>
                          <m:sty m:val="p"/>
                        </m:rPr>
                        <a:rPr lang="en-US" b="0" i="0" smtClean="0">
                          <a:solidFill>
                            <a:srgbClr val="C00000"/>
                          </a:solidFill>
                          <a:latin typeface="Cambria Math" panose="02040503050406030204" pitchFamily="18" charset="0"/>
                        </a:rPr>
                        <m:t>to</m:t>
                      </m:r>
                      <m:r>
                        <a:rPr lang="en-US" b="0" i="0" smtClean="0">
                          <a:solidFill>
                            <a:srgbClr val="C00000"/>
                          </a:solidFill>
                          <a:latin typeface="Cambria Math" panose="02040503050406030204" pitchFamily="18" charset="0"/>
                        </a:rPr>
                        <m:t> </m:t>
                      </m:r>
                      <m:r>
                        <a:rPr lang="en-US" b="0" i="1" smtClean="0">
                          <a:solidFill>
                            <a:srgbClr val="C00000"/>
                          </a:solidFill>
                          <a:latin typeface="Cambria Math" panose="02040503050406030204" pitchFamily="18" charset="0"/>
                        </a:rPr>
                        <m:t>𝑥</m:t>
                      </m:r>
                      <m:r>
                        <a:rPr lang="en-US" b="0" i="0" smtClean="0">
                          <a:solidFill>
                            <a:srgbClr val="C00000"/>
                          </a:solidFill>
                          <a:latin typeface="Cambria Math" panose="02040503050406030204" pitchFamily="18" charset="0"/>
                        </a:rPr>
                        <m:t>=15</m:t>
                      </m:r>
                    </m:oMath>
                  </m:oMathPara>
                </a14:m>
                <a:endParaRPr lang="en-US" sz="3200" dirty="0">
                  <a:solidFill>
                    <a:srgbClr val="C00000"/>
                  </a:solidFill>
                </a:endParaRPr>
              </a:p>
              <a:p>
                <a:pPr marL="82550" indent="0">
                  <a:buNone/>
                </a:pPr>
                <a:endParaRPr lang="en-US" dirty="0"/>
              </a:p>
              <a:p>
                <a:pPr marL="82550" indent="0">
                  <a:buNone/>
                </a:pPr>
                <a:r>
                  <a:rPr lang="en-US" dirty="0">
                    <a:latin typeface="Courier New" panose="02070309020205020404" pitchFamily="49" charset="0"/>
                    <a:cs typeface="Courier New" panose="02070309020205020404" pitchFamily="49" charset="0"/>
                  </a:rPr>
                  <a:t>x=2: 0.02: 15</a:t>
                </a:r>
              </a:p>
              <a:p>
                <a:pPr marL="82550" indent="0">
                  <a:buNone/>
                </a:pPr>
                <a:r>
                  <a:rPr lang="en-US" dirty="0">
                    <a:latin typeface="Courier New" panose="02070309020205020404" pitchFamily="49" charset="0"/>
                    <a:cs typeface="Courier New" panose="02070309020205020404" pitchFamily="49" charset="0"/>
                  </a:rPr>
                  <a:t>y=x.^2</a:t>
                </a:r>
              </a:p>
              <a:p>
                <a:pPr marL="82550" indent="0">
                  <a:buNone/>
                </a:pPr>
                <a:r>
                  <a:rPr lang="en-US" dirty="0">
                    <a:latin typeface="Courier New" panose="02070309020205020404" pitchFamily="49" charset="0"/>
                    <a:cs typeface="Courier New" panose="02070309020205020404" pitchFamily="49" charset="0"/>
                  </a:rPr>
                  <a:t>plot(</a:t>
                </a:r>
                <a:r>
                  <a:rPr lang="en-US" dirty="0" err="1">
                    <a:latin typeface="Courier New" panose="02070309020205020404" pitchFamily="49" charset="0"/>
                    <a:cs typeface="Courier New" panose="02070309020205020404" pitchFamily="49" charset="0"/>
                  </a:rPr>
                  <a:t>x,y</a:t>
                </a:r>
                <a:r>
                  <a:rPr lang="en-US" dirty="0">
                    <a:latin typeface="Courier New" panose="02070309020205020404" pitchFamily="49" charset="0"/>
                    <a:cs typeface="Courier New" panose="02070309020205020404" pitchFamily="49" charset="0"/>
                  </a:rPr>
                  <a:t>, 'bo','LineWidth',2)</a:t>
                </a:r>
              </a:p>
              <a:p>
                <a:pPr marL="82550" indent="0">
                  <a:buNone/>
                </a:pPr>
                <a:r>
                  <a:rPr lang="en-US" dirty="0" err="1">
                    <a:latin typeface="Courier New" panose="02070309020205020404" pitchFamily="49" charset="0"/>
                    <a:cs typeface="Courier New" panose="02070309020205020404" pitchFamily="49" charset="0"/>
                  </a:rPr>
                  <a:t>xlabel</a:t>
                </a:r>
                <a:r>
                  <a:rPr lang="en-US" dirty="0">
                    <a:latin typeface="Courier New" panose="02070309020205020404" pitchFamily="49" charset="0"/>
                    <a:cs typeface="Courier New" panose="02070309020205020404" pitchFamily="49" charset="0"/>
                  </a:rPr>
                  <a:t>('x')</a:t>
                </a:r>
              </a:p>
              <a:p>
                <a:pPr marL="82550" indent="0">
                  <a:buNone/>
                </a:pPr>
                <a:r>
                  <a:rPr lang="en-US" dirty="0" err="1">
                    <a:latin typeface="Courier New" panose="02070309020205020404" pitchFamily="49" charset="0"/>
                    <a:cs typeface="Courier New" panose="02070309020205020404" pitchFamily="49" charset="0"/>
                  </a:rPr>
                  <a:t>ylabel</a:t>
                </a:r>
                <a:r>
                  <a:rPr lang="en-US" dirty="0">
                    <a:latin typeface="Courier New" panose="02070309020205020404" pitchFamily="49" charset="0"/>
                    <a:cs typeface="Courier New" panose="02070309020205020404" pitchFamily="49" charset="0"/>
                  </a:rPr>
                  <a:t>('y')</a:t>
                </a:r>
              </a:p>
              <a:p>
                <a:pPr marL="82550" indent="0">
                  <a:buNone/>
                </a:pPr>
                <a:r>
                  <a:rPr lang="en-US" dirty="0">
                    <a:latin typeface="Courier New" panose="02070309020205020404" pitchFamily="49" charset="0"/>
                    <a:cs typeface="Courier New" panose="02070309020205020404" pitchFamily="49" charset="0"/>
                  </a:rPr>
                  <a:t>title ('x^2 graph')</a:t>
                </a:r>
              </a:p>
              <a:p>
                <a:pPr marL="82550" indent="0">
                  <a:buNone/>
                </a:pPr>
                <a:r>
                  <a:rPr lang="en-US" dirty="0">
                    <a:latin typeface="Courier New" panose="02070309020205020404" pitchFamily="49" charset="0"/>
                    <a:cs typeface="Courier New" panose="02070309020205020404" pitchFamily="49" charset="0"/>
                  </a:rPr>
                  <a:t>legend('y=x^2')</a:t>
                </a:r>
              </a:p>
              <a:p>
                <a:pPr marL="82550" indent="0">
                  <a:buNone/>
                </a:pPr>
                <a:r>
                  <a:rPr lang="en-US" dirty="0">
                    <a:latin typeface="Courier New" panose="02070309020205020404" pitchFamily="49" charset="0"/>
                    <a:cs typeface="Courier New" panose="02070309020205020404" pitchFamily="49" charset="0"/>
                  </a:rPr>
                  <a:t>grid on</a:t>
                </a:r>
              </a:p>
              <a:p>
                <a:pPr marL="82550" indent="0">
                  <a:buNone/>
                </a:pPr>
                <a:endParaRPr lang="en-US" dirty="0"/>
              </a:p>
            </p:txBody>
          </p:sp>
        </mc:Choice>
        <mc:Fallback xmlns="">
          <p:sp>
            <p:nvSpPr>
              <p:cNvPr id="3" name="Content Placeholder 2">
                <a:extLst>
                  <a:ext uri="{FF2B5EF4-FFF2-40B4-BE49-F238E27FC236}">
                    <a16:creationId xmlns:a16="http://schemas.microsoft.com/office/drawing/2014/main" id="{C28C1E70-5F99-4EAF-9B36-54D241E26A65}"/>
                  </a:ext>
                </a:extLst>
              </p:cNvPr>
              <p:cNvSpPr>
                <a:spLocks noGrp="1" noRot="1" noChangeAspect="1" noMove="1" noResize="1" noEditPoints="1" noAdjustHandles="1" noChangeArrowheads="1" noChangeShapeType="1" noTextEdit="1"/>
              </p:cNvSpPr>
              <p:nvPr>
                <p:ph idx="1"/>
              </p:nvPr>
            </p:nvSpPr>
            <p:spPr>
              <a:xfrm>
                <a:off x="342900" y="762000"/>
                <a:ext cx="8458200" cy="4800600"/>
              </a:xfrm>
              <a:blipFill>
                <a:blip r:embed="rId2"/>
                <a:stretch>
                  <a:fillRect l="-793" b="-21827"/>
                </a:stretch>
              </a:blipFill>
            </p:spPr>
            <p:txBody>
              <a:bodyPr/>
              <a:lstStyle/>
              <a:p>
                <a:r>
                  <a:rPr lang="en-US">
                    <a:noFill/>
                  </a:rPr>
                  <a:t> </a:t>
                </a:r>
              </a:p>
            </p:txBody>
          </p:sp>
        </mc:Fallback>
      </mc:AlternateContent>
    </p:spTree>
    <p:extLst>
      <p:ext uri="{BB962C8B-B14F-4D97-AF65-F5344CB8AC3E}">
        <p14:creationId xmlns:p14="http://schemas.microsoft.com/office/powerpoint/2010/main" val="102048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F0B0-2765-4A8D-96AD-537C5CEB3BFF}"/>
              </a:ext>
            </a:extLst>
          </p:cNvPr>
          <p:cNvSpPr>
            <a:spLocks noGrp="1"/>
          </p:cNvSpPr>
          <p:nvPr>
            <p:ph type="title"/>
          </p:nvPr>
        </p:nvSpPr>
        <p:spPr>
          <a:xfrm>
            <a:off x="228600" y="76200"/>
            <a:ext cx="7499350" cy="685800"/>
          </a:xfrm>
        </p:spPr>
        <p:txBody>
          <a:bodyPr>
            <a:normAutofit fontScale="90000"/>
          </a:bodyPr>
          <a:lstStyle/>
          <a:p>
            <a:r>
              <a:rPr lang="en-US" dirty="0"/>
              <a:t>Some common mistakes</a:t>
            </a:r>
          </a:p>
        </p:txBody>
      </p:sp>
      <p:sp>
        <p:nvSpPr>
          <p:cNvPr id="3" name="Content Placeholder 2">
            <a:extLst>
              <a:ext uri="{FF2B5EF4-FFF2-40B4-BE49-F238E27FC236}">
                <a16:creationId xmlns:a16="http://schemas.microsoft.com/office/drawing/2014/main" id="{C28C1E70-5F99-4EAF-9B36-54D241E26A65}"/>
              </a:ext>
            </a:extLst>
          </p:cNvPr>
          <p:cNvSpPr>
            <a:spLocks noGrp="1"/>
          </p:cNvSpPr>
          <p:nvPr>
            <p:ph idx="1"/>
          </p:nvPr>
        </p:nvSpPr>
        <p:spPr>
          <a:xfrm>
            <a:off x="0" y="762000"/>
            <a:ext cx="9067800" cy="4800600"/>
          </a:xfrm>
        </p:spPr>
        <p:txBody>
          <a:bodyPr/>
          <a:lstStyle/>
          <a:p>
            <a:r>
              <a:rPr lang="en-US" dirty="0"/>
              <a:t>Using single letter names for variables</a:t>
            </a:r>
          </a:p>
          <a:p>
            <a:r>
              <a:rPr lang="en-US" dirty="0"/>
              <a:t>Filenames such as program 2.m or just 2.m or </a:t>
            </a:r>
            <a:r>
              <a:rPr lang="en-US" dirty="0" err="1"/>
              <a:t>cos.m</a:t>
            </a:r>
            <a:endParaRPr lang="en-US" dirty="0"/>
          </a:p>
          <a:p>
            <a:r>
              <a:rPr lang="en-US" dirty="0"/>
              <a:t>Using “ ; ” while first writing the program</a:t>
            </a:r>
          </a:p>
          <a:p>
            <a:r>
              <a:rPr lang="en-US" dirty="0"/>
              <a:t>Using reserved words, e.g. “length” for a variable</a:t>
            </a:r>
          </a:p>
          <a:p>
            <a:r>
              <a:rPr lang="en-US" dirty="0"/>
              <a:t>Not commenting the program</a:t>
            </a:r>
          </a:p>
          <a:p>
            <a:r>
              <a:rPr lang="en-US" dirty="0"/>
              <a:t>Not breaking a problem into smaller parts</a:t>
            </a:r>
          </a:p>
          <a:p>
            <a:r>
              <a:rPr lang="en-US" dirty="0"/>
              <a:t>Not following the format of given sample project</a:t>
            </a:r>
          </a:p>
          <a:p>
            <a:r>
              <a:rPr lang="en-US" dirty="0"/>
              <a:t>Not writing separate programs to learn single tasks</a:t>
            </a:r>
          </a:p>
        </p:txBody>
      </p:sp>
    </p:spTree>
    <p:extLst>
      <p:ext uri="{BB962C8B-B14F-4D97-AF65-F5344CB8AC3E}">
        <p14:creationId xmlns:p14="http://schemas.microsoft.com/office/powerpoint/2010/main" val="1035514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228600" y="76200"/>
            <a:ext cx="7499350" cy="1143000"/>
          </a:xfrm>
        </p:spPr>
        <p:txBody>
          <a:bodyPr/>
          <a:lstStyle/>
          <a:p>
            <a:r>
              <a:rPr lang="en-US" dirty="0"/>
              <a:t>Differentiate a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228600" y="1028700"/>
                <a:ext cx="7499350" cy="48006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Find</m:t>
                      </m:r>
                      <m:f>
                        <m:fPr>
                          <m:ctrlPr>
                            <a:rPr lang="en-US" sz="3200" i="1" smtClean="0">
                              <a:solidFill>
                                <a:srgbClr val="C00000"/>
                              </a:solidFill>
                              <a:latin typeface="Cambria Math" panose="02040503050406030204" pitchFamily="18" charset="0"/>
                            </a:rPr>
                          </m:ctrlPr>
                        </m:fPr>
                        <m:num>
                          <m:r>
                            <a:rPr lang="en-US" sz="3200" i="1" smtClean="0">
                              <a:solidFill>
                                <a:srgbClr val="C00000"/>
                              </a:solidFill>
                              <a:latin typeface="Cambria Math" panose="02040503050406030204" pitchFamily="18" charset="0"/>
                            </a:rPr>
                            <m:t>𝑑</m:t>
                          </m:r>
                        </m:num>
                        <m:den>
                          <m:r>
                            <a:rPr lang="en-US" sz="3200" i="1" smtClean="0">
                              <a:solidFill>
                                <a:srgbClr val="C00000"/>
                              </a:solidFill>
                              <a:latin typeface="Cambria Math" panose="02040503050406030204" pitchFamily="18" charset="0"/>
                            </a:rPr>
                            <m:t>𝑑</m:t>
                          </m:r>
                          <m:r>
                            <a:rPr lang="en-US" sz="3200" b="0" i="1" smtClean="0">
                              <a:solidFill>
                                <a:srgbClr val="C00000"/>
                              </a:solidFill>
                              <a:latin typeface="Cambria Math" panose="02040503050406030204" pitchFamily="18" charset="0"/>
                            </a:rPr>
                            <m:t>𝑥</m:t>
                          </m:r>
                        </m:den>
                      </m:f>
                      <m:d>
                        <m:dPr>
                          <m:ctrlPr>
                            <a:rPr lang="en-US" sz="3200" b="0" i="1" smtClean="0">
                              <a:solidFill>
                                <a:srgbClr val="C00000"/>
                              </a:solidFill>
                              <a:latin typeface="Cambria Math" panose="02040503050406030204" pitchFamily="18" charset="0"/>
                            </a:rPr>
                          </m:ctrlPr>
                        </m:dPr>
                        <m:e>
                          <m:r>
                            <m:rPr>
                              <m:sty m:val="p"/>
                            </m:rPr>
                            <a:rPr lang="en-US" sz="3200" b="0" i="0" smtClean="0">
                              <a:solidFill>
                                <a:srgbClr val="C00000"/>
                              </a:solidFill>
                              <a:latin typeface="Cambria Math" panose="02040503050406030204" pitchFamily="18" charset="0"/>
                            </a:rPr>
                            <m:t>sin</m:t>
                          </m:r>
                          <m:r>
                            <a:rPr lang="en-US" sz="3200" b="0" i="1" smtClean="0">
                              <a:solidFill>
                                <a:srgbClr val="C00000"/>
                              </a:solidFill>
                              <a:latin typeface="Cambria Math" panose="02040503050406030204" pitchFamily="18" charset="0"/>
                            </a:rPr>
                            <m:t>⁡(2</m:t>
                          </m:r>
                          <m:r>
                            <a:rPr lang="en-US" sz="3200" b="0" i="1" smtClean="0">
                              <a:solidFill>
                                <a:srgbClr val="C00000"/>
                              </a:solidFill>
                              <a:latin typeface="Cambria Math" panose="02040503050406030204" pitchFamily="18" charset="0"/>
                            </a:rPr>
                            <m:t>𝑥</m:t>
                          </m:r>
                          <m:r>
                            <a:rPr lang="en-US" sz="3200" b="0" i="1" smtClean="0">
                              <a:solidFill>
                                <a:srgbClr val="C00000"/>
                              </a:solidFill>
                              <a:latin typeface="Cambria Math" panose="02040503050406030204" pitchFamily="18" charset="0"/>
                            </a:rPr>
                            <m:t>)</m:t>
                          </m:r>
                        </m:e>
                      </m:d>
                      <m:r>
                        <a:rPr lang="en-US" sz="3200" b="0" i="1"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at</m:t>
                      </m:r>
                      <m:r>
                        <a:rPr lang="en-US" sz="3200" b="0" i="1" smtClean="0">
                          <a:solidFill>
                            <a:srgbClr val="C00000"/>
                          </a:solidFill>
                          <a:latin typeface="Cambria Math" panose="02040503050406030204" pitchFamily="18" charset="0"/>
                        </a:rPr>
                        <m:t> </m:t>
                      </m:r>
                      <m:r>
                        <a:rPr lang="en-US" sz="3200" b="0" i="1" smtClean="0">
                          <a:solidFill>
                            <a:srgbClr val="C00000"/>
                          </a:solidFill>
                          <a:latin typeface="Cambria Math" panose="02040503050406030204" pitchFamily="18" charset="0"/>
                        </a:rPr>
                        <m:t>𝑥</m:t>
                      </m:r>
                      <m:r>
                        <a:rPr lang="en-US" sz="3200" b="0" i="1" smtClean="0">
                          <a:solidFill>
                            <a:srgbClr val="C00000"/>
                          </a:solidFill>
                          <a:latin typeface="Cambria Math" panose="02040503050406030204" pitchFamily="18" charset="0"/>
                        </a:rPr>
                        <m:t>=2.3</m:t>
                      </m:r>
                    </m:oMath>
                  </m:oMathPara>
                </a14:m>
                <a:endParaRPr lang="en-US" sz="3200" dirty="0">
                  <a:solidFill>
                    <a:srgbClr val="C00000"/>
                  </a:solidFill>
                </a:endParaRPr>
              </a:p>
              <a:p>
                <a:pPr marL="82550" indent="0">
                  <a:buNone/>
                </a:pPr>
                <a:r>
                  <a:rPr lang="en-US" dirty="0">
                    <a:latin typeface="Courier New" panose="02070309020205020404" pitchFamily="49" charset="0"/>
                    <a:cs typeface="Courier New" panose="02070309020205020404" pitchFamily="49" charset="0"/>
                  </a:rPr>
                  <a:t>syms x</a:t>
                </a:r>
              </a:p>
              <a:p>
                <a:pPr marL="82550" indent="0">
                  <a:buNone/>
                </a:pPr>
                <a:r>
                  <a:rPr lang="en-US" dirty="0" err="1">
                    <a:latin typeface="Courier New" panose="02070309020205020404" pitchFamily="49" charset="0"/>
                    <a:cs typeface="Courier New" panose="02070309020205020404" pitchFamily="49" charset="0"/>
                  </a:rPr>
                  <a:t>Func</a:t>
                </a:r>
                <a:r>
                  <a:rPr lang="en-US" dirty="0">
                    <a:latin typeface="Courier New" panose="02070309020205020404" pitchFamily="49" charset="0"/>
                    <a:cs typeface="Courier New" panose="02070309020205020404" pitchFamily="49" charset="0"/>
                  </a:rPr>
                  <a:t>=sin(2*x)</a:t>
                </a:r>
              </a:p>
              <a:p>
                <a:pPr marL="82550" indent="0">
                  <a:buNone/>
                </a:pPr>
                <a:r>
                  <a:rPr lang="en-US" dirty="0">
                    <a:latin typeface="Courier New" panose="02070309020205020404" pitchFamily="49" charset="0"/>
                    <a:cs typeface="Courier New" panose="02070309020205020404" pitchFamily="49" charset="0"/>
                  </a:rPr>
                  <a:t>Df=diff(Func,x,1)</a:t>
                </a:r>
              </a:p>
              <a:p>
                <a:pPr marL="82550" indent="0">
                  <a:buNone/>
                </a:pPr>
                <a:r>
                  <a:rPr lang="en-US" dirty="0">
                    <a:latin typeface="Courier New" panose="02070309020205020404" pitchFamily="49" charset="0"/>
                    <a:cs typeface="Courier New" panose="02070309020205020404" pitchFamily="49" charset="0"/>
                  </a:rPr>
                  <a:t>Df2pt3=subs(Df,x,2.3)</a:t>
                </a:r>
              </a:p>
              <a:p>
                <a:pPr marL="82550" indent="0">
                  <a:buNone/>
                </a:pPr>
                <a:r>
                  <a:rPr lang="en-US" dirty="0">
                    <a:latin typeface="Courier New" panose="02070309020205020404" pitchFamily="49" charset="0"/>
                    <a:cs typeface="Courier New" panose="02070309020205020404" pitchFamily="49" charset="0"/>
                  </a:rPr>
                  <a:t>Df2pt3=</a:t>
                </a:r>
                <a:r>
                  <a:rPr lang="en-US" dirty="0" err="1">
                    <a:latin typeface="Courier New" panose="02070309020205020404" pitchFamily="49" charset="0"/>
                    <a:cs typeface="Courier New" panose="02070309020205020404" pitchFamily="49" charset="0"/>
                  </a:rPr>
                  <a:t>vpa</a:t>
                </a:r>
                <a:r>
                  <a:rPr lang="en-US" dirty="0">
                    <a:latin typeface="Courier New" panose="02070309020205020404" pitchFamily="49" charset="0"/>
                    <a:cs typeface="Courier New" panose="02070309020205020404" pitchFamily="49" charset="0"/>
                  </a:rPr>
                  <a:t>(Df2pt3,12)</a:t>
                </a: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228600" y="1028700"/>
                <a:ext cx="7499350" cy="4800600"/>
              </a:xfrm>
              <a:blipFill>
                <a:blip r:embed="rId2"/>
                <a:stretch>
                  <a:fillRect l="-9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9A475B8-E42A-442C-BCB9-4291D1B9359E}"/>
                  </a:ext>
                </a:extLst>
              </p:cNvPr>
              <p:cNvSpPr txBox="1"/>
              <p:nvPr/>
            </p:nvSpPr>
            <p:spPr>
              <a:xfrm>
                <a:off x="457200" y="5029200"/>
                <a:ext cx="8686800" cy="12959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Find</m:t>
                      </m:r>
                      <m:f>
                        <m:fPr>
                          <m:ctrlPr>
                            <a:rPr lang="en-US" sz="3200" i="1" smtClean="0">
                              <a:solidFill>
                                <a:srgbClr val="C00000"/>
                              </a:solidFill>
                              <a:latin typeface="Cambria Math" panose="02040503050406030204" pitchFamily="18" charset="0"/>
                            </a:rPr>
                          </m:ctrlPr>
                        </m:fPr>
                        <m:num>
                          <m:sSup>
                            <m:sSupPr>
                              <m:ctrlPr>
                                <a:rPr lang="en-US" sz="3200" i="1" smtClean="0">
                                  <a:solidFill>
                                    <a:srgbClr val="C00000"/>
                                  </a:solidFill>
                                  <a:latin typeface="Cambria Math" panose="02040503050406030204" pitchFamily="18" charset="0"/>
                                </a:rPr>
                              </m:ctrlPr>
                            </m:sSupPr>
                            <m:e>
                              <m:r>
                                <a:rPr lang="en-US" sz="3200" b="0" i="1" smtClean="0">
                                  <a:solidFill>
                                    <a:srgbClr val="C00000"/>
                                  </a:solidFill>
                                  <a:latin typeface="Cambria Math" panose="02040503050406030204" pitchFamily="18" charset="0"/>
                                </a:rPr>
                                <m:t>𝑑</m:t>
                              </m:r>
                            </m:e>
                            <m:sup>
                              <m:r>
                                <a:rPr lang="en-US" sz="3200" b="0" i="1" smtClean="0">
                                  <a:solidFill>
                                    <a:srgbClr val="C00000"/>
                                  </a:solidFill>
                                  <a:latin typeface="Cambria Math" panose="02040503050406030204" pitchFamily="18" charset="0"/>
                                </a:rPr>
                                <m:t>2</m:t>
                              </m:r>
                            </m:sup>
                          </m:sSup>
                        </m:num>
                        <m:den>
                          <m:sSup>
                            <m:sSupPr>
                              <m:ctrlPr>
                                <a:rPr lang="en-US" sz="3200" i="1" smtClean="0">
                                  <a:solidFill>
                                    <a:srgbClr val="C00000"/>
                                  </a:solidFill>
                                  <a:latin typeface="Cambria Math" panose="02040503050406030204" pitchFamily="18" charset="0"/>
                                </a:rPr>
                              </m:ctrlPr>
                            </m:sSupPr>
                            <m:e>
                              <m:r>
                                <a:rPr lang="en-US" sz="3200" b="0" i="1" smtClean="0">
                                  <a:solidFill>
                                    <a:srgbClr val="C00000"/>
                                  </a:solidFill>
                                  <a:latin typeface="Cambria Math" panose="02040503050406030204" pitchFamily="18" charset="0"/>
                                </a:rPr>
                                <m:t>𝑑𝑥</m:t>
                              </m:r>
                            </m:e>
                            <m:sup>
                              <m:r>
                                <a:rPr lang="en-US" sz="3200" b="0" i="1" smtClean="0">
                                  <a:solidFill>
                                    <a:srgbClr val="C00000"/>
                                  </a:solidFill>
                                  <a:latin typeface="Cambria Math" panose="02040503050406030204" pitchFamily="18" charset="0"/>
                                </a:rPr>
                                <m:t>2</m:t>
                              </m:r>
                            </m:sup>
                          </m:sSup>
                        </m:den>
                      </m:f>
                      <m:d>
                        <m:dPr>
                          <m:ctrlPr>
                            <a:rPr lang="en-US" sz="3200" b="0" i="1" smtClean="0">
                              <a:solidFill>
                                <a:srgbClr val="C00000"/>
                              </a:solidFill>
                              <a:latin typeface="Cambria Math" panose="02040503050406030204" pitchFamily="18" charset="0"/>
                            </a:rPr>
                          </m:ctrlPr>
                        </m:dPr>
                        <m:e>
                          <m:func>
                            <m:funcPr>
                              <m:ctrlPr>
                                <a:rPr lang="en-US" sz="3200" b="0" i="1" smtClean="0">
                                  <a:solidFill>
                                    <a:srgbClr val="C00000"/>
                                  </a:solidFill>
                                  <a:latin typeface="Cambria Math" panose="02040503050406030204" pitchFamily="18" charset="0"/>
                                </a:rPr>
                              </m:ctrlPr>
                            </m:funcPr>
                            <m:fName>
                              <m:r>
                                <m:rPr>
                                  <m:sty m:val="p"/>
                                </m:rPr>
                                <a:rPr lang="en-US" sz="3200" b="0" i="0" smtClean="0">
                                  <a:solidFill>
                                    <a:srgbClr val="C00000"/>
                                  </a:solidFill>
                                  <a:latin typeface="Cambria Math" panose="02040503050406030204" pitchFamily="18" charset="0"/>
                                </a:rPr>
                                <m:t>ln</m:t>
                              </m:r>
                            </m:fName>
                            <m:e>
                              <m:d>
                                <m:dPr>
                                  <m:ctrlPr>
                                    <a:rPr lang="en-US" sz="3200" b="0" i="1" smtClean="0">
                                      <a:solidFill>
                                        <a:srgbClr val="C00000"/>
                                      </a:solidFill>
                                      <a:latin typeface="Cambria Math" panose="02040503050406030204" pitchFamily="18" charset="0"/>
                                    </a:rPr>
                                  </m:ctrlPr>
                                </m:dPr>
                                <m:e>
                                  <m:sSup>
                                    <m:sSupPr>
                                      <m:ctrlPr>
                                        <a:rPr lang="en-US" sz="3200" b="0" i="1" smtClean="0">
                                          <a:solidFill>
                                            <a:srgbClr val="C00000"/>
                                          </a:solidFill>
                                          <a:latin typeface="Cambria Math" panose="02040503050406030204" pitchFamily="18" charset="0"/>
                                        </a:rPr>
                                      </m:ctrlPr>
                                    </m:sSupPr>
                                    <m:e>
                                      <m:r>
                                        <a:rPr lang="en-US" sz="3200" b="0" i="1" smtClean="0">
                                          <a:solidFill>
                                            <a:srgbClr val="C00000"/>
                                          </a:solidFill>
                                          <a:latin typeface="Cambria Math" panose="02040503050406030204" pitchFamily="18" charset="0"/>
                                        </a:rPr>
                                        <m:t>𝑥</m:t>
                                      </m:r>
                                    </m:e>
                                    <m:sup>
                                      <m:r>
                                        <a:rPr lang="en-US" sz="3200" b="0" i="1" smtClean="0">
                                          <a:solidFill>
                                            <a:srgbClr val="C00000"/>
                                          </a:solidFill>
                                          <a:latin typeface="Cambria Math" panose="02040503050406030204" pitchFamily="18" charset="0"/>
                                        </a:rPr>
                                        <m:t>2</m:t>
                                      </m:r>
                                    </m:sup>
                                  </m:sSup>
                                </m:e>
                              </m:d>
                            </m:e>
                          </m:func>
                        </m:e>
                      </m:d>
                      <m:r>
                        <a:rPr lang="en-US" sz="3200" b="0" i="1"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at</m:t>
                      </m:r>
                      <m:r>
                        <a:rPr lang="en-US" sz="3200" b="0" i="1" smtClean="0">
                          <a:solidFill>
                            <a:srgbClr val="C00000"/>
                          </a:solidFill>
                          <a:latin typeface="Cambria Math" panose="02040503050406030204" pitchFamily="18" charset="0"/>
                        </a:rPr>
                        <m:t> </m:t>
                      </m:r>
                      <m:r>
                        <a:rPr lang="en-US" sz="3200" b="0" i="1" smtClean="0">
                          <a:solidFill>
                            <a:srgbClr val="C00000"/>
                          </a:solidFill>
                          <a:latin typeface="Cambria Math" panose="02040503050406030204" pitchFamily="18" charset="0"/>
                        </a:rPr>
                        <m:t>𝑥</m:t>
                      </m:r>
                      <m:r>
                        <a:rPr lang="en-US" sz="3200" b="0" i="1" smtClean="0">
                          <a:solidFill>
                            <a:srgbClr val="C00000"/>
                          </a:solidFill>
                          <a:latin typeface="Cambria Math" panose="02040503050406030204" pitchFamily="18" charset="0"/>
                        </a:rPr>
                        <m:t>=2.5</m:t>
                      </m:r>
                    </m:oMath>
                  </m:oMathPara>
                </a14:m>
                <a:endParaRPr lang="en-US" sz="3200" dirty="0">
                  <a:solidFill>
                    <a:srgbClr val="C00000"/>
                  </a:solidFill>
                </a:endParaRPr>
              </a:p>
              <a:p>
                <a:r>
                  <a:rPr lang="en-US" sz="1400" dirty="0"/>
                  <a:t>Answer: -0.32</a:t>
                </a:r>
              </a:p>
            </p:txBody>
          </p:sp>
        </mc:Choice>
        <mc:Fallback xmlns="">
          <p:sp>
            <p:nvSpPr>
              <p:cNvPr id="5" name="TextBox 4">
                <a:extLst>
                  <a:ext uri="{FF2B5EF4-FFF2-40B4-BE49-F238E27FC236}">
                    <a16:creationId xmlns:a16="http://schemas.microsoft.com/office/drawing/2014/main" id="{E9A475B8-E42A-442C-BCB9-4291D1B9359E}"/>
                  </a:ext>
                </a:extLst>
              </p:cNvPr>
              <p:cNvSpPr txBox="1">
                <a:spLocks noRot="1" noChangeAspect="1" noMove="1" noResize="1" noEditPoints="1" noAdjustHandles="1" noChangeArrowheads="1" noChangeShapeType="1" noTextEdit="1"/>
              </p:cNvSpPr>
              <p:nvPr/>
            </p:nvSpPr>
            <p:spPr>
              <a:xfrm>
                <a:off x="457200" y="5029200"/>
                <a:ext cx="8686800" cy="1295932"/>
              </a:xfrm>
              <a:prstGeom prst="rect">
                <a:avLst/>
              </a:prstGeom>
              <a:blipFill>
                <a:blip r:embed="rId3"/>
                <a:stretch>
                  <a:fillRect l="-211" b="-3756"/>
                </a:stretch>
              </a:blipFill>
            </p:spPr>
            <p:txBody>
              <a:bodyPr/>
              <a:lstStyle/>
              <a:p>
                <a:r>
                  <a:rPr lang="en-US">
                    <a:noFill/>
                  </a:rPr>
                  <a:t> </a:t>
                </a:r>
              </a:p>
            </p:txBody>
          </p:sp>
        </mc:Fallback>
      </mc:AlternateContent>
    </p:spTree>
    <p:extLst>
      <p:ext uri="{BB962C8B-B14F-4D97-AF65-F5344CB8AC3E}">
        <p14:creationId xmlns:p14="http://schemas.microsoft.com/office/powerpoint/2010/main" val="3839434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76200" y="103058"/>
            <a:ext cx="8337550" cy="769397"/>
          </a:xfrm>
        </p:spPr>
        <p:txBody>
          <a:bodyPr/>
          <a:lstStyle/>
          <a:p>
            <a:r>
              <a:rPr lang="en-US" dirty="0"/>
              <a:t>Solve a nonlinear equation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383504" y="914400"/>
                <a:ext cx="8411245" cy="5334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Solve</m:t>
                      </m:r>
                      <m:r>
                        <a:rPr lang="en-US" sz="3200" b="0" i="0" smtClean="0">
                          <a:solidFill>
                            <a:srgbClr val="C00000"/>
                          </a:solidFill>
                          <a:latin typeface="Cambria Math" panose="02040503050406030204" pitchFamily="18" charset="0"/>
                        </a:rPr>
                        <m:t> </m:t>
                      </m:r>
                      <m:r>
                        <a:rPr lang="en-US" sz="3200" b="0" i="1" smtClean="0">
                          <a:solidFill>
                            <a:srgbClr val="C00000"/>
                          </a:solidFill>
                          <a:latin typeface="Cambria Math" panose="02040503050406030204" pitchFamily="18" charset="0"/>
                        </a:rPr>
                        <m:t>3</m:t>
                      </m:r>
                      <m:r>
                        <a:rPr lang="en-US" sz="3200" b="0" i="1" smtClean="0">
                          <a:solidFill>
                            <a:srgbClr val="C00000"/>
                          </a:solidFill>
                          <a:latin typeface="Cambria Math" panose="02040503050406030204" pitchFamily="18" charset="0"/>
                          <a:ea typeface="Cambria Math" panose="02040503050406030204" pitchFamily="18" charset="0"/>
                        </a:rPr>
                        <m:t>×</m:t>
                      </m:r>
                      <m:sSup>
                        <m:sSupPr>
                          <m:ctrlPr>
                            <a:rPr lang="en-US" sz="3200" b="0" i="1" smtClean="0">
                              <a:solidFill>
                                <a:srgbClr val="C00000"/>
                              </a:solidFill>
                              <a:latin typeface="Cambria Math" panose="02040503050406030204" pitchFamily="18" charset="0"/>
                              <a:ea typeface="Cambria Math" panose="02040503050406030204" pitchFamily="18" charset="0"/>
                            </a:rPr>
                          </m:ctrlPr>
                        </m:sSupPr>
                        <m:e>
                          <m:r>
                            <a:rPr lang="en-US" sz="3200" b="0" i="1" smtClean="0">
                              <a:solidFill>
                                <a:srgbClr val="C00000"/>
                              </a:solidFill>
                              <a:latin typeface="Cambria Math" panose="02040503050406030204" pitchFamily="18" charset="0"/>
                              <a:ea typeface="Cambria Math" panose="02040503050406030204" pitchFamily="18" charset="0"/>
                            </a:rPr>
                            <m:t>10</m:t>
                          </m:r>
                        </m:e>
                        <m:sup>
                          <m:r>
                            <a:rPr lang="en-US" sz="3200" b="0" i="1" smtClean="0">
                              <a:solidFill>
                                <a:srgbClr val="C00000"/>
                              </a:solidFill>
                              <a:latin typeface="Cambria Math" panose="02040503050406030204" pitchFamily="18" charset="0"/>
                              <a:ea typeface="Cambria Math" panose="02040503050406030204" pitchFamily="18" charset="0"/>
                            </a:rPr>
                            <m:t>−3</m:t>
                          </m:r>
                        </m:sup>
                      </m:sSup>
                      <m:sSup>
                        <m:sSupPr>
                          <m:ctrlPr>
                            <a:rPr lang="en-US" sz="3200" b="0" i="1" smtClean="0">
                              <a:solidFill>
                                <a:srgbClr val="C00000"/>
                              </a:solidFill>
                              <a:latin typeface="Cambria Math" panose="02040503050406030204" pitchFamily="18" charset="0"/>
                            </a:rPr>
                          </m:ctrlPr>
                        </m:sSupPr>
                        <m:e>
                          <m:r>
                            <a:rPr lang="en-US" sz="3200" b="0" i="1" smtClean="0">
                              <a:solidFill>
                                <a:srgbClr val="C00000"/>
                              </a:solidFill>
                              <a:latin typeface="Cambria Math" panose="02040503050406030204" pitchFamily="18" charset="0"/>
                            </a:rPr>
                            <m:t>𝑥</m:t>
                          </m:r>
                        </m:e>
                        <m:sup>
                          <m:r>
                            <a:rPr lang="en-US" sz="3200" b="0" i="1" smtClean="0">
                              <a:solidFill>
                                <a:srgbClr val="C00000"/>
                              </a:solidFill>
                              <a:latin typeface="Cambria Math" panose="02040503050406030204" pitchFamily="18" charset="0"/>
                            </a:rPr>
                            <m:t>2</m:t>
                          </m:r>
                        </m:sup>
                      </m:sSup>
                      <m:r>
                        <a:rPr lang="en-US" sz="3200" b="0" i="1" smtClean="0">
                          <a:solidFill>
                            <a:srgbClr val="C00000"/>
                          </a:solidFill>
                          <a:latin typeface="Cambria Math" panose="02040503050406030204" pitchFamily="18" charset="0"/>
                        </a:rPr>
                        <m:t>−4</m:t>
                      </m:r>
                      <m:r>
                        <a:rPr lang="en-US" sz="3200" b="0" i="1" smtClean="0">
                          <a:solidFill>
                            <a:srgbClr val="C00000"/>
                          </a:solidFill>
                          <a:latin typeface="Cambria Math" panose="02040503050406030204" pitchFamily="18" charset="0"/>
                        </a:rPr>
                        <m:t>𝑥</m:t>
                      </m:r>
                      <m:r>
                        <a:rPr lang="en-US" sz="3200" b="0" i="1" smtClean="0">
                          <a:solidFill>
                            <a:srgbClr val="C00000"/>
                          </a:solidFill>
                          <a:latin typeface="Cambria Math" panose="02040503050406030204" pitchFamily="18" charset="0"/>
                        </a:rPr>
                        <m:t>=6</m:t>
                      </m:r>
                      <m:r>
                        <a:rPr lang="en-US" sz="3200" b="0" i="0" smtClean="0">
                          <a:solidFill>
                            <a:srgbClr val="C00000"/>
                          </a:solidFill>
                          <a:latin typeface="Cambria Math" panose="02040503050406030204" pitchFamily="18" charset="0"/>
                        </a:rPr>
                        <m:t> </m:t>
                      </m:r>
                    </m:oMath>
                  </m:oMathPara>
                </a14:m>
                <a:endParaRPr lang="en-US" sz="3200" dirty="0">
                  <a:solidFill>
                    <a:srgbClr val="C00000"/>
                  </a:solidFill>
                </a:endParaRPr>
              </a:p>
              <a:p>
                <a:pPr marL="82550" indent="0">
                  <a:buNone/>
                </a:pPr>
                <a:endParaRPr lang="en-US" dirty="0">
                  <a:latin typeface="Courier New" panose="02070309020205020404" pitchFamily="49" charset="0"/>
                  <a:cs typeface="Courier New" panose="02070309020205020404" pitchFamily="49" charset="0"/>
                </a:endParaRPr>
              </a:p>
              <a:p>
                <a:pPr marL="82550" indent="0">
                  <a:buNone/>
                </a:pPr>
                <a:r>
                  <a:rPr lang="en-US" dirty="0" err="1">
                    <a:latin typeface="Courier New" panose="02070309020205020404" pitchFamily="49" charset="0"/>
                    <a:cs typeface="Courier New" panose="02070309020205020404" pitchFamily="49" charset="0"/>
                  </a:rPr>
                  <a:t>syms</a:t>
                </a:r>
                <a:r>
                  <a:rPr lang="en-US" dirty="0">
                    <a:latin typeface="Courier New" panose="02070309020205020404" pitchFamily="49" charset="0"/>
                    <a:cs typeface="Courier New" panose="02070309020205020404" pitchFamily="49" charset="0"/>
                  </a:rPr>
                  <a:t> x</a:t>
                </a:r>
              </a:p>
              <a:p>
                <a:pPr marL="82550" indent="0">
                  <a:buNone/>
                </a:pPr>
                <a:r>
                  <a:rPr lang="en-US" dirty="0" err="1">
                    <a:latin typeface="Courier New" panose="02070309020205020404" pitchFamily="49" charset="0"/>
                    <a:cs typeface="Courier New" panose="02070309020205020404" pitchFamily="49" charset="0"/>
                  </a:rPr>
                  <a:t>Func</a:t>
                </a:r>
                <a:r>
                  <a:rPr lang="en-US" dirty="0">
                    <a:latin typeface="Courier New" panose="02070309020205020404" pitchFamily="49" charset="0"/>
                    <a:cs typeface="Courier New" panose="02070309020205020404" pitchFamily="49" charset="0"/>
                  </a:rPr>
                  <a:t>=3E-3*x^2-4*x==6</a:t>
                </a:r>
              </a:p>
              <a:p>
                <a:pPr marL="82550" indent="0">
                  <a:buNone/>
                </a:pPr>
                <a:r>
                  <a:rPr lang="en-US" dirty="0">
                    <a:latin typeface="Courier New" panose="02070309020205020404" pitchFamily="49" charset="0"/>
                    <a:cs typeface="Courier New" panose="02070309020205020404" pitchFamily="49" charset="0"/>
                  </a:rPr>
                  <a:t>% See use of both</a:t>
                </a:r>
              </a:p>
              <a:p>
                <a:pPr marL="82550" indent="0">
                  <a:buNone/>
                </a:pPr>
                <a:r>
                  <a:rPr lang="en-US" dirty="0" err="1">
                    <a:latin typeface="Courier New" panose="02070309020205020404" pitchFamily="49" charset="0"/>
                    <a:cs typeface="Courier New" panose="02070309020205020404" pitchFamily="49" charset="0"/>
                  </a:rPr>
                  <a:t>Soln</a:t>
                </a:r>
                <a:r>
                  <a:rPr lang="en-US" dirty="0">
                    <a:latin typeface="Courier New" panose="02070309020205020404" pitchFamily="49" charset="0"/>
                    <a:cs typeface="Courier New" panose="02070309020205020404" pitchFamily="49" charset="0"/>
                  </a:rPr>
                  <a:t>=solve(</a:t>
                </a:r>
                <a:r>
                  <a:rPr lang="en-US" dirty="0" err="1">
                    <a:latin typeface="Courier New" panose="02070309020205020404" pitchFamily="49" charset="0"/>
                    <a:cs typeface="Courier New" panose="02070309020205020404" pitchFamily="49" charset="0"/>
                  </a:rPr>
                  <a:t>Func,x</a:t>
                </a:r>
                <a:r>
                  <a:rPr lang="en-US" dirty="0">
                    <a:latin typeface="Courier New" panose="02070309020205020404" pitchFamily="49" charset="0"/>
                    <a:cs typeface="Courier New" panose="02070309020205020404" pitchFamily="49" charset="0"/>
                  </a:rPr>
                  <a:t>)</a:t>
                </a:r>
              </a:p>
              <a:p>
                <a:pPr marL="82550" indent="0">
                  <a:buNone/>
                </a:pPr>
                <a:r>
                  <a:rPr lang="en-US" dirty="0">
                    <a:latin typeface="Courier New" panose="02070309020205020404" pitchFamily="49" charset="0"/>
                    <a:cs typeface="Courier New" panose="02070309020205020404" pitchFamily="49" charset="0"/>
                  </a:rPr>
                  <a:t>% can use</a:t>
                </a:r>
              </a:p>
              <a:p>
                <a:pPr marL="8255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Soln</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vpasolve</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Func,x</a:t>
                </a:r>
                <a:r>
                  <a:rPr lang="en-US" dirty="0">
                    <a:latin typeface="Courier New" panose="02070309020205020404" pitchFamily="49" charset="0"/>
                    <a:cs typeface="Courier New" panose="02070309020205020404" pitchFamily="49" charset="0"/>
                  </a:rPr>
                  <a:t>,[-5,6])</a:t>
                </a: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383504" y="914400"/>
                <a:ext cx="8411245" cy="5334000"/>
              </a:xfrm>
              <a:blipFill>
                <a:blip r:embed="rId2"/>
                <a:stretch>
                  <a:fillRect l="-8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9A475B8-E42A-442C-BCB9-4291D1B9359E}"/>
                  </a:ext>
                </a:extLst>
              </p:cNvPr>
              <p:cNvSpPr txBox="1"/>
              <p:nvPr/>
            </p:nvSpPr>
            <p:spPr>
              <a:xfrm>
                <a:off x="504154" y="5663625"/>
                <a:ext cx="8411246" cy="800219"/>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Solve</m:t>
                      </m:r>
                      <m:r>
                        <a:rPr lang="en-US" sz="3200" b="0" i="0" smtClean="0">
                          <a:solidFill>
                            <a:srgbClr val="C00000"/>
                          </a:solidFill>
                          <a:latin typeface="Cambria Math" panose="02040503050406030204" pitchFamily="18" charset="0"/>
                        </a:rPr>
                        <m:t> </m:t>
                      </m:r>
                      <m:sSup>
                        <m:sSupPr>
                          <m:ctrlPr>
                            <a:rPr lang="en-US" sz="3200" b="0" i="1" smtClean="0">
                              <a:solidFill>
                                <a:srgbClr val="C00000"/>
                              </a:solidFill>
                              <a:latin typeface="Cambria Math" panose="02040503050406030204" pitchFamily="18" charset="0"/>
                            </a:rPr>
                          </m:ctrlPr>
                        </m:sSupPr>
                        <m:e>
                          <m:r>
                            <a:rPr lang="en-US" sz="3200" b="0" i="1" smtClean="0">
                              <a:solidFill>
                                <a:srgbClr val="C00000"/>
                              </a:solidFill>
                              <a:latin typeface="Cambria Math" panose="02040503050406030204" pitchFamily="18" charset="0"/>
                            </a:rPr>
                            <m:t>𝑥</m:t>
                          </m:r>
                        </m:e>
                        <m:sup>
                          <m:r>
                            <a:rPr lang="en-US" sz="3200" b="0" i="1" smtClean="0">
                              <a:solidFill>
                                <a:srgbClr val="C00000"/>
                              </a:solidFill>
                              <a:latin typeface="Cambria Math" panose="02040503050406030204" pitchFamily="18" charset="0"/>
                            </a:rPr>
                            <m:t>2</m:t>
                          </m:r>
                        </m:sup>
                      </m:sSup>
                      <m:r>
                        <a:rPr lang="en-US" sz="3200" b="0" i="0" smtClean="0">
                          <a:solidFill>
                            <a:srgbClr val="C00000"/>
                          </a:solidFill>
                          <a:latin typeface="Cambria Math" panose="02040503050406030204" pitchFamily="18" charset="0"/>
                        </a:rPr>
                        <m:t> −</m:t>
                      </m:r>
                      <m:r>
                        <a:rPr lang="en-US" sz="3200" b="0" i="1" smtClean="0">
                          <a:solidFill>
                            <a:srgbClr val="C00000"/>
                          </a:solidFill>
                          <a:latin typeface="Cambria Math" panose="02040503050406030204" pitchFamily="18" charset="0"/>
                        </a:rPr>
                        <m:t>𝑥</m:t>
                      </m:r>
                      <m:r>
                        <a:rPr lang="en-US" sz="3200" b="0" i="0" smtClean="0">
                          <a:solidFill>
                            <a:srgbClr val="C00000"/>
                          </a:solidFill>
                          <a:latin typeface="Cambria Math" panose="02040503050406030204" pitchFamily="18" charset="0"/>
                        </a:rPr>
                        <m:t>=6;</m:t>
                      </m:r>
                      <m:r>
                        <m:rPr>
                          <m:sty m:val="p"/>
                        </m:rPr>
                        <a:rPr lang="en-US" sz="3200" b="0" i="0" smtClean="0">
                          <a:solidFill>
                            <a:srgbClr val="C00000"/>
                          </a:solidFill>
                          <a:latin typeface="Cambria Math" panose="02040503050406030204" pitchFamily="18" charset="0"/>
                        </a:rPr>
                        <m:t>Choose</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positive</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root</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only</m:t>
                      </m:r>
                    </m:oMath>
                  </m:oMathPara>
                </a14:m>
                <a:endParaRPr lang="en-US" sz="3200" dirty="0">
                  <a:solidFill>
                    <a:srgbClr val="C00000"/>
                  </a:solidFill>
                </a:endParaRPr>
              </a:p>
              <a:p>
                <a:r>
                  <a:rPr lang="en-US" sz="1400" dirty="0"/>
                  <a:t>Answer: 3</a:t>
                </a:r>
              </a:p>
            </p:txBody>
          </p:sp>
        </mc:Choice>
        <mc:Fallback xmlns="">
          <p:sp>
            <p:nvSpPr>
              <p:cNvPr id="5" name="TextBox 4">
                <a:extLst>
                  <a:ext uri="{FF2B5EF4-FFF2-40B4-BE49-F238E27FC236}">
                    <a16:creationId xmlns:a16="http://schemas.microsoft.com/office/drawing/2014/main" id="{E9A475B8-E42A-442C-BCB9-4291D1B9359E}"/>
                  </a:ext>
                </a:extLst>
              </p:cNvPr>
              <p:cNvSpPr txBox="1">
                <a:spLocks noRot="1" noChangeAspect="1" noMove="1" noResize="1" noEditPoints="1" noAdjustHandles="1" noChangeArrowheads="1" noChangeShapeType="1" noTextEdit="1"/>
              </p:cNvSpPr>
              <p:nvPr/>
            </p:nvSpPr>
            <p:spPr>
              <a:xfrm>
                <a:off x="504154" y="5663625"/>
                <a:ext cx="8411246" cy="800219"/>
              </a:xfrm>
              <a:prstGeom prst="rect">
                <a:avLst/>
              </a:prstGeom>
              <a:blipFill>
                <a:blip r:embed="rId3"/>
                <a:stretch>
                  <a:fillRect l="-217" b="-7634"/>
                </a:stretch>
              </a:blipFill>
            </p:spPr>
            <p:txBody>
              <a:bodyPr/>
              <a:lstStyle/>
              <a:p>
                <a:r>
                  <a:rPr lang="en-US">
                    <a:noFill/>
                  </a:rPr>
                  <a:t> </a:t>
                </a:r>
              </a:p>
            </p:txBody>
          </p:sp>
        </mc:Fallback>
      </mc:AlternateContent>
    </p:spTree>
    <p:extLst>
      <p:ext uri="{BB962C8B-B14F-4D97-AF65-F5344CB8AC3E}">
        <p14:creationId xmlns:p14="http://schemas.microsoft.com/office/powerpoint/2010/main" val="2397009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457200" y="68803"/>
            <a:ext cx="8337550" cy="693197"/>
          </a:xfrm>
        </p:spPr>
        <p:txBody>
          <a:bodyPr>
            <a:normAutofit fontScale="90000"/>
          </a:bodyPr>
          <a:lstStyle/>
          <a:p>
            <a:r>
              <a:rPr lang="en-US" dirty="0"/>
              <a:t>Simultaneous linear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383504" y="914400"/>
                <a:ext cx="8531895" cy="5334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Solve</m:t>
                      </m:r>
                      <m:d>
                        <m:dPr>
                          <m:begChr m:val="["/>
                          <m:endChr m:val="]"/>
                          <m:ctrlPr>
                            <a:rPr lang="en-US" sz="3200" b="0" i="1" smtClean="0">
                              <a:solidFill>
                                <a:srgbClr val="C00000"/>
                              </a:solidFill>
                              <a:latin typeface="Cambria Math" panose="02040503050406030204" pitchFamily="18" charset="0"/>
                            </a:rPr>
                          </m:ctrlPr>
                        </m:dPr>
                        <m:e>
                          <m:m>
                            <m:mPr>
                              <m:mcs>
                                <m:mc>
                                  <m:mcPr>
                                    <m:count m:val="2"/>
                                    <m:mcJc m:val="center"/>
                                  </m:mcPr>
                                </m:mc>
                              </m:mcs>
                              <m:ctrlPr>
                                <a:rPr lang="en-US" sz="3200" b="0" i="1" smtClean="0">
                                  <a:solidFill>
                                    <a:srgbClr val="C00000"/>
                                  </a:solidFill>
                                  <a:latin typeface="Cambria Math" panose="02040503050406030204" pitchFamily="18" charset="0"/>
                                </a:rPr>
                              </m:ctrlPr>
                            </m:mPr>
                            <m:mr>
                              <m:e>
                                <m:r>
                                  <m:rPr>
                                    <m:brk m:alnAt="7"/>
                                  </m:rPr>
                                  <a:rPr lang="en-US" sz="3200" b="0" i="1" smtClean="0">
                                    <a:solidFill>
                                      <a:srgbClr val="C00000"/>
                                    </a:solidFill>
                                    <a:latin typeface="Cambria Math" panose="02040503050406030204" pitchFamily="18" charset="0"/>
                                  </a:rPr>
                                  <m:t>2</m:t>
                                </m:r>
                              </m:e>
                              <m:e>
                                <m:r>
                                  <a:rPr lang="en-US" sz="3200" b="0" i="1" smtClean="0">
                                    <a:solidFill>
                                      <a:srgbClr val="C00000"/>
                                    </a:solidFill>
                                    <a:latin typeface="Cambria Math" panose="02040503050406030204" pitchFamily="18" charset="0"/>
                                  </a:rPr>
                                  <m:t>3</m:t>
                                </m:r>
                              </m:e>
                            </m:mr>
                            <m:mr>
                              <m:e>
                                <m:r>
                                  <a:rPr lang="en-US" sz="3200" b="0" i="1" smtClean="0">
                                    <a:solidFill>
                                      <a:srgbClr val="C00000"/>
                                    </a:solidFill>
                                    <a:latin typeface="Cambria Math" panose="02040503050406030204" pitchFamily="18" charset="0"/>
                                  </a:rPr>
                                  <m:t>4</m:t>
                                </m:r>
                              </m:e>
                              <m:e>
                                <m:r>
                                  <a:rPr lang="en-US" sz="3200" b="0" i="1" smtClean="0">
                                    <a:solidFill>
                                      <a:srgbClr val="C00000"/>
                                    </a:solidFill>
                                    <a:latin typeface="Cambria Math" panose="02040503050406030204" pitchFamily="18" charset="0"/>
                                  </a:rPr>
                                  <m:t>7</m:t>
                                </m:r>
                              </m:e>
                            </m:mr>
                          </m:m>
                        </m:e>
                      </m:d>
                      <m:d>
                        <m:dPr>
                          <m:begChr m:val="["/>
                          <m:endChr m:val="]"/>
                          <m:ctrlPr>
                            <a:rPr lang="en-US" sz="3200" b="0" i="1" smtClean="0">
                              <a:solidFill>
                                <a:srgbClr val="C00000"/>
                              </a:solidFill>
                              <a:latin typeface="Cambria Math" panose="02040503050406030204" pitchFamily="18" charset="0"/>
                            </a:rPr>
                          </m:ctrlPr>
                        </m:dPr>
                        <m:e>
                          <m:m>
                            <m:mPr>
                              <m:mcs>
                                <m:mc>
                                  <m:mcPr>
                                    <m:count m:val="1"/>
                                    <m:mcJc m:val="center"/>
                                  </m:mcPr>
                                </m:mc>
                              </m:mcs>
                              <m:ctrlPr>
                                <a:rPr lang="en-US" sz="3200" b="0" i="1" smtClean="0">
                                  <a:solidFill>
                                    <a:srgbClr val="C00000"/>
                                  </a:solidFill>
                                  <a:latin typeface="Cambria Math" panose="02040503050406030204" pitchFamily="18" charset="0"/>
                                </a:rPr>
                              </m:ctrlPr>
                            </m:mPr>
                            <m:mr>
                              <m:e>
                                <m:r>
                                  <m:rPr>
                                    <m:brk m:alnAt="7"/>
                                  </m:rPr>
                                  <a:rPr lang="en-US" sz="3200" b="0" i="1" smtClean="0">
                                    <a:solidFill>
                                      <a:srgbClr val="C00000"/>
                                    </a:solidFill>
                                    <a:latin typeface="Cambria Math" panose="02040503050406030204" pitchFamily="18" charset="0"/>
                                  </a:rPr>
                                  <m:t>𝑥</m:t>
                                </m:r>
                              </m:e>
                            </m:mr>
                            <m:mr>
                              <m:e>
                                <m:r>
                                  <a:rPr lang="en-US" sz="3200" b="0" i="1" smtClean="0">
                                    <a:solidFill>
                                      <a:srgbClr val="C00000"/>
                                    </a:solidFill>
                                    <a:latin typeface="Cambria Math" panose="02040503050406030204" pitchFamily="18" charset="0"/>
                                  </a:rPr>
                                  <m:t>𝑦</m:t>
                                </m:r>
                              </m:e>
                            </m:mr>
                          </m:m>
                        </m:e>
                      </m:d>
                      <m:r>
                        <a:rPr lang="en-US" sz="3200" b="0" i="1" smtClean="0">
                          <a:solidFill>
                            <a:srgbClr val="C00000"/>
                          </a:solidFill>
                          <a:latin typeface="Cambria Math" panose="02040503050406030204" pitchFamily="18" charset="0"/>
                        </a:rPr>
                        <m:t>=</m:t>
                      </m:r>
                      <m:d>
                        <m:dPr>
                          <m:begChr m:val="["/>
                          <m:endChr m:val="]"/>
                          <m:ctrlPr>
                            <a:rPr lang="en-US" i="1">
                              <a:solidFill>
                                <a:srgbClr val="C00000"/>
                              </a:solidFill>
                              <a:latin typeface="Cambria Math" panose="02040503050406030204" pitchFamily="18" charset="0"/>
                            </a:rPr>
                          </m:ctrlPr>
                        </m:dPr>
                        <m:e>
                          <m:m>
                            <m:mPr>
                              <m:mcs>
                                <m:mc>
                                  <m:mcPr>
                                    <m:count m:val="1"/>
                                    <m:mcJc m:val="center"/>
                                  </m:mcPr>
                                </m:mc>
                              </m:mcs>
                              <m:ctrlPr>
                                <a:rPr lang="en-US" i="1">
                                  <a:solidFill>
                                    <a:srgbClr val="C00000"/>
                                  </a:solidFill>
                                  <a:latin typeface="Cambria Math" panose="02040503050406030204" pitchFamily="18" charset="0"/>
                                </a:rPr>
                              </m:ctrlPr>
                            </m:mPr>
                            <m:mr>
                              <m:e>
                                <m:r>
                                  <m:rPr>
                                    <m:brk m:alnAt="7"/>
                                  </m:rP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1</m:t>
                                </m:r>
                              </m:e>
                            </m:mr>
                            <m:mr>
                              <m:e>
                                <m:r>
                                  <a:rPr lang="en-US" b="0" i="1" smtClean="0">
                                    <a:solidFill>
                                      <a:srgbClr val="C00000"/>
                                    </a:solidFill>
                                    <a:latin typeface="Cambria Math" panose="02040503050406030204" pitchFamily="18" charset="0"/>
                                  </a:rPr>
                                  <m:t>−3</m:t>
                                </m:r>
                              </m:e>
                            </m:mr>
                          </m:m>
                        </m:e>
                      </m:d>
                    </m:oMath>
                  </m:oMathPara>
                </a14:m>
                <a:endParaRPr lang="en-US" sz="3200" dirty="0">
                  <a:solidFill>
                    <a:srgbClr val="C00000"/>
                  </a:solidFill>
                </a:endParaRPr>
              </a:p>
              <a:p>
                <a:pPr marL="82550" indent="0">
                  <a:buNone/>
                </a:pPr>
                <a:r>
                  <a:rPr lang="en-US" dirty="0">
                    <a:latin typeface="Courier New" panose="02070309020205020404" pitchFamily="49" charset="0"/>
                    <a:cs typeface="Courier New" panose="02070309020205020404" pitchFamily="49" charset="0"/>
                  </a:rPr>
                  <a:t>A=[2  3; 4  7]</a:t>
                </a:r>
              </a:p>
              <a:p>
                <a:pPr marL="82550" indent="0">
                  <a:buNone/>
                </a:pPr>
                <a:r>
                  <a:rPr lang="en-US" dirty="0">
                    <a:latin typeface="Courier New" panose="02070309020205020404" pitchFamily="49" charset="0"/>
                    <a:cs typeface="Courier New" panose="02070309020205020404" pitchFamily="49" charset="0"/>
                  </a:rPr>
                  <a:t>C=[-1; -3]</a:t>
                </a:r>
              </a:p>
              <a:p>
                <a:pPr marL="82550" indent="0">
                  <a:buNone/>
                </a:pPr>
                <a:r>
                  <a:rPr lang="en-US" dirty="0">
                    <a:latin typeface="Courier New" panose="02070309020205020404" pitchFamily="49" charset="0"/>
                    <a:cs typeface="Courier New" panose="02070309020205020404" pitchFamily="49" charset="0"/>
                  </a:rPr>
                  <a:t>% Can use C=[-1 -3]'</a:t>
                </a:r>
              </a:p>
              <a:p>
                <a:pPr marL="82550" indent="0">
                  <a:buNone/>
                </a:pPr>
                <a:r>
                  <a:rPr lang="en-US" dirty="0" err="1">
                    <a:latin typeface="Courier New" panose="02070309020205020404" pitchFamily="49" charset="0"/>
                    <a:cs typeface="Courier New" panose="02070309020205020404" pitchFamily="49" charset="0"/>
                  </a:rPr>
                  <a:t>Soln</a:t>
                </a:r>
                <a:r>
                  <a:rPr lang="en-US" dirty="0">
                    <a:latin typeface="Courier New" panose="02070309020205020404" pitchFamily="49" charset="0"/>
                    <a:cs typeface="Courier New" panose="02070309020205020404" pitchFamily="49" charset="0"/>
                  </a:rPr>
                  <a:t>=A\C</a:t>
                </a:r>
              </a:p>
              <a:p>
                <a:pPr marL="82550" indent="0">
                  <a:buNone/>
                </a:pPr>
                <a:r>
                  <a:rPr lang="en-US" dirty="0">
                    <a:latin typeface="Courier New" panose="02070309020205020404" pitchFamily="49" charset="0"/>
                    <a:cs typeface="Courier New" panose="02070309020205020404" pitchFamily="49" charset="0"/>
                  </a:rPr>
                  <a:t>% Can also use </a:t>
                </a:r>
                <a:r>
                  <a:rPr lang="en-US" dirty="0" err="1">
                    <a:latin typeface="Courier New" panose="02070309020205020404" pitchFamily="49" charset="0"/>
                    <a:cs typeface="Courier New" panose="02070309020205020404" pitchFamily="49" charset="0"/>
                  </a:rPr>
                  <a:t>Soln</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linsolve</a:t>
                </a:r>
                <a:r>
                  <a:rPr lang="en-US" dirty="0">
                    <a:latin typeface="Courier New" panose="02070309020205020404" pitchFamily="49" charset="0"/>
                    <a:cs typeface="Courier New" panose="02070309020205020404" pitchFamily="49" charset="0"/>
                  </a:rPr>
                  <a:t>(A,C)</a:t>
                </a:r>
              </a:p>
              <a:p>
                <a:pPr marL="82550" indent="0">
                  <a:buNone/>
                </a:pPr>
                <a:r>
                  <a:rPr lang="en-US" dirty="0">
                    <a:latin typeface="Courier New" panose="02070309020205020404" pitchFamily="49" charset="0"/>
                    <a:cs typeface="Courier New" panose="02070309020205020404" pitchFamily="49" charset="0"/>
                  </a:rPr>
                  <a:t>% Can also use </a:t>
                </a:r>
                <a:r>
                  <a:rPr lang="en-US" dirty="0" err="1">
                    <a:latin typeface="Courier New" panose="02070309020205020404" pitchFamily="49" charset="0"/>
                    <a:cs typeface="Courier New" panose="02070309020205020404" pitchFamily="49" charset="0"/>
                  </a:rPr>
                  <a:t>Soln</a:t>
                </a:r>
                <a:r>
                  <a:rPr lang="en-US" dirty="0">
                    <a:latin typeface="Courier New" panose="02070309020205020404" pitchFamily="49" charset="0"/>
                    <a:cs typeface="Courier New" panose="02070309020205020404" pitchFamily="49" charset="0"/>
                  </a:rPr>
                  <a:t>=inv(A)*C</a:t>
                </a: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383504" y="914400"/>
                <a:ext cx="8531895" cy="5334000"/>
              </a:xfrm>
              <a:blipFill>
                <a:blip r:embed="rId2"/>
                <a:stretch>
                  <a:fillRect l="-8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9A475B8-E42A-442C-BCB9-4291D1B9359E}"/>
                  </a:ext>
                </a:extLst>
              </p:cNvPr>
              <p:cNvSpPr txBox="1"/>
              <p:nvPr/>
            </p:nvSpPr>
            <p:spPr>
              <a:xfrm>
                <a:off x="609600" y="5358825"/>
                <a:ext cx="8458200" cy="800219"/>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Solve</m:t>
                      </m:r>
                      <m:r>
                        <a:rPr lang="en-US" sz="3200" b="0" i="1" smtClean="0">
                          <a:solidFill>
                            <a:srgbClr val="C00000"/>
                          </a:solidFill>
                          <a:latin typeface="Cambria Math" panose="02040503050406030204" pitchFamily="18" charset="0"/>
                        </a:rPr>
                        <m:t> 2</m:t>
                      </m:r>
                      <m:r>
                        <a:rPr lang="en-US" sz="3200" b="0" i="1" smtClean="0">
                          <a:solidFill>
                            <a:srgbClr val="C00000"/>
                          </a:solidFill>
                          <a:latin typeface="Cambria Math" panose="02040503050406030204" pitchFamily="18" charset="0"/>
                        </a:rPr>
                        <m:t>𝑥</m:t>
                      </m:r>
                      <m:r>
                        <a:rPr lang="en-US" sz="3200" b="0" i="1" smtClean="0">
                          <a:solidFill>
                            <a:srgbClr val="C00000"/>
                          </a:solidFill>
                          <a:latin typeface="Cambria Math" panose="02040503050406030204" pitchFamily="18" charset="0"/>
                        </a:rPr>
                        <m:t>+3</m:t>
                      </m:r>
                      <m:r>
                        <a:rPr lang="en-US" sz="3200" b="0" i="1" smtClean="0">
                          <a:solidFill>
                            <a:srgbClr val="C00000"/>
                          </a:solidFill>
                          <a:latin typeface="Cambria Math" panose="02040503050406030204" pitchFamily="18" charset="0"/>
                        </a:rPr>
                        <m:t>𝑦</m:t>
                      </m:r>
                      <m:r>
                        <a:rPr lang="en-US" sz="3200" b="0" i="1" smtClean="0">
                          <a:solidFill>
                            <a:srgbClr val="C00000"/>
                          </a:solidFill>
                          <a:latin typeface="Cambria Math" panose="02040503050406030204" pitchFamily="18" charset="0"/>
                        </a:rPr>
                        <m:t>=12;3</m:t>
                      </m:r>
                      <m:r>
                        <a:rPr lang="en-US" sz="3200" b="0" i="1" smtClean="0">
                          <a:solidFill>
                            <a:srgbClr val="C00000"/>
                          </a:solidFill>
                          <a:latin typeface="Cambria Math" panose="02040503050406030204" pitchFamily="18" charset="0"/>
                        </a:rPr>
                        <m:t>𝑥</m:t>
                      </m:r>
                      <m:r>
                        <a:rPr lang="en-US" sz="3200" b="0" i="1" smtClean="0">
                          <a:solidFill>
                            <a:srgbClr val="C00000"/>
                          </a:solidFill>
                          <a:latin typeface="Cambria Math" panose="02040503050406030204" pitchFamily="18" charset="0"/>
                        </a:rPr>
                        <m:t>+2</m:t>
                      </m:r>
                      <m:r>
                        <a:rPr lang="en-US" sz="3200" b="0" i="1" smtClean="0">
                          <a:solidFill>
                            <a:srgbClr val="C00000"/>
                          </a:solidFill>
                          <a:latin typeface="Cambria Math" panose="02040503050406030204" pitchFamily="18" charset="0"/>
                        </a:rPr>
                        <m:t>𝑦</m:t>
                      </m:r>
                      <m:r>
                        <a:rPr lang="en-US" sz="3200" b="0" i="1" smtClean="0">
                          <a:solidFill>
                            <a:srgbClr val="C00000"/>
                          </a:solidFill>
                          <a:latin typeface="Cambria Math" panose="02040503050406030204" pitchFamily="18" charset="0"/>
                        </a:rPr>
                        <m:t>=60</m:t>
                      </m:r>
                    </m:oMath>
                  </m:oMathPara>
                </a14:m>
                <a:endParaRPr lang="en-US" sz="3200" dirty="0">
                  <a:solidFill>
                    <a:srgbClr val="C00000"/>
                  </a:solidFill>
                </a:endParaRPr>
              </a:p>
              <a:p>
                <a:r>
                  <a:rPr lang="en-US" sz="1400" dirty="0"/>
                  <a:t>Answer: 31.2, -16.8</a:t>
                </a:r>
              </a:p>
            </p:txBody>
          </p:sp>
        </mc:Choice>
        <mc:Fallback xmlns="">
          <p:sp>
            <p:nvSpPr>
              <p:cNvPr id="5" name="TextBox 4">
                <a:extLst>
                  <a:ext uri="{FF2B5EF4-FFF2-40B4-BE49-F238E27FC236}">
                    <a16:creationId xmlns:a16="http://schemas.microsoft.com/office/drawing/2014/main" id="{E9A475B8-E42A-442C-BCB9-4291D1B9359E}"/>
                  </a:ext>
                </a:extLst>
              </p:cNvPr>
              <p:cNvSpPr txBox="1">
                <a:spLocks noRot="1" noChangeAspect="1" noMove="1" noResize="1" noEditPoints="1" noAdjustHandles="1" noChangeArrowheads="1" noChangeShapeType="1" noTextEdit="1"/>
              </p:cNvSpPr>
              <p:nvPr/>
            </p:nvSpPr>
            <p:spPr>
              <a:xfrm>
                <a:off x="609600" y="5358825"/>
                <a:ext cx="8458200" cy="800219"/>
              </a:xfrm>
              <a:prstGeom prst="rect">
                <a:avLst/>
              </a:prstGeom>
              <a:blipFill>
                <a:blip r:embed="rId3"/>
                <a:stretch>
                  <a:fillRect l="-216" b="-7634"/>
                </a:stretch>
              </a:blipFill>
            </p:spPr>
            <p:txBody>
              <a:bodyPr/>
              <a:lstStyle/>
              <a:p>
                <a:r>
                  <a:rPr lang="en-US">
                    <a:noFill/>
                  </a:rPr>
                  <a:t> </a:t>
                </a:r>
              </a:p>
            </p:txBody>
          </p:sp>
        </mc:Fallback>
      </mc:AlternateContent>
    </p:spTree>
    <p:extLst>
      <p:ext uri="{BB962C8B-B14F-4D97-AF65-F5344CB8AC3E}">
        <p14:creationId xmlns:p14="http://schemas.microsoft.com/office/powerpoint/2010/main" val="1332464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457200" y="68803"/>
            <a:ext cx="8337550" cy="693197"/>
          </a:xfrm>
        </p:spPr>
        <p:txBody>
          <a:bodyPr>
            <a:normAutofit fontScale="90000"/>
          </a:bodyPr>
          <a:lstStyle/>
          <a:p>
            <a:r>
              <a:rPr lang="en-US" dirty="0"/>
              <a:t>Interpolation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457200" y="685800"/>
                <a:ext cx="8632272" cy="5334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Interpolate</m:t>
                      </m:r>
                      <m:r>
                        <a:rPr lang="en-US" sz="3200" b="0" i="0" smtClean="0">
                          <a:solidFill>
                            <a:srgbClr val="C00000"/>
                          </a:solidFill>
                          <a:latin typeface="Cambria Math" panose="02040503050406030204" pitchFamily="18" charset="0"/>
                        </a:rPr>
                        <m:t> </m:t>
                      </m:r>
                      <m:d>
                        <m:dPr>
                          <m:ctrlPr>
                            <a:rPr lang="en-US" sz="3200" b="0" i="1" smtClean="0">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2,4</m:t>
                          </m:r>
                        </m:e>
                      </m:d>
                      <m:r>
                        <a:rPr lang="en-US" sz="3200" b="0" i="0" smtClean="0">
                          <a:solidFill>
                            <a:srgbClr val="C00000"/>
                          </a:solidFill>
                          <a:latin typeface="Cambria Math" panose="02040503050406030204" pitchFamily="18" charset="0"/>
                        </a:rPr>
                        <m:t>,</m:t>
                      </m:r>
                      <m:d>
                        <m:dPr>
                          <m:ctrlPr>
                            <a:rPr lang="en-US" sz="3200" b="0" i="1" smtClean="0">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4,16</m:t>
                          </m:r>
                        </m:e>
                      </m:d>
                      <m:r>
                        <a:rPr lang="en-US" sz="3200" b="0" i="0" smtClean="0">
                          <a:solidFill>
                            <a:srgbClr val="C00000"/>
                          </a:solidFill>
                          <a:latin typeface="Cambria Math" panose="02040503050406030204" pitchFamily="18" charset="0"/>
                        </a:rPr>
                        <m:t>,</m:t>
                      </m:r>
                      <m:d>
                        <m:dPr>
                          <m:ctrlPr>
                            <a:rPr lang="en-US" sz="3200" b="0" i="1" smtClean="0">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5,25</m:t>
                          </m:r>
                        </m:e>
                      </m:d>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to</m:t>
                      </m:r>
                      <m:r>
                        <a:rPr lang="en-US" sz="3200" b="0" i="0" smtClean="0">
                          <a:solidFill>
                            <a:srgbClr val="C00000"/>
                          </a:solidFill>
                          <a:latin typeface="Cambria Math" panose="02040503050406030204" pitchFamily="18" charset="0"/>
                        </a:rPr>
                        <m:t> </m:t>
                      </m:r>
                    </m:oMath>
                  </m:oMathPara>
                </a14:m>
                <a:endParaRPr lang="en-US" sz="3200" b="0" dirty="0">
                  <a:solidFill>
                    <a:srgbClr val="C00000"/>
                  </a:solidFill>
                  <a:latin typeface="Cambria Math" panose="02040503050406030204" pitchFamily="18" charset="0"/>
                </a:endParaRPr>
              </a:p>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a</m:t>
                      </m:r>
                      <m:r>
                        <a:rPr lang="en-US" sz="3200" b="0" i="0" smtClean="0">
                          <a:solidFill>
                            <a:srgbClr val="C00000"/>
                          </a:solidFill>
                          <a:latin typeface="Cambria Math" panose="02040503050406030204" pitchFamily="18" charset="0"/>
                        </a:rPr>
                        <m:t> 2</m:t>
                      </m:r>
                      <m:r>
                        <m:rPr>
                          <m:sty m:val="p"/>
                        </m:rPr>
                        <a:rPr lang="en-US" sz="3200" b="0" i="0" smtClean="0">
                          <a:solidFill>
                            <a:srgbClr val="C00000"/>
                          </a:solidFill>
                          <a:latin typeface="Cambria Math" panose="02040503050406030204" pitchFamily="18" charset="0"/>
                        </a:rPr>
                        <m:t>nd</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order</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polynomial</m:t>
                      </m:r>
                    </m:oMath>
                  </m:oMathPara>
                </a14:m>
                <a:endParaRPr lang="en-US" sz="3200" dirty="0">
                  <a:solidFill>
                    <a:srgbClr val="C00000"/>
                  </a:solidFill>
                </a:endParaRPr>
              </a:p>
              <a:p>
                <a:pPr marL="82550" indent="0">
                  <a:buNone/>
                </a:pPr>
                <a:r>
                  <a:rPr lang="en-US" dirty="0">
                    <a:latin typeface="Courier New" panose="02070309020205020404" pitchFamily="49" charset="0"/>
                    <a:cs typeface="Courier New" panose="02070309020205020404" pitchFamily="49" charset="0"/>
                  </a:rPr>
                  <a:t>X=[2 4  5]</a:t>
                </a:r>
              </a:p>
              <a:p>
                <a:pPr marL="82550" indent="0">
                  <a:buNone/>
                </a:pPr>
                <a:r>
                  <a:rPr lang="en-US" dirty="0">
                    <a:latin typeface="Courier New" panose="02070309020205020404" pitchFamily="49" charset="0"/>
                    <a:cs typeface="Courier New" panose="02070309020205020404" pitchFamily="49" charset="0"/>
                  </a:rPr>
                  <a:t>Y=[4  16  25]</a:t>
                </a:r>
              </a:p>
              <a:p>
                <a:pPr marL="82550" indent="0">
                  <a:buNone/>
                </a:pPr>
                <a:r>
                  <a:rPr lang="en-US" dirty="0">
                    <a:latin typeface="Courier New" panose="02070309020205020404" pitchFamily="49" charset="0"/>
                    <a:cs typeface="Courier New" panose="02070309020205020404" pitchFamily="49" charset="0"/>
                  </a:rPr>
                  <a:t>n=length(X)</a:t>
                </a:r>
              </a:p>
              <a:p>
                <a:pPr marL="82550" indent="0">
                  <a:buNone/>
                </a:pPr>
                <a:r>
                  <a:rPr lang="en-US" dirty="0" err="1">
                    <a:latin typeface="Courier New" panose="02070309020205020404" pitchFamily="49" charset="0"/>
                    <a:cs typeface="Courier New" panose="02070309020205020404" pitchFamily="49" charset="0"/>
                  </a:rPr>
                  <a:t>Coef</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polyfit</a:t>
                </a:r>
                <a:r>
                  <a:rPr lang="en-US" dirty="0">
                    <a:latin typeface="Courier New" panose="02070309020205020404" pitchFamily="49" charset="0"/>
                    <a:cs typeface="Courier New" panose="02070309020205020404" pitchFamily="49" charset="0"/>
                  </a:rPr>
                  <a:t>(X,Y,n-1)</a:t>
                </a:r>
              </a:p>
              <a:p>
                <a:pPr marL="82550" indent="0">
                  <a:buNone/>
                </a:pPr>
                <a:r>
                  <a:rPr lang="en-US" dirty="0">
                    <a:latin typeface="Courier New" panose="02070309020205020404" pitchFamily="49" charset="0"/>
                    <a:cs typeface="Courier New" panose="02070309020205020404" pitchFamily="49" charset="0"/>
                  </a:rPr>
                  <a:t>syms x</a:t>
                </a:r>
              </a:p>
              <a:p>
                <a:pPr marL="82550" indent="0">
                  <a:buNone/>
                </a:pPr>
                <a:r>
                  <a:rPr lang="en-US" dirty="0">
                    <a:latin typeface="Courier New" panose="02070309020205020404" pitchFamily="49" charset="0"/>
                    <a:cs typeface="Courier New" panose="02070309020205020404" pitchFamily="49" charset="0"/>
                  </a:rPr>
                  <a:t>Poly=</a:t>
                </a:r>
                <a:r>
                  <a:rPr lang="en-US" dirty="0" err="1">
                    <a:latin typeface="Courier New" panose="02070309020205020404" pitchFamily="49" charset="0"/>
                    <a:cs typeface="Courier New" panose="02070309020205020404" pitchFamily="49" charset="0"/>
                  </a:rPr>
                  <a:t>Coef</a:t>
                </a:r>
                <a:r>
                  <a:rPr lang="en-US" dirty="0">
                    <a:latin typeface="Courier New" panose="02070309020205020404" pitchFamily="49" charset="0"/>
                    <a:cs typeface="Courier New" panose="02070309020205020404" pitchFamily="49" charset="0"/>
                  </a:rPr>
                  <a:t>(1)*x^2+Coef(2)*</a:t>
                </a:r>
                <a:r>
                  <a:rPr lang="en-US" dirty="0" err="1">
                    <a:latin typeface="Courier New" panose="02070309020205020404" pitchFamily="49" charset="0"/>
                    <a:cs typeface="Courier New" panose="02070309020205020404" pitchFamily="49" charset="0"/>
                  </a:rPr>
                  <a:t>x+Coef</a:t>
                </a:r>
                <a:r>
                  <a:rPr lang="en-US" dirty="0">
                    <a:latin typeface="Courier New" panose="02070309020205020404" pitchFamily="49" charset="0"/>
                    <a:cs typeface="Courier New" panose="02070309020205020404" pitchFamily="49" charset="0"/>
                  </a:rPr>
                  <a:t>(3)</a:t>
                </a: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457200" y="685800"/>
                <a:ext cx="8632272" cy="5334000"/>
              </a:xfrm>
              <a:blipFill>
                <a:blip r:embed="rId2"/>
                <a:stretch>
                  <a:fillRect l="-777" r="-12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9A475B8-E42A-442C-BCB9-4291D1B9359E}"/>
                  </a:ext>
                </a:extLst>
              </p:cNvPr>
              <p:cNvSpPr txBox="1"/>
              <p:nvPr/>
            </p:nvSpPr>
            <p:spPr>
              <a:xfrm>
                <a:off x="457200" y="5141149"/>
                <a:ext cx="8534400" cy="1785104"/>
              </a:xfrm>
              <a:prstGeom prst="rect">
                <a:avLst/>
              </a:prstGeom>
              <a:noFill/>
            </p:spPr>
            <p:txBody>
              <a:bodyPr wrap="square">
                <a:spAutoFit/>
              </a:bodyPr>
              <a:lstStyle/>
              <a:p>
                <a:pPr marL="82550" indent="0">
                  <a:buNone/>
                </a:pPr>
                <a14:m>
                  <m:oMathPara xmlns:m="http://schemas.openxmlformats.org/officeDocument/2006/math">
                    <m:oMathParaPr>
                      <m:jc m:val="left"/>
                    </m:oMathParaPr>
                    <m:oMath xmlns:m="http://schemas.openxmlformats.org/officeDocument/2006/math">
                      <m:r>
                        <m:rPr>
                          <m:sty m:val="p"/>
                        </m:rPr>
                        <a:rPr lang="en-US" sz="3200" smtClean="0">
                          <a:solidFill>
                            <a:srgbClr val="C00000"/>
                          </a:solidFill>
                          <a:latin typeface="Cambria Math" panose="02040503050406030204" pitchFamily="18" charset="0"/>
                        </a:rPr>
                        <m:t>Interpolate</m:t>
                      </m:r>
                      <m:r>
                        <a:rPr lang="en-US" sz="3200" smtClean="0">
                          <a:solidFill>
                            <a:srgbClr val="C00000"/>
                          </a:solidFill>
                          <a:latin typeface="Cambria Math" panose="02040503050406030204" pitchFamily="18" charset="0"/>
                        </a:rPr>
                        <m:t> </m:t>
                      </m:r>
                      <m:d>
                        <m:dPr>
                          <m:ctrlPr>
                            <a:rPr lang="en-US" sz="3200" i="1">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2</m:t>
                          </m:r>
                          <m:r>
                            <a:rPr lang="en-US" sz="3200">
                              <a:solidFill>
                                <a:srgbClr val="C00000"/>
                              </a:solidFill>
                              <a:latin typeface="Cambria Math" panose="02040503050406030204" pitchFamily="18" charset="0"/>
                            </a:rPr>
                            <m:t>,4</m:t>
                          </m:r>
                        </m:e>
                      </m:d>
                      <m:r>
                        <a:rPr lang="en-US" sz="3200">
                          <a:solidFill>
                            <a:srgbClr val="C00000"/>
                          </a:solidFill>
                          <a:latin typeface="Cambria Math" panose="02040503050406030204" pitchFamily="18" charset="0"/>
                        </a:rPr>
                        <m:t>,</m:t>
                      </m:r>
                      <m:d>
                        <m:dPr>
                          <m:ctrlPr>
                            <a:rPr lang="en-US" sz="3200" i="1">
                              <a:solidFill>
                                <a:srgbClr val="C00000"/>
                              </a:solidFill>
                              <a:latin typeface="Cambria Math" panose="02040503050406030204" pitchFamily="18" charset="0"/>
                            </a:rPr>
                          </m:ctrlPr>
                        </m:dPr>
                        <m:e>
                          <m:r>
                            <a:rPr lang="en-US" sz="3200">
                              <a:solidFill>
                                <a:srgbClr val="C00000"/>
                              </a:solidFill>
                              <a:latin typeface="Cambria Math" panose="02040503050406030204" pitchFamily="18" charset="0"/>
                            </a:rPr>
                            <m:t>4,16</m:t>
                          </m:r>
                        </m:e>
                      </m:d>
                      <m:r>
                        <a:rPr lang="en-US" sz="3200">
                          <a:solidFill>
                            <a:srgbClr val="C00000"/>
                          </a:solidFill>
                          <a:latin typeface="Cambria Math" panose="02040503050406030204" pitchFamily="18" charset="0"/>
                        </a:rPr>
                        <m:t>,</m:t>
                      </m:r>
                      <m:d>
                        <m:dPr>
                          <m:ctrlPr>
                            <a:rPr lang="en-US" sz="3200" i="1">
                              <a:solidFill>
                                <a:srgbClr val="C00000"/>
                              </a:solidFill>
                              <a:latin typeface="Cambria Math" panose="02040503050406030204" pitchFamily="18" charset="0"/>
                            </a:rPr>
                          </m:ctrlPr>
                        </m:dPr>
                        <m:e>
                          <m:r>
                            <a:rPr lang="en-US" sz="3200">
                              <a:solidFill>
                                <a:srgbClr val="C00000"/>
                              </a:solidFill>
                              <a:latin typeface="Cambria Math" panose="02040503050406030204" pitchFamily="18" charset="0"/>
                            </a:rPr>
                            <m:t>5,25</m:t>
                          </m:r>
                        </m:e>
                      </m:d>
                      <m:r>
                        <a:rPr lang="en-US" sz="3200" b="0" i="0" smtClean="0">
                          <a:solidFill>
                            <a:srgbClr val="C00000"/>
                          </a:solidFill>
                          <a:latin typeface="Cambria Math" panose="02040503050406030204" pitchFamily="18" charset="0"/>
                        </a:rPr>
                        <m:t>, </m:t>
                      </m:r>
                      <m:d>
                        <m:dPr>
                          <m:ctrlPr>
                            <a:rPr lang="en-US" sz="3200" b="0" i="1" smtClean="0">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8,23</m:t>
                          </m:r>
                        </m:e>
                      </m:d>
                      <m:r>
                        <a:rPr lang="en-US" sz="3200" b="0" i="0" smtClean="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to</m:t>
                      </m:r>
                      <m:r>
                        <a:rPr lang="en-US" sz="3200">
                          <a:solidFill>
                            <a:srgbClr val="C00000"/>
                          </a:solidFill>
                          <a:latin typeface="Cambria Math" panose="02040503050406030204" pitchFamily="18" charset="0"/>
                        </a:rPr>
                        <m:t> </m:t>
                      </m:r>
                    </m:oMath>
                  </m:oMathPara>
                </a14:m>
                <a:endParaRPr lang="en-US" sz="3200" dirty="0">
                  <a:solidFill>
                    <a:srgbClr val="C00000"/>
                  </a:solidFill>
                  <a:latin typeface="Cambria Math" panose="02040503050406030204" pitchFamily="18" charset="0"/>
                </a:endParaRPr>
              </a:p>
              <a:p>
                <a:pPr marL="82550" indent="0">
                  <a:buNone/>
                </a:pPr>
                <a14:m>
                  <m:oMathPara xmlns:m="http://schemas.openxmlformats.org/officeDocument/2006/math">
                    <m:oMathParaPr>
                      <m:jc m:val="left"/>
                    </m:oMathParaPr>
                    <m:oMath xmlns:m="http://schemas.openxmlformats.org/officeDocument/2006/math">
                      <m:r>
                        <m:rPr>
                          <m:sty m:val="p"/>
                        </m:rPr>
                        <a:rPr lang="en-US" sz="3200" smtClean="0">
                          <a:solidFill>
                            <a:srgbClr val="C00000"/>
                          </a:solidFill>
                          <a:latin typeface="Cambria Math" panose="02040503050406030204" pitchFamily="18" charset="0"/>
                        </a:rPr>
                        <m:t>a</m:t>
                      </m:r>
                      <m:r>
                        <a:rPr lang="en-US" sz="3200" smtClean="0">
                          <a:solidFill>
                            <a:srgbClr val="C00000"/>
                          </a:solidFill>
                          <a:latin typeface="Cambria Math" panose="02040503050406030204" pitchFamily="18" charset="0"/>
                        </a:rPr>
                        <m:t> 3</m:t>
                      </m:r>
                      <m:r>
                        <m:rPr>
                          <m:sty m:val="p"/>
                        </m:rPr>
                        <a:rPr lang="en-US" sz="3200" b="0" i="0" smtClean="0">
                          <a:solidFill>
                            <a:srgbClr val="C00000"/>
                          </a:solidFill>
                          <a:latin typeface="Cambria Math" panose="02040503050406030204" pitchFamily="18" charset="0"/>
                        </a:rPr>
                        <m:t>rd</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order</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polynomial</m:t>
                      </m:r>
                      <m:r>
                        <a:rPr lang="en-US" sz="3200">
                          <a:solidFill>
                            <a:srgbClr val="C00000"/>
                          </a:solidFill>
                          <a:latin typeface="Cambria Math" panose="02040503050406030204" pitchFamily="18" charset="0"/>
                        </a:rPr>
                        <m:t>.</m:t>
                      </m:r>
                    </m:oMath>
                  </m:oMathPara>
                </a14:m>
                <a:endParaRPr lang="en-US" sz="3200" dirty="0">
                  <a:solidFill>
                    <a:srgbClr val="C00000"/>
                  </a:solidFill>
                  <a:latin typeface="Cambria Math" panose="02040503050406030204" pitchFamily="18" charset="0"/>
                </a:endParaRPr>
              </a:p>
              <a:p>
                <a:pPr marL="82550" indent="0">
                  <a:buNone/>
                </a:pPr>
                <a:r>
                  <a:rPr lang="en-US" sz="1400" dirty="0">
                    <a:latin typeface="Cambria Math" panose="02040503050406030204" pitchFamily="18" charset="0"/>
                  </a:rPr>
                  <a:t>-0.5694*x^3+7.2639*x^2 -21.6389*x+   22.7778</a:t>
                </a:r>
              </a:p>
              <a:p>
                <a:pPr marL="82550" indent="0">
                  <a:buNone/>
                </a:pPr>
                <a14:m>
                  <m:oMathPara xmlns:m="http://schemas.openxmlformats.org/officeDocument/2006/math">
                    <m:oMathParaPr>
                      <m:jc m:val="left"/>
                    </m:oMathParaPr>
                    <m:oMath xmlns:m="http://schemas.openxmlformats.org/officeDocument/2006/math">
                      <m:r>
                        <m:rPr>
                          <m:sty m:val="p"/>
                        </m:rPr>
                        <a:rPr lang="en-US" sz="3200">
                          <a:solidFill>
                            <a:srgbClr val="C00000"/>
                          </a:solidFill>
                          <a:latin typeface="Cambria Math" panose="02040503050406030204" pitchFamily="18" charset="0"/>
                        </a:rPr>
                        <m:t>Extra</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Use</m:t>
                      </m:r>
                      <m:r>
                        <a:rPr lang="en-US" sz="320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a</m:t>
                      </m:r>
                      <m:r>
                        <a:rPr lang="en-US" sz="3200" b="0" i="0" smtClean="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loop</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to</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generate</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the</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polynomial</m:t>
                      </m:r>
                    </m:oMath>
                  </m:oMathPara>
                </a14:m>
                <a:endParaRPr lang="en-US" sz="3200" dirty="0">
                  <a:solidFill>
                    <a:srgbClr val="C00000"/>
                  </a:solidFill>
                </a:endParaRPr>
              </a:p>
            </p:txBody>
          </p:sp>
        </mc:Choice>
        <mc:Fallback xmlns="">
          <p:sp>
            <p:nvSpPr>
              <p:cNvPr id="5" name="TextBox 4">
                <a:extLst>
                  <a:ext uri="{FF2B5EF4-FFF2-40B4-BE49-F238E27FC236}">
                    <a16:creationId xmlns:a16="http://schemas.microsoft.com/office/drawing/2014/main" id="{E9A475B8-E42A-442C-BCB9-4291D1B9359E}"/>
                  </a:ext>
                </a:extLst>
              </p:cNvPr>
              <p:cNvSpPr txBox="1">
                <a:spLocks noRot="1" noChangeAspect="1" noMove="1" noResize="1" noEditPoints="1" noAdjustHandles="1" noChangeArrowheads="1" noChangeShapeType="1" noTextEdit="1"/>
              </p:cNvSpPr>
              <p:nvPr/>
            </p:nvSpPr>
            <p:spPr>
              <a:xfrm>
                <a:off x="457200" y="5141149"/>
                <a:ext cx="8534400" cy="1785104"/>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09017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457200" y="68803"/>
            <a:ext cx="8337550" cy="693197"/>
          </a:xfrm>
        </p:spPr>
        <p:txBody>
          <a:bodyPr>
            <a:normAutofit fontScale="90000"/>
          </a:bodyPr>
          <a:lstStyle/>
          <a:p>
            <a:r>
              <a:rPr lang="en-US" dirty="0"/>
              <a:t>Regression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405176" y="685800"/>
                <a:ext cx="8684296" cy="5334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Regress</m:t>
                      </m:r>
                      <m:r>
                        <a:rPr lang="en-US" sz="3200" b="0" i="0" smtClean="0">
                          <a:solidFill>
                            <a:srgbClr val="C00000"/>
                          </a:solidFill>
                          <a:latin typeface="Cambria Math" panose="02040503050406030204" pitchFamily="18" charset="0"/>
                        </a:rPr>
                        <m:t> </m:t>
                      </m:r>
                      <m:d>
                        <m:dPr>
                          <m:ctrlPr>
                            <a:rPr lang="en-US" sz="3200" b="0" i="1" smtClean="0">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2,4</m:t>
                          </m:r>
                        </m:e>
                      </m:d>
                      <m:r>
                        <a:rPr lang="en-US" sz="3200" b="0" i="0" smtClean="0">
                          <a:solidFill>
                            <a:srgbClr val="C00000"/>
                          </a:solidFill>
                          <a:latin typeface="Cambria Math" panose="02040503050406030204" pitchFamily="18" charset="0"/>
                        </a:rPr>
                        <m:t>,</m:t>
                      </m:r>
                      <m:d>
                        <m:dPr>
                          <m:ctrlPr>
                            <a:rPr lang="en-US" sz="3200" b="0" i="1" smtClean="0">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4,16</m:t>
                          </m:r>
                        </m:e>
                      </m:d>
                      <m:r>
                        <a:rPr lang="en-US" sz="3200" b="0" i="0" smtClean="0">
                          <a:solidFill>
                            <a:srgbClr val="C00000"/>
                          </a:solidFill>
                          <a:latin typeface="Cambria Math" panose="02040503050406030204" pitchFamily="18" charset="0"/>
                        </a:rPr>
                        <m:t>,</m:t>
                      </m:r>
                      <m:d>
                        <m:dPr>
                          <m:ctrlPr>
                            <a:rPr lang="en-US" sz="3200" b="0" i="1" smtClean="0">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5,25</m:t>
                          </m:r>
                        </m:e>
                      </m:d>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to</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a</m:t>
                      </m:r>
                      <m:r>
                        <a:rPr lang="en-US" sz="3200" b="0" i="0" smtClean="0">
                          <a:solidFill>
                            <a:srgbClr val="C00000"/>
                          </a:solidFill>
                          <a:latin typeface="Cambria Math" panose="02040503050406030204" pitchFamily="18" charset="0"/>
                        </a:rPr>
                        <m:t> 1</m:t>
                      </m:r>
                      <m:r>
                        <m:rPr>
                          <m:sty m:val="p"/>
                        </m:rPr>
                        <a:rPr lang="en-US" sz="3200" b="0" i="0" smtClean="0">
                          <a:solidFill>
                            <a:srgbClr val="C00000"/>
                          </a:solidFill>
                          <a:latin typeface="Cambria Math" panose="02040503050406030204" pitchFamily="18" charset="0"/>
                        </a:rPr>
                        <m:t>st</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order</m:t>
                      </m:r>
                      <m:r>
                        <a:rPr lang="en-US" sz="3200" b="0" i="0" smtClean="0">
                          <a:solidFill>
                            <a:srgbClr val="C00000"/>
                          </a:solidFill>
                          <a:latin typeface="Cambria Math" panose="02040503050406030204" pitchFamily="18" charset="0"/>
                        </a:rPr>
                        <m:t> </m:t>
                      </m:r>
                    </m:oMath>
                  </m:oMathPara>
                </a14:m>
                <a:endParaRPr lang="en-US" sz="3200" b="0" i="0" dirty="0">
                  <a:solidFill>
                    <a:srgbClr val="C00000"/>
                  </a:solidFill>
                  <a:latin typeface="Cambria Math" panose="02040503050406030204" pitchFamily="18" charset="0"/>
                </a:endParaRPr>
              </a:p>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polynomial</m:t>
                      </m:r>
                    </m:oMath>
                  </m:oMathPara>
                </a14:m>
                <a:endParaRPr lang="en-US" sz="3200" dirty="0">
                  <a:solidFill>
                    <a:srgbClr val="C00000"/>
                  </a:solidFill>
                </a:endParaRPr>
              </a:p>
              <a:p>
                <a:pPr marL="82550" indent="0">
                  <a:buNone/>
                </a:pPr>
                <a:r>
                  <a:rPr lang="en-US" dirty="0">
                    <a:latin typeface="Courier New" panose="02070309020205020404" pitchFamily="49" charset="0"/>
                    <a:cs typeface="Courier New" panose="02070309020205020404" pitchFamily="49" charset="0"/>
                  </a:rPr>
                  <a:t>X=[2 4  5]</a:t>
                </a:r>
              </a:p>
              <a:p>
                <a:pPr marL="82550" indent="0">
                  <a:buNone/>
                </a:pPr>
                <a:r>
                  <a:rPr lang="en-US" dirty="0">
                    <a:latin typeface="Courier New" panose="02070309020205020404" pitchFamily="49" charset="0"/>
                    <a:cs typeface="Courier New" panose="02070309020205020404" pitchFamily="49" charset="0"/>
                  </a:rPr>
                  <a:t>Y=[4  16  25]</a:t>
                </a:r>
              </a:p>
              <a:p>
                <a:pPr marL="82550" indent="0">
                  <a:buNone/>
                </a:pPr>
                <a:r>
                  <a:rPr lang="en-US" dirty="0" err="1">
                    <a:latin typeface="Courier New" panose="02070309020205020404" pitchFamily="49" charset="0"/>
                    <a:cs typeface="Courier New" panose="02070309020205020404" pitchFamily="49" charset="0"/>
                  </a:rPr>
                  <a:t>Coef</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polyfit</a:t>
                </a:r>
                <a:r>
                  <a:rPr lang="en-US" dirty="0">
                    <a:latin typeface="Courier New" panose="02070309020205020404" pitchFamily="49" charset="0"/>
                    <a:cs typeface="Courier New" panose="02070309020205020404" pitchFamily="49" charset="0"/>
                  </a:rPr>
                  <a:t>(X,Y,1)</a:t>
                </a:r>
              </a:p>
              <a:p>
                <a:pPr marL="82550" indent="0">
                  <a:buNone/>
                </a:pPr>
                <a:r>
                  <a:rPr lang="en-US" dirty="0">
                    <a:latin typeface="Courier New" panose="02070309020205020404" pitchFamily="49" charset="0"/>
                    <a:cs typeface="Courier New" panose="02070309020205020404" pitchFamily="49" charset="0"/>
                  </a:rPr>
                  <a:t>syms x</a:t>
                </a:r>
              </a:p>
              <a:p>
                <a:pPr marL="82550" indent="0">
                  <a:buNone/>
                </a:pPr>
                <a:r>
                  <a:rPr lang="en-US" dirty="0">
                    <a:latin typeface="Courier New" panose="02070309020205020404" pitchFamily="49" charset="0"/>
                    <a:cs typeface="Courier New" panose="02070309020205020404" pitchFamily="49" charset="0"/>
                  </a:rPr>
                  <a:t>Poly=</a:t>
                </a:r>
                <a:r>
                  <a:rPr lang="en-US" dirty="0" err="1">
                    <a:latin typeface="Courier New" panose="02070309020205020404" pitchFamily="49" charset="0"/>
                    <a:cs typeface="Courier New" panose="02070309020205020404" pitchFamily="49" charset="0"/>
                  </a:rPr>
                  <a:t>Coef</a:t>
                </a:r>
                <a:r>
                  <a:rPr lang="en-US" dirty="0">
                    <a:latin typeface="Courier New" panose="02070309020205020404" pitchFamily="49" charset="0"/>
                    <a:cs typeface="Courier New" panose="02070309020205020404" pitchFamily="49" charset="0"/>
                  </a:rPr>
                  <a:t>(1)*</a:t>
                </a:r>
                <a:r>
                  <a:rPr lang="en-US" dirty="0" err="1">
                    <a:latin typeface="Courier New" panose="02070309020205020404" pitchFamily="49" charset="0"/>
                    <a:cs typeface="Courier New" panose="02070309020205020404" pitchFamily="49" charset="0"/>
                  </a:rPr>
                  <a:t>x+Coef</a:t>
                </a:r>
                <a:r>
                  <a:rPr lang="en-US" dirty="0">
                    <a:latin typeface="Courier New" panose="02070309020205020404" pitchFamily="49" charset="0"/>
                    <a:cs typeface="Courier New" panose="02070309020205020404" pitchFamily="49" charset="0"/>
                  </a:rPr>
                  <a:t>(2)</a:t>
                </a: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405176" y="685800"/>
                <a:ext cx="8684296" cy="5334000"/>
              </a:xfrm>
              <a:blipFill>
                <a:blip r:embed="rId2"/>
                <a:stretch>
                  <a:fillRect l="-7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9A475B8-E42A-442C-BCB9-4291D1B9359E}"/>
                  </a:ext>
                </a:extLst>
              </p:cNvPr>
              <p:cNvSpPr txBox="1"/>
              <p:nvPr/>
            </p:nvSpPr>
            <p:spPr>
              <a:xfrm>
                <a:off x="390495" y="5288341"/>
                <a:ext cx="8370001" cy="1292662"/>
              </a:xfrm>
              <a:prstGeom prst="rect">
                <a:avLst/>
              </a:prstGeom>
              <a:noFill/>
            </p:spPr>
            <p:txBody>
              <a:bodyPr wrap="square">
                <a:spAutoFit/>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Regress</m:t>
                      </m:r>
                      <m:r>
                        <a:rPr lang="en-US" sz="3200" smtClean="0">
                          <a:solidFill>
                            <a:srgbClr val="C00000"/>
                          </a:solidFill>
                          <a:latin typeface="Cambria Math" panose="02040503050406030204" pitchFamily="18" charset="0"/>
                        </a:rPr>
                        <m:t> </m:t>
                      </m:r>
                      <m:d>
                        <m:dPr>
                          <m:ctrlPr>
                            <a:rPr lang="en-US" sz="3200" i="1">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2</m:t>
                          </m:r>
                          <m:r>
                            <a:rPr lang="en-US" sz="3200">
                              <a:solidFill>
                                <a:srgbClr val="C00000"/>
                              </a:solidFill>
                              <a:latin typeface="Cambria Math" panose="02040503050406030204" pitchFamily="18" charset="0"/>
                            </a:rPr>
                            <m:t>,4</m:t>
                          </m:r>
                        </m:e>
                      </m:d>
                      <m:r>
                        <a:rPr lang="en-US" sz="3200">
                          <a:solidFill>
                            <a:srgbClr val="C00000"/>
                          </a:solidFill>
                          <a:latin typeface="Cambria Math" panose="02040503050406030204" pitchFamily="18" charset="0"/>
                        </a:rPr>
                        <m:t>,</m:t>
                      </m:r>
                      <m:d>
                        <m:dPr>
                          <m:ctrlPr>
                            <a:rPr lang="en-US" sz="3200" i="1">
                              <a:solidFill>
                                <a:srgbClr val="C00000"/>
                              </a:solidFill>
                              <a:latin typeface="Cambria Math" panose="02040503050406030204" pitchFamily="18" charset="0"/>
                            </a:rPr>
                          </m:ctrlPr>
                        </m:dPr>
                        <m:e>
                          <m:r>
                            <a:rPr lang="en-US" sz="3200">
                              <a:solidFill>
                                <a:srgbClr val="C00000"/>
                              </a:solidFill>
                              <a:latin typeface="Cambria Math" panose="02040503050406030204" pitchFamily="18" charset="0"/>
                            </a:rPr>
                            <m:t>4,16</m:t>
                          </m:r>
                        </m:e>
                      </m:d>
                      <m:r>
                        <a:rPr lang="en-US" sz="3200">
                          <a:solidFill>
                            <a:srgbClr val="C00000"/>
                          </a:solidFill>
                          <a:latin typeface="Cambria Math" panose="02040503050406030204" pitchFamily="18" charset="0"/>
                        </a:rPr>
                        <m:t>,</m:t>
                      </m:r>
                      <m:d>
                        <m:dPr>
                          <m:ctrlPr>
                            <a:rPr lang="en-US" sz="3200" i="1">
                              <a:solidFill>
                                <a:srgbClr val="C00000"/>
                              </a:solidFill>
                              <a:latin typeface="Cambria Math" panose="02040503050406030204" pitchFamily="18" charset="0"/>
                            </a:rPr>
                          </m:ctrlPr>
                        </m:dPr>
                        <m:e>
                          <m:r>
                            <a:rPr lang="en-US" sz="3200">
                              <a:solidFill>
                                <a:srgbClr val="C00000"/>
                              </a:solidFill>
                              <a:latin typeface="Cambria Math" panose="02040503050406030204" pitchFamily="18" charset="0"/>
                            </a:rPr>
                            <m:t>5,25</m:t>
                          </m:r>
                        </m:e>
                      </m:d>
                      <m:r>
                        <a:rPr lang="en-US" sz="3200" b="0" i="0" smtClean="0">
                          <a:solidFill>
                            <a:srgbClr val="C00000"/>
                          </a:solidFill>
                          <a:latin typeface="Cambria Math" panose="02040503050406030204" pitchFamily="18" charset="0"/>
                        </a:rPr>
                        <m:t>, </m:t>
                      </m:r>
                      <m:d>
                        <m:dPr>
                          <m:ctrlPr>
                            <a:rPr lang="en-US" sz="3200" b="0" i="1" smtClean="0">
                              <a:solidFill>
                                <a:srgbClr val="C00000"/>
                              </a:solidFill>
                              <a:latin typeface="Cambria Math" panose="02040503050406030204" pitchFamily="18" charset="0"/>
                            </a:rPr>
                          </m:ctrlPr>
                        </m:dPr>
                        <m:e>
                          <m:r>
                            <a:rPr lang="en-US" sz="3200" b="0" i="0" smtClean="0">
                              <a:solidFill>
                                <a:srgbClr val="C00000"/>
                              </a:solidFill>
                              <a:latin typeface="Cambria Math" panose="02040503050406030204" pitchFamily="18" charset="0"/>
                            </a:rPr>
                            <m:t>8,23</m:t>
                          </m:r>
                        </m:e>
                      </m:d>
                      <m:r>
                        <a:rPr lang="en-US" sz="3200" b="0" i="0" smtClean="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to</m:t>
                      </m:r>
                      <m:r>
                        <a:rPr lang="en-US" sz="3200">
                          <a:solidFill>
                            <a:srgbClr val="C00000"/>
                          </a:solidFill>
                          <a:latin typeface="Cambria Math" panose="02040503050406030204" pitchFamily="18" charset="0"/>
                        </a:rPr>
                        <m:t> </m:t>
                      </m:r>
                    </m:oMath>
                  </m:oMathPara>
                </a14:m>
                <a:endParaRPr lang="en-US" sz="3200" dirty="0">
                  <a:solidFill>
                    <a:srgbClr val="C00000"/>
                  </a:solidFill>
                  <a:latin typeface="Cambria Math" panose="02040503050406030204" pitchFamily="18" charset="0"/>
                </a:endParaRPr>
              </a:p>
              <a:p>
                <a:pPr marL="82550" indent="0">
                  <a:buNone/>
                </a:pPr>
                <a14:m>
                  <m:oMathPara xmlns:m="http://schemas.openxmlformats.org/officeDocument/2006/math">
                    <m:oMathParaPr>
                      <m:jc m:val="left"/>
                    </m:oMathParaPr>
                    <m:oMath xmlns:m="http://schemas.openxmlformats.org/officeDocument/2006/math">
                      <m:r>
                        <m:rPr>
                          <m:sty m:val="p"/>
                        </m:rPr>
                        <a:rPr lang="en-US" sz="3200" smtClean="0">
                          <a:solidFill>
                            <a:srgbClr val="C00000"/>
                          </a:solidFill>
                          <a:latin typeface="Cambria Math" panose="02040503050406030204" pitchFamily="18" charset="0"/>
                        </a:rPr>
                        <m:t>a</m:t>
                      </m:r>
                      <m:r>
                        <a:rPr lang="en-US" sz="3200" smtClean="0">
                          <a:solidFill>
                            <a:srgbClr val="C00000"/>
                          </a:solidFill>
                          <a:latin typeface="Cambria Math" panose="02040503050406030204" pitchFamily="18" charset="0"/>
                        </a:rPr>
                        <m:t> 1</m:t>
                      </m:r>
                      <m:r>
                        <m:rPr>
                          <m:sty m:val="p"/>
                        </m:rPr>
                        <a:rPr lang="en-US" sz="3200" b="0" i="0" smtClean="0">
                          <a:solidFill>
                            <a:srgbClr val="C00000"/>
                          </a:solidFill>
                          <a:latin typeface="Cambria Math" panose="02040503050406030204" pitchFamily="18" charset="0"/>
                        </a:rPr>
                        <m:t>st</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order</m:t>
                      </m:r>
                      <m:r>
                        <a:rPr lang="en-US" sz="3200">
                          <a:solidFill>
                            <a:srgbClr val="C00000"/>
                          </a:solidFill>
                          <a:latin typeface="Cambria Math" panose="02040503050406030204" pitchFamily="18" charset="0"/>
                        </a:rPr>
                        <m:t> </m:t>
                      </m:r>
                      <m:r>
                        <m:rPr>
                          <m:sty m:val="p"/>
                        </m:rPr>
                        <a:rPr lang="en-US" sz="3200">
                          <a:solidFill>
                            <a:srgbClr val="C00000"/>
                          </a:solidFill>
                          <a:latin typeface="Cambria Math" panose="02040503050406030204" pitchFamily="18" charset="0"/>
                        </a:rPr>
                        <m:t>polynomial</m:t>
                      </m:r>
                      <m:r>
                        <a:rPr lang="en-US" sz="3200">
                          <a:solidFill>
                            <a:srgbClr val="C00000"/>
                          </a:solidFill>
                          <a:latin typeface="Cambria Math" panose="02040503050406030204" pitchFamily="18" charset="0"/>
                        </a:rPr>
                        <m:t>.</m:t>
                      </m:r>
                    </m:oMath>
                  </m:oMathPara>
                </a14:m>
                <a:endParaRPr lang="en-US" sz="3200" dirty="0">
                  <a:solidFill>
                    <a:srgbClr val="C00000"/>
                  </a:solidFill>
                </a:endParaRPr>
              </a:p>
              <a:p>
                <a:pPr marL="82550" indent="0">
                  <a:buNone/>
                </a:pPr>
                <a:r>
                  <a:rPr lang="en-US" sz="1400" dirty="0"/>
                  <a:t>Answer: 3.0933*x + 2.3067</a:t>
                </a:r>
              </a:p>
            </p:txBody>
          </p:sp>
        </mc:Choice>
        <mc:Fallback xmlns="">
          <p:sp>
            <p:nvSpPr>
              <p:cNvPr id="5" name="TextBox 4">
                <a:extLst>
                  <a:ext uri="{FF2B5EF4-FFF2-40B4-BE49-F238E27FC236}">
                    <a16:creationId xmlns:a16="http://schemas.microsoft.com/office/drawing/2014/main" id="{E9A475B8-E42A-442C-BCB9-4291D1B9359E}"/>
                  </a:ext>
                </a:extLst>
              </p:cNvPr>
              <p:cNvSpPr txBox="1">
                <a:spLocks noRot="1" noChangeAspect="1" noMove="1" noResize="1" noEditPoints="1" noAdjustHandles="1" noChangeArrowheads="1" noChangeShapeType="1" noTextEdit="1"/>
              </p:cNvSpPr>
              <p:nvPr/>
            </p:nvSpPr>
            <p:spPr>
              <a:xfrm>
                <a:off x="390495" y="5288341"/>
                <a:ext cx="8370001" cy="1292662"/>
              </a:xfrm>
              <a:prstGeom prst="rect">
                <a:avLst/>
              </a:prstGeom>
              <a:blipFill>
                <a:blip r:embed="rId3"/>
                <a:stretch>
                  <a:fillRect b="-3774"/>
                </a:stretch>
              </a:blipFill>
            </p:spPr>
            <p:txBody>
              <a:bodyPr/>
              <a:lstStyle/>
              <a:p>
                <a:r>
                  <a:rPr lang="en-US">
                    <a:noFill/>
                  </a:rPr>
                  <a:t> </a:t>
                </a:r>
              </a:p>
            </p:txBody>
          </p:sp>
        </mc:Fallback>
      </mc:AlternateContent>
    </p:spTree>
    <p:extLst>
      <p:ext uri="{BB962C8B-B14F-4D97-AF65-F5344CB8AC3E}">
        <p14:creationId xmlns:p14="http://schemas.microsoft.com/office/powerpoint/2010/main" val="4047010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457200" y="68803"/>
            <a:ext cx="8337550" cy="693197"/>
          </a:xfrm>
        </p:spPr>
        <p:txBody>
          <a:bodyPr>
            <a:normAutofit fontScale="90000"/>
          </a:bodyPr>
          <a:lstStyle/>
          <a:p>
            <a:r>
              <a:rPr lang="en-US" dirty="0"/>
              <a:t>Solve an integral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405176" y="685800"/>
                <a:ext cx="8684296" cy="5334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Integrate</m:t>
                      </m:r>
                      <m:nary>
                        <m:naryPr>
                          <m:ctrlPr>
                            <a:rPr lang="en-US" sz="3200" b="0" i="1" smtClean="0">
                              <a:solidFill>
                                <a:srgbClr val="C00000"/>
                              </a:solidFill>
                              <a:latin typeface="Cambria Math" panose="02040503050406030204" pitchFamily="18" charset="0"/>
                            </a:rPr>
                          </m:ctrlPr>
                        </m:naryPr>
                        <m:sub>
                          <m:r>
                            <m:rPr>
                              <m:brk m:alnAt="23"/>
                            </m:rPr>
                            <a:rPr lang="en-US" sz="3200" b="0" i="1" smtClean="0">
                              <a:solidFill>
                                <a:srgbClr val="C00000"/>
                              </a:solidFill>
                              <a:latin typeface="Cambria Math" panose="02040503050406030204" pitchFamily="18" charset="0"/>
                            </a:rPr>
                            <m:t>5</m:t>
                          </m:r>
                        </m:sub>
                        <m:sup>
                          <m:r>
                            <a:rPr lang="en-US" sz="3200" b="0" i="1" smtClean="0">
                              <a:solidFill>
                                <a:srgbClr val="C00000"/>
                              </a:solidFill>
                              <a:latin typeface="Cambria Math" panose="02040503050406030204" pitchFamily="18" charset="0"/>
                            </a:rPr>
                            <m:t>13</m:t>
                          </m:r>
                        </m:sup>
                        <m:e>
                          <m:sSup>
                            <m:sSupPr>
                              <m:ctrlPr>
                                <a:rPr lang="en-US" sz="3200" b="0" i="1" smtClean="0">
                                  <a:solidFill>
                                    <a:srgbClr val="C00000"/>
                                  </a:solidFill>
                                  <a:latin typeface="Cambria Math" panose="02040503050406030204" pitchFamily="18" charset="0"/>
                                </a:rPr>
                              </m:ctrlPr>
                            </m:sSupPr>
                            <m:e>
                              <m:r>
                                <a:rPr lang="en-US" sz="3200" b="0" i="1" smtClean="0">
                                  <a:solidFill>
                                    <a:srgbClr val="C00000"/>
                                  </a:solidFill>
                                  <a:latin typeface="Cambria Math" panose="02040503050406030204" pitchFamily="18" charset="0"/>
                                </a:rPr>
                                <m:t>9</m:t>
                              </m:r>
                              <m:r>
                                <a:rPr lang="en-US" sz="3200" b="0" i="1" smtClean="0">
                                  <a:solidFill>
                                    <a:srgbClr val="C00000"/>
                                  </a:solidFill>
                                  <a:latin typeface="Cambria Math" panose="02040503050406030204" pitchFamily="18" charset="0"/>
                                </a:rPr>
                                <m:t>𝑥</m:t>
                              </m:r>
                            </m:e>
                            <m:sup>
                              <m:r>
                                <a:rPr lang="en-US" sz="3200" b="0" i="1" smtClean="0">
                                  <a:solidFill>
                                    <a:srgbClr val="C00000"/>
                                  </a:solidFill>
                                  <a:latin typeface="Cambria Math" panose="02040503050406030204" pitchFamily="18" charset="0"/>
                                </a:rPr>
                                <m:t>3</m:t>
                              </m:r>
                            </m:sup>
                          </m:sSup>
                          <m:r>
                            <a:rPr lang="en-US" sz="3200" b="0" i="1" smtClean="0">
                              <a:solidFill>
                                <a:srgbClr val="C00000"/>
                              </a:solidFill>
                              <a:latin typeface="Cambria Math" panose="02040503050406030204" pitchFamily="18" charset="0"/>
                            </a:rPr>
                            <m:t>𝑑𝑥</m:t>
                          </m:r>
                        </m:e>
                      </m:nary>
                      <m:r>
                        <a:rPr lang="en-US" sz="3200" b="0" i="1" smtClean="0">
                          <a:solidFill>
                            <a:srgbClr val="C00000"/>
                          </a:solidFill>
                          <a:latin typeface="Cambria Math" panose="02040503050406030204" pitchFamily="18" charset="0"/>
                        </a:rPr>
                        <m:t> </m:t>
                      </m:r>
                    </m:oMath>
                  </m:oMathPara>
                </a14:m>
                <a:endParaRPr lang="en-US" dirty="0">
                  <a:latin typeface="Courier New" panose="02070309020205020404" pitchFamily="49" charset="0"/>
                  <a:cs typeface="Courier New" panose="02070309020205020404" pitchFamily="49" charset="0"/>
                </a:endParaRPr>
              </a:p>
              <a:p>
                <a:pPr marL="82550" indent="0">
                  <a:buNone/>
                </a:pPr>
                <a:r>
                  <a:rPr lang="en-US" dirty="0">
                    <a:latin typeface="Courier New" panose="02070309020205020404" pitchFamily="49" charset="0"/>
                    <a:cs typeface="Courier New" panose="02070309020205020404" pitchFamily="49" charset="0"/>
                  </a:rPr>
                  <a:t>syms x</a:t>
                </a:r>
              </a:p>
              <a:p>
                <a:pPr marL="82550" indent="0">
                  <a:buNone/>
                </a:pPr>
                <a:r>
                  <a:rPr lang="en-US" dirty="0" err="1">
                    <a:latin typeface="Courier New" panose="02070309020205020404" pitchFamily="49" charset="0"/>
                    <a:cs typeface="Courier New" panose="02070309020205020404" pitchFamily="49" charset="0"/>
                  </a:rPr>
                  <a:t>func</a:t>
                </a:r>
                <a:r>
                  <a:rPr lang="en-US" dirty="0">
                    <a:latin typeface="Courier New" panose="02070309020205020404" pitchFamily="49" charset="0"/>
                    <a:cs typeface="Courier New" panose="02070309020205020404" pitchFamily="49" charset="0"/>
                  </a:rPr>
                  <a:t>=9*x^3</a:t>
                </a:r>
              </a:p>
              <a:p>
                <a:pPr marL="82550" indent="0">
                  <a:buNone/>
                </a:pPr>
                <a:r>
                  <a:rPr lang="en-US" dirty="0" err="1">
                    <a:latin typeface="Courier New" panose="02070309020205020404" pitchFamily="49" charset="0"/>
                    <a:cs typeface="Courier New" panose="02070309020205020404" pitchFamily="49" charset="0"/>
                  </a:rPr>
                  <a:t>val</a:t>
                </a:r>
                <a:r>
                  <a:rPr lang="en-US" dirty="0">
                    <a:latin typeface="Courier New" panose="02070309020205020404" pitchFamily="49" charset="0"/>
                    <a:cs typeface="Courier New" panose="02070309020205020404" pitchFamily="49" charset="0"/>
                  </a:rPr>
                  <a:t>=int(func,x,5,13)</a:t>
                </a:r>
              </a:p>
              <a:p>
                <a:pPr marL="82550" indent="0">
                  <a:buNone/>
                </a:pPr>
                <a:r>
                  <a:rPr lang="en-US" dirty="0" err="1">
                    <a:latin typeface="Courier New" panose="02070309020205020404" pitchFamily="49" charset="0"/>
                    <a:cs typeface="Courier New" panose="02070309020205020404" pitchFamily="49" charset="0"/>
                  </a:rPr>
                  <a:t>val</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vpa</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val</a:t>
                </a:r>
                <a:r>
                  <a:rPr lang="en-US" dirty="0">
                    <a:latin typeface="Courier New" panose="02070309020205020404" pitchFamily="49" charset="0"/>
                    <a:cs typeface="Courier New" panose="02070309020205020404" pitchFamily="49" charset="0"/>
                  </a:rPr>
                  <a:t>)</a:t>
                </a:r>
              </a:p>
              <a:p>
                <a:pPr marL="82550" indent="0">
                  <a:buNone/>
                </a:pPr>
                <a:r>
                  <a:rPr lang="en-US" dirty="0">
                    <a:latin typeface="Courier New" panose="02070309020205020404" pitchFamily="49" charset="0"/>
                    <a:cs typeface="Courier New" panose="02070309020205020404" pitchFamily="49" charset="0"/>
                  </a:rPr>
                  <a:t>%use </a:t>
                </a:r>
                <a:r>
                  <a:rPr lang="en-US" dirty="0" err="1">
                    <a:latin typeface="Courier New" panose="02070309020205020404" pitchFamily="49" charset="0"/>
                    <a:cs typeface="Courier New" panose="02070309020205020404" pitchFamily="49" charset="0"/>
                  </a:rPr>
                  <a:t>vpaintegral</a:t>
                </a:r>
                <a:r>
                  <a:rPr lang="en-US" dirty="0">
                    <a:latin typeface="Courier New" panose="02070309020205020404" pitchFamily="49" charset="0"/>
                    <a:cs typeface="Courier New" panose="02070309020205020404" pitchFamily="49" charset="0"/>
                  </a:rPr>
                  <a:t>(func,x,5,13)</a:t>
                </a:r>
              </a:p>
              <a:p>
                <a:pPr marL="82550" indent="0">
                  <a:buNone/>
                </a:pPr>
                <a:endParaRPr lang="en-US" dirty="0">
                  <a:latin typeface="Courier New" panose="02070309020205020404" pitchFamily="49" charset="0"/>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405176" y="685800"/>
                <a:ext cx="8684296" cy="5334000"/>
              </a:xfrm>
              <a:blipFill>
                <a:blip r:embed="rId2"/>
                <a:stretch>
                  <a:fillRect l="-7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9832E19-24FC-432B-BA9E-5C3C983D3A98}"/>
                  </a:ext>
                </a:extLst>
              </p:cNvPr>
              <p:cNvSpPr txBox="1"/>
              <p:nvPr/>
            </p:nvSpPr>
            <p:spPr>
              <a:xfrm>
                <a:off x="533400" y="4918230"/>
                <a:ext cx="4648200" cy="1415003"/>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Integrate</m:t>
                      </m:r>
                      <m:nary>
                        <m:naryPr>
                          <m:ctrlPr>
                            <a:rPr lang="en-US" sz="3200" b="0" i="1" smtClean="0">
                              <a:solidFill>
                                <a:srgbClr val="C00000"/>
                              </a:solidFill>
                              <a:latin typeface="Cambria Math" panose="02040503050406030204" pitchFamily="18" charset="0"/>
                            </a:rPr>
                          </m:ctrlPr>
                        </m:naryPr>
                        <m:sub>
                          <m:r>
                            <m:rPr>
                              <m:brk m:alnAt="23"/>
                            </m:rPr>
                            <a:rPr lang="en-US" sz="3200" b="0" i="1" smtClean="0">
                              <a:solidFill>
                                <a:srgbClr val="C00000"/>
                              </a:solidFill>
                              <a:latin typeface="Cambria Math" panose="02040503050406030204" pitchFamily="18" charset="0"/>
                            </a:rPr>
                            <m:t>5</m:t>
                          </m:r>
                        </m:sub>
                        <m:sup>
                          <m:r>
                            <a:rPr lang="en-US" sz="3200" b="0" i="1" smtClean="0">
                              <a:solidFill>
                                <a:srgbClr val="C00000"/>
                              </a:solidFill>
                              <a:latin typeface="Cambria Math" panose="02040503050406030204" pitchFamily="18" charset="0"/>
                            </a:rPr>
                            <m:t>3.2</m:t>
                          </m:r>
                        </m:sup>
                        <m:e>
                          <m:r>
                            <a:rPr lang="en-US" sz="3200" b="0" i="1" smtClean="0">
                              <a:solidFill>
                                <a:srgbClr val="C00000"/>
                              </a:solidFill>
                              <a:latin typeface="Cambria Math" panose="02040503050406030204" pitchFamily="18" charset="0"/>
                            </a:rPr>
                            <m:t>4</m:t>
                          </m:r>
                          <m:func>
                            <m:funcPr>
                              <m:ctrlPr>
                                <a:rPr lang="en-US" sz="3200" b="0" i="1" smtClean="0">
                                  <a:solidFill>
                                    <a:srgbClr val="C00000"/>
                                  </a:solidFill>
                                  <a:latin typeface="Cambria Math" panose="02040503050406030204" pitchFamily="18" charset="0"/>
                                </a:rPr>
                              </m:ctrlPr>
                            </m:funcPr>
                            <m:fName>
                              <m:r>
                                <m:rPr>
                                  <m:sty m:val="p"/>
                                </m:rPr>
                                <a:rPr lang="en-US" sz="3200" b="0" i="0" smtClean="0">
                                  <a:solidFill>
                                    <a:srgbClr val="C00000"/>
                                  </a:solidFill>
                                  <a:latin typeface="Cambria Math" panose="02040503050406030204" pitchFamily="18" charset="0"/>
                                </a:rPr>
                                <m:t>ln</m:t>
                              </m:r>
                            </m:fName>
                            <m:e>
                              <m:d>
                                <m:dPr>
                                  <m:ctrlPr>
                                    <a:rPr lang="en-US" sz="3200" b="0" i="1" smtClean="0">
                                      <a:solidFill>
                                        <a:srgbClr val="C00000"/>
                                      </a:solidFill>
                                      <a:latin typeface="Cambria Math" panose="02040503050406030204" pitchFamily="18" charset="0"/>
                                    </a:rPr>
                                  </m:ctrlPr>
                                </m:dPr>
                                <m:e>
                                  <m:r>
                                    <a:rPr lang="en-US" sz="3200" b="0" i="1" smtClean="0">
                                      <a:solidFill>
                                        <a:srgbClr val="C00000"/>
                                      </a:solidFill>
                                      <a:latin typeface="Cambria Math" panose="02040503050406030204" pitchFamily="18" charset="0"/>
                                    </a:rPr>
                                    <m:t>7</m:t>
                                  </m:r>
                                  <m:r>
                                    <a:rPr lang="en-US" sz="3200" b="0" i="1" smtClean="0">
                                      <a:solidFill>
                                        <a:srgbClr val="C00000"/>
                                      </a:solidFill>
                                      <a:latin typeface="Cambria Math" panose="02040503050406030204" pitchFamily="18" charset="0"/>
                                    </a:rPr>
                                    <m:t>𝑥</m:t>
                                  </m:r>
                                </m:e>
                              </m:d>
                            </m:e>
                          </m:func>
                          <m:r>
                            <a:rPr lang="en-US" sz="3200" b="0" i="1" smtClean="0">
                              <a:solidFill>
                                <a:srgbClr val="C00000"/>
                              </a:solidFill>
                              <a:latin typeface="Cambria Math" panose="02040503050406030204" pitchFamily="18" charset="0"/>
                            </a:rPr>
                            <m:t>𝑑𝑥</m:t>
                          </m:r>
                        </m:e>
                      </m:nary>
                    </m:oMath>
                  </m:oMathPara>
                </a14:m>
                <a:endParaRPr lang="en-US" sz="3200" dirty="0"/>
              </a:p>
              <a:p>
                <a:r>
                  <a:rPr lang="en-US" sz="1400" dirty="0"/>
                  <a:t>Answer: -24.111</a:t>
                </a:r>
              </a:p>
            </p:txBody>
          </p:sp>
        </mc:Choice>
        <mc:Fallback xmlns="">
          <p:sp>
            <p:nvSpPr>
              <p:cNvPr id="6" name="TextBox 5">
                <a:extLst>
                  <a:ext uri="{FF2B5EF4-FFF2-40B4-BE49-F238E27FC236}">
                    <a16:creationId xmlns:a16="http://schemas.microsoft.com/office/drawing/2014/main" id="{39832E19-24FC-432B-BA9E-5C3C983D3A98}"/>
                  </a:ext>
                </a:extLst>
              </p:cNvPr>
              <p:cNvSpPr txBox="1">
                <a:spLocks noRot="1" noChangeAspect="1" noMove="1" noResize="1" noEditPoints="1" noAdjustHandles="1" noChangeArrowheads="1" noChangeShapeType="1" noTextEdit="1"/>
              </p:cNvSpPr>
              <p:nvPr/>
            </p:nvSpPr>
            <p:spPr>
              <a:xfrm>
                <a:off x="533400" y="4918230"/>
                <a:ext cx="4648200" cy="1415003"/>
              </a:xfrm>
              <a:prstGeom prst="rect">
                <a:avLst/>
              </a:prstGeom>
              <a:blipFill>
                <a:blip r:embed="rId3"/>
                <a:stretch>
                  <a:fillRect l="-394" b="-3448"/>
                </a:stretch>
              </a:blipFill>
            </p:spPr>
            <p:txBody>
              <a:bodyPr/>
              <a:lstStyle/>
              <a:p>
                <a:r>
                  <a:rPr lang="en-US">
                    <a:noFill/>
                  </a:rPr>
                  <a:t> </a:t>
                </a:r>
              </a:p>
            </p:txBody>
          </p:sp>
        </mc:Fallback>
      </mc:AlternateContent>
    </p:spTree>
    <p:extLst>
      <p:ext uri="{BB962C8B-B14F-4D97-AF65-F5344CB8AC3E}">
        <p14:creationId xmlns:p14="http://schemas.microsoft.com/office/powerpoint/2010/main" val="3368997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457200" y="68803"/>
            <a:ext cx="8337550" cy="693197"/>
          </a:xfrm>
        </p:spPr>
        <p:txBody>
          <a:bodyPr>
            <a:normAutofit fontScale="90000"/>
          </a:bodyPr>
          <a:lstStyle/>
          <a:p>
            <a:r>
              <a:rPr lang="en-US" dirty="0"/>
              <a:t>Solve ordinary differential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405176" y="685800"/>
                <a:ext cx="8510224" cy="4648200"/>
              </a:xfrm>
            </p:spPr>
            <p:txBody>
              <a:bodyPr/>
              <a:lstStyle/>
              <a:p>
                <a:pPr marL="82550" indent="0">
                  <a:buNone/>
                </a:pPr>
                <a14:m>
                  <m:oMath xmlns:m="http://schemas.openxmlformats.org/officeDocument/2006/math">
                    <m:r>
                      <m:rPr>
                        <m:sty m:val="p"/>
                      </m:rPr>
                      <a:rPr lang="en-US" sz="3200" b="0" i="0" smtClean="0">
                        <a:solidFill>
                          <a:srgbClr val="C00000"/>
                        </a:solidFill>
                        <a:latin typeface="Cambria Math" panose="02040503050406030204" pitchFamily="18" charset="0"/>
                      </a:rPr>
                      <m:t>Solve</m:t>
                    </m:r>
                    <m:r>
                      <a:rPr lang="en-US" sz="3200" b="0" i="1" smtClean="0">
                        <a:solidFill>
                          <a:srgbClr val="C00000"/>
                        </a:solidFill>
                        <a:latin typeface="Cambria Math" panose="02040503050406030204" pitchFamily="18" charset="0"/>
                      </a:rPr>
                      <m:t> 4</m:t>
                    </m:r>
                    <m:f>
                      <m:fPr>
                        <m:ctrlPr>
                          <a:rPr lang="en-US" sz="3200" b="0" i="1" smtClean="0">
                            <a:solidFill>
                              <a:srgbClr val="C00000"/>
                            </a:solidFill>
                            <a:latin typeface="Cambria Math" panose="02040503050406030204" pitchFamily="18" charset="0"/>
                          </a:rPr>
                        </m:ctrlPr>
                      </m:fPr>
                      <m:num>
                        <m:r>
                          <a:rPr lang="en-US" sz="3200" b="0" i="1" smtClean="0">
                            <a:solidFill>
                              <a:srgbClr val="C00000"/>
                            </a:solidFill>
                            <a:latin typeface="Cambria Math" panose="02040503050406030204" pitchFamily="18" charset="0"/>
                          </a:rPr>
                          <m:t>𝑑𝑦</m:t>
                        </m:r>
                      </m:num>
                      <m:den>
                        <m:r>
                          <a:rPr lang="en-US" sz="3200" b="0" i="1" smtClean="0">
                            <a:solidFill>
                              <a:srgbClr val="C00000"/>
                            </a:solidFill>
                            <a:latin typeface="Cambria Math" panose="02040503050406030204" pitchFamily="18" charset="0"/>
                          </a:rPr>
                          <m:t>𝑑𝑥</m:t>
                        </m:r>
                      </m:den>
                    </m:f>
                    <m:r>
                      <a:rPr lang="en-US" sz="3200" b="0" i="1" smtClean="0">
                        <a:solidFill>
                          <a:srgbClr val="C00000"/>
                        </a:solidFill>
                        <a:latin typeface="Cambria Math" panose="02040503050406030204" pitchFamily="18" charset="0"/>
                      </a:rPr>
                      <m:t>+7</m:t>
                    </m:r>
                    <m:r>
                      <a:rPr lang="en-US" sz="3200" b="0" i="1" smtClean="0">
                        <a:solidFill>
                          <a:srgbClr val="C00000"/>
                        </a:solidFill>
                        <a:latin typeface="Cambria Math" panose="02040503050406030204" pitchFamily="18" charset="0"/>
                      </a:rPr>
                      <m:t>𝑦</m:t>
                    </m:r>
                    <m:r>
                      <a:rPr lang="en-US" sz="3200" b="0" i="1" smtClean="0">
                        <a:solidFill>
                          <a:srgbClr val="C00000"/>
                        </a:solidFill>
                        <a:latin typeface="Cambria Math" panose="02040503050406030204" pitchFamily="18" charset="0"/>
                      </a:rPr>
                      <m:t>=5</m:t>
                    </m:r>
                    <m:sSup>
                      <m:sSupPr>
                        <m:ctrlPr>
                          <a:rPr lang="en-US" sz="3200" b="0" i="1" smtClean="0">
                            <a:solidFill>
                              <a:srgbClr val="C00000"/>
                            </a:solidFill>
                            <a:latin typeface="Cambria Math" panose="02040503050406030204" pitchFamily="18" charset="0"/>
                          </a:rPr>
                        </m:ctrlPr>
                      </m:sSupPr>
                      <m:e>
                        <m:r>
                          <a:rPr lang="en-US" sz="3200" b="0" i="1" smtClean="0">
                            <a:solidFill>
                              <a:srgbClr val="C00000"/>
                            </a:solidFill>
                            <a:latin typeface="Cambria Math" panose="02040503050406030204" pitchFamily="18" charset="0"/>
                          </a:rPr>
                          <m:t>𝑒</m:t>
                        </m:r>
                      </m:e>
                      <m:sup>
                        <m:r>
                          <a:rPr lang="en-US" sz="3200" b="0" i="1" smtClean="0">
                            <a:solidFill>
                              <a:srgbClr val="C00000"/>
                            </a:solidFill>
                            <a:latin typeface="Cambria Math" panose="02040503050406030204" pitchFamily="18" charset="0"/>
                          </a:rPr>
                          <m:t>−2</m:t>
                        </m:r>
                        <m:r>
                          <a:rPr lang="en-US" sz="3200" b="0" i="1" smtClean="0">
                            <a:solidFill>
                              <a:srgbClr val="C00000"/>
                            </a:solidFill>
                            <a:latin typeface="Cambria Math" panose="02040503050406030204" pitchFamily="18" charset="0"/>
                          </a:rPr>
                          <m:t>𝑥</m:t>
                        </m:r>
                      </m:sup>
                    </m:sSup>
                    <m:r>
                      <a:rPr lang="en-US" sz="3200" b="0" i="1" smtClean="0">
                        <a:solidFill>
                          <a:srgbClr val="C00000"/>
                        </a:solidFill>
                        <a:latin typeface="Cambria Math" panose="02040503050406030204" pitchFamily="18" charset="0"/>
                      </a:rPr>
                      <m:t>, </m:t>
                    </m:r>
                    <m:r>
                      <a:rPr lang="en-US" sz="3200" b="0" i="1" smtClean="0">
                        <a:solidFill>
                          <a:srgbClr val="C00000"/>
                        </a:solidFill>
                        <a:latin typeface="Cambria Math" panose="02040503050406030204" pitchFamily="18" charset="0"/>
                      </a:rPr>
                      <m:t>𝑦</m:t>
                    </m:r>
                    <m:d>
                      <m:dPr>
                        <m:ctrlPr>
                          <a:rPr lang="en-US" sz="3200" b="0" i="1" smtClean="0">
                            <a:solidFill>
                              <a:srgbClr val="C00000"/>
                            </a:solidFill>
                            <a:latin typeface="Cambria Math" panose="02040503050406030204" pitchFamily="18" charset="0"/>
                          </a:rPr>
                        </m:ctrlPr>
                      </m:dPr>
                      <m:e>
                        <m:r>
                          <a:rPr lang="en-US" sz="3200" b="0" i="1" smtClean="0">
                            <a:solidFill>
                              <a:srgbClr val="C00000"/>
                            </a:solidFill>
                            <a:latin typeface="Cambria Math" panose="02040503050406030204" pitchFamily="18" charset="0"/>
                          </a:rPr>
                          <m:t>0</m:t>
                        </m:r>
                      </m:e>
                    </m:d>
                    <m:r>
                      <a:rPr lang="en-US" sz="3200" b="0" i="1" smtClean="0">
                        <a:solidFill>
                          <a:srgbClr val="C00000"/>
                        </a:solidFill>
                        <a:latin typeface="Cambria Math" panose="02040503050406030204" pitchFamily="18" charset="0"/>
                      </a:rPr>
                      <m:t>=12. </m:t>
                    </m:r>
                    <m:r>
                      <m:rPr>
                        <m:sty m:val="p"/>
                      </m:rPr>
                      <a:rPr lang="en-US" sz="3200" b="0" i="0" smtClean="0">
                        <a:solidFill>
                          <a:srgbClr val="C00000"/>
                        </a:solidFill>
                        <a:latin typeface="Cambria Math" panose="02040503050406030204" pitchFamily="18" charset="0"/>
                      </a:rPr>
                      <m:t>Find</m:t>
                    </m:r>
                    <m:r>
                      <a:rPr lang="en-US" sz="3200" b="0" i="1" smtClean="0">
                        <a:solidFill>
                          <a:srgbClr val="C00000"/>
                        </a:solidFill>
                        <a:latin typeface="Cambria Math" panose="02040503050406030204" pitchFamily="18" charset="0"/>
                      </a:rPr>
                      <m:t> </m:t>
                    </m:r>
                    <m:r>
                      <a:rPr lang="en-US" sz="3200" b="0" i="1" smtClean="0">
                        <a:solidFill>
                          <a:srgbClr val="C00000"/>
                        </a:solidFill>
                        <a:latin typeface="Cambria Math" panose="02040503050406030204" pitchFamily="18" charset="0"/>
                      </a:rPr>
                      <m:t>𝑦</m:t>
                    </m:r>
                    <m:r>
                      <a:rPr lang="en-US" sz="3200" b="0" i="1" smtClean="0">
                        <a:solidFill>
                          <a:srgbClr val="C00000"/>
                        </a:solidFill>
                        <a:latin typeface="Cambria Math" panose="02040503050406030204" pitchFamily="18" charset="0"/>
                      </a:rPr>
                      <m:t>(13)</m:t>
                    </m:r>
                  </m:oMath>
                </a14:m>
                <a:r>
                  <a:rPr lang="en-US" dirty="0">
                    <a:latin typeface="Courier New" panose="02070309020205020404" pitchFamily="49" charset="0"/>
                    <a:cs typeface="Courier New" panose="02070309020205020404" pitchFamily="49" charset="0"/>
                  </a:rPr>
                  <a:t> </a:t>
                </a:r>
              </a:p>
              <a:p>
                <a:pPr marL="82550" indent="0">
                  <a:buNone/>
                </a:pPr>
                <a:r>
                  <a:rPr lang="en-US" dirty="0">
                    <a:latin typeface="Courier New" panose="02070309020205020404" pitchFamily="49" charset="0"/>
                    <a:cs typeface="Courier New" panose="02070309020205020404" pitchFamily="49" charset="0"/>
                  </a:rPr>
                  <a:t>syms y(x) x</a:t>
                </a:r>
              </a:p>
              <a:p>
                <a:pPr marL="82550" indent="0">
                  <a:buNone/>
                </a:pPr>
                <a:r>
                  <a:rPr lang="en-US" dirty="0" err="1">
                    <a:latin typeface="Courier New" panose="02070309020205020404" pitchFamily="49" charset="0"/>
                    <a:cs typeface="Courier New" panose="02070309020205020404" pitchFamily="49" charset="0"/>
                  </a:rPr>
                  <a:t>eqn</a:t>
                </a:r>
                <a:r>
                  <a:rPr lang="en-US" dirty="0">
                    <a:latin typeface="Courier New" panose="02070309020205020404" pitchFamily="49" charset="0"/>
                    <a:cs typeface="Courier New" panose="02070309020205020404" pitchFamily="49" charset="0"/>
                  </a:rPr>
                  <a:t>=4*diff(y,x,1)+7*y==5*exp(-2*x)</a:t>
                </a:r>
              </a:p>
              <a:p>
                <a:pPr marL="82550" indent="0">
                  <a:buNone/>
                </a:pPr>
                <a:r>
                  <a:rPr lang="en-US" dirty="0" err="1">
                    <a:latin typeface="Courier New" panose="02070309020205020404" pitchFamily="49" charset="0"/>
                    <a:cs typeface="Courier New" panose="02070309020205020404" pitchFamily="49" charset="0"/>
                  </a:rPr>
                  <a:t>cond</a:t>
                </a:r>
                <a:r>
                  <a:rPr lang="en-US" dirty="0">
                    <a:latin typeface="Courier New" panose="02070309020205020404" pitchFamily="49" charset="0"/>
                    <a:cs typeface="Courier New" panose="02070309020205020404" pitchFamily="49" charset="0"/>
                  </a:rPr>
                  <a:t>=[y(0)==12]</a:t>
                </a:r>
              </a:p>
              <a:p>
                <a:pPr marL="82550" indent="0">
                  <a:buNone/>
                </a:pPr>
                <a:r>
                  <a:rPr lang="en-US" dirty="0" err="1">
                    <a:latin typeface="Courier New" panose="02070309020205020404" pitchFamily="49" charset="0"/>
                    <a:cs typeface="Courier New" panose="02070309020205020404" pitchFamily="49" charset="0"/>
                  </a:rPr>
                  <a:t>soln</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dsolve</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eqn,cond</a:t>
                </a:r>
                <a:r>
                  <a:rPr lang="en-US" dirty="0">
                    <a:latin typeface="Courier New" panose="02070309020205020404" pitchFamily="49" charset="0"/>
                    <a:cs typeface="Courier New" panose="02070309020205020404" pitchFamily="49" charset="0"/>
                  </a:rPr>
                  <a:t>)</a:t>
                </a:r>
              </a:p>
              <a:p>
                <a:pPr marL="82550" indent="0">
                  <a:buNone/>
                </a:pPr>
                <a:r>
                  <a:rPr lang="en-US" dirty="0">
                    <a:latin typeface="Courier New" panose="02070309020205020404" pitchFamily="49" charset="0"/>
                    <a:cs typeface="Courier New" panose="02070309020205020404" pitchFamily="49" charset="0"/>
                  </a:rPr>
                  <a:t>y13=subs(soln,x,13)</a:t>
                </a:r>
              </a:p>
              <a:p>
                <a:pPr marL="82550" indent="0">
                  <a:buNone/>
                </a:pPr>
                <a:r>
                  <a:rPr lang="en-US" dirty="0">
                    <a:latin typeface="Courier New" panose="02070309020205020404" pitchFamily="49" charset="0"/>
                    <a:cs typeface="Courier New" panose="02070309020205020404" pitchFamily="49" charset="0"/>
                  </a:rPr>
                  <a:t>y13=</a:t>
                </a:r>
                <a:r>
                  <a:rPr lang="en-US" dirty="0" err="1">
                    <a:latin typeface="Courier New" panose="02070309020205020404" pitchFamily="49" charset="0"/>
                    <a:cs typeface="Courier New" panose="02070309020205020404" pitchFamily="49" charset="0"/>
                  </a:rPr>
                  <a:t>vpa</a:t>
                </a:r>
                <a:r>
                  <a:rPr lang="en-US" dirty="0">
                    <a:latin typeface="Courier New" panose="02070309020205020404" pitchFamily="49" charset="0"/>
                    <a:cs typeface="Courier New" panose="02070309020205020404" pitchFamily="49" charset="0"/>
                  </a:rPr>
                  <a:t>(y13)</a:t>
                </a:r>
              </a:p>
              <a:p>
                <a:pPr marL="82550" indent="0">
                  <a:buNone/>
                </a:pPr>
                <a14:m>
                  <m:oMathPara xmlns:m="http://schemas.openxmlformats.org/officeDocument/2006/math">
                    <m:oMathParaPr>
                      <m:jc m:val="left"/>
                    </m:oMathParaPr>
                    <m:oMath xmlns:m="http://schemas.openxmlformats.org/officeDocument/2006/math">
                      <m:r>
                        <m:rPr>
                          <m:sty m:val="p"/>
                        </m:rPr>
                        <a:rPr lang="en-US" sz="2800" b="0" i="0" smtClean="0">
                          <a:solidFill>
                            <a:srgbClr val="C00000"/>
                          </a:solidFill>
                          <a:latin typeface="Cambria Math" panose="02040503050406030204" pitchFamily="18" charset="0"/>
                        </a:rPr>
                        <m:t>Solve</m:t>
                      </m:r>
                      <m:r>
                        <a:rPr lang="en-US" sz="2800" b="0" i="1" smtClean="0">
                          <a:solidFill>
                            <a:srgbClr val="C00000"/>
                          </a:solidFill>
                          <a:latin typeface="Cambria Math" panose="02040503050406030204" pitchFamily="18" charset="0"/>
                        </a:rPr>
                        <m:t> </m:t>
                      </m:r>
                      <m:r>
                        <a:rPr lang="en-US" sz="2800" i="1">
                          <a:solidFill>
                            <a:srgbClr val="C00000"/>
                          </a:solidFill>
                          <a:latin typeface="Cambria Math" panose="02040503050406030204" pitchFamily="18" charset="0"/>
                        </a:rPr>
                        <m:t>6</m:t>
                      </m:r>
                      <m:f>
                        <m:fPr>
                          <m:ctrlPr>
                            <a:rPr lang="en-US" sz="2800" i="1">
                              <a:solidFill>
                                <a:srgbClr val="C00000"/>
                              </a:solidFill>
                              <a:latin typeface="Cambria Math" panose="02040503050406030204" pitchFamily="18" charset="0"/>
                            </a:rPr>
                          </m:ctrlPr>
                        </m:fPr>
                        <m:num>
                          <m:sSup>
                            <m:sSupPr>
                              <m:ctrlPr>
                                <a:rPr lang="en-US" sz="2800" i="1">
                                  <a:solidFill>
                                    <a:srgbClr val="C00000"/>
                                  </a:solidFill>
                                  <a:latin typeface="Cambria Math" panose="02040503050406030204" pitchFamily="18" charset="0"/>
                                </a:rPr>
                              </m:ctrlPr>
                            </m:sSupPr>
                            <m:e>
                              <m:r>
                                <a:rPr lang="en-US" sz="2800" i="1">
                                  <a:solidFill>
                                    <a:srgbClr val="C00000"/>
                                  </a:solidFill>
                                  <a:latin typeface="Cambria Math" panose="02040503050406030204" pitchFamily="18" charset="0"/>
                                </a:rPr>
                                <m:t>𝑑</m:t>
                              </m:r>
                            </m:e>
                            <m:sup>
                              <m:r>
                                <a:rPr lang="en-US" sz="2800" i="1">
                                  <a:solidFill>
                                    <a:srgbClr val="C00000"/>
                                  </a:solidFill>
                                  <a:latin typeface="Cambria Math" panose="02040503050406030204" pitchFamily="18" charset="0"/>
                                </a:rPr>
                                <m:t>2</m:t>
                              </m:r>
                            </m:sup>
                          </m:sSup>
                          <m:r>
                            <a:rPr lang="en-US" sz="2800" i="1">
                              <a:solidFill>
                                <a:srgbClr val="C00000"/>
                              </a:solidFill>
                              <a:latin typeface="Cambria Math" panose="02040503050406030204" pitchFamily="18" charset="0"/>
                            </a:rPr>
                            <m:t>𝑦</m:t>
                          </m:r>
                        </m:num>
                        <m:den>
                          <m:sSup>
                            <m:sSupPr>
                              <m:ctrlPr>
                                <a:rPr lang="en-US" sz="2800" i="1">
                                  <a:solidFill>
                                    <a:srgbClr val="C00000"/>
                                  </a:solidFill>
                                  <a:latin typeface="Cambria Math" panose="02040503050406030204" pitchFamily="18" charset="0"/>
                                </a:rPr>
                              </m:ctrlPr>
                            </m:sSupPr>
                            <m:e>
                              <m:r>
                                <a:rPr lang="en-US" sz="2800" i="1">
                                  <a:solidFill>
                                    <a:srgbClr val="C00000"/>
                                  </a:solidFill>
                                  <a:latin typeface="Cambria Math" panose="02040503050406030204" pitchFamily="18" charset="0"/>
                                </a:rPr>
                                <m:t>𝑑𝑥</m:t>
                              </m:r>
                            </m:e>
                            <m:sup>
                              <m:r>
                                <a:rPr lang="en-US" sz="2800" i="1">
                                  <a:solidFill>
                                    <a:srgbClr val="C00000"/>
                                  </a:solidFill>
                                  <a:latin typeface="Cambria Math" panose="02040503050406030204" pitchFamily="18" charset="0"/>
                                </a:rPr>
                                <m:t>2</m:t>
                              </m:r>
                            </m:sup>
                          </m:sSup>
                        </m:den>
                      </m:f>
                      <m:r>
                        <a:rPr lang="en-US" sz="2800" b="0" i="1" smtClean="0">
                          <a:solidFill>
                            <a:srgbClr val="C00000"/>
                          </a:solidFill>
                          <a:latin typeface="Cambria Math" panose="02040503050406030204" pitchFamily="18" charset="0"/>
                        </a:rPr>
                        <m:t>+4</m:t>
                      </m:r>
                      <m:f>
                        <m:fPr>
                          <m:ctrlPr>
                            <a:rPr lang="en-US" sz="2800" b="0" i="1" smtClean="0">
                              <a:solidFill>
                                <a:srgbClr val="C00000"/>
                              </a:solidFill>
                              <a:latin typeface="Cambria Math" panose="02040503050406030204" pitchFamily="18" charset="0"/>
                            </a:rPr>
                          </m:ctrlPr>
                        </m:fPr>
                        <m:num>
                          <m:r>
                            <a:rPr lang="en-US" sz="2800" b="0" i="1" smtClean="0">
                              <a:solidFill>
                                <a:srgbClr val="C00000"/>
                              </a:solidFill>
                              <a:latin typeface="Cambria Math" panose="02040503050406030204" pitchFamily="18" charset="0"/>
                            </a:rPr>
                            <m:t>𝑑𝑦</m:t>
                          </m:r>
                        </m:num>
                        <m:den>
                          <m:r>
                            <a:rPr lang="en-US" sz="2800" b="0" i="1" smtClean="0">
                              <a:solidFill>
                                <a:srgbClr val="C00000"/>
                              </a:solidFill>
                              <a:latin typeface="Cambria Math" panose="02040503050406030204" pitchFamily="18" charset="0"/>
                            </a:rPr>
                            <m:t>𝑑𝑥</m:t>
                          </m:r>
                        </m:den>
                      </m:f>
                      <m:r>
                        <a:rPr lang="en-US" sz="2800" b="0" i="1" smtClean="0">
                          <a:solidFill>
                            <a:srgbClr val="C00000"/>
                          </a:solidFill>
                          <a:latin typeface="Cambria Math" panose="02040503050406030204" pitchFamily="18" charset="0"/>
                        </a:rPr>
                        <m:t>+7</m:t>
                      </m:r>
                      <m:r>
                        <a:rPr lang="en-US" sz="2800" b="0" i="1" smtClean="0">
                          <a:solidFill>
                            <a:srgbClr val="C00000"/>
                          </a:solidFill>
                          <a:latin typeface="Cambria Math" panose="02040503050406030204" pitchFamily="18" charset="0"/>
                        </a:rPr>
                        <m:t>𝑦</m:t>
                      </m:r>
                      <m:r>
                        <a:rPr lang="en-US" sz="2800" b="0" i="1" smtClean="0">
                          <a:solidFill>
                            <a:srgbClr val="C00000"/>
                          </a:solidFill>
                          <a:latin typeface="Cambria Math" panose="02040503050406030204" pitchFamily="18" charset="0"/>
                        </a:rPr>
                        <m:t>=5</m:t>
                      </m:r>
                      <m:sSup>
                        <m:sSupPr>
                          <m:ctrlPr>
                            <a:rPr lang="en-US" sz="2800" b="0" i="1" smtClean="0">
                              <a:solidFill>
                                <a:srgbClr val="C00000"/>
                              </a:solidFill>
                              <a:latin typeface="Cambria Math" panose="02040503050406030204" pitchFamily="18" charset="0"/>
                            </a:rPr>
                          </m:ctrlPr>
                        </m:sSupPr>
                        <m:e>
                          <m:r>
                            <a:rPr lang="en-US" sz="2800" b="0" i="1" smtClean="0">
                              <a:solidFill>
                                <a:srgbClr val="C00000"/>
                              </a:solidFill>
                              <a:latin typeface="Cambria Math" panose="02040503050406030204" pitchFamily="18" charset="0"/>
                            </a:rPr>
                            <m:t>𝑒</m:t>
                          </m:r>
                        </m:e>
                        <m:sup>
                          <m:r>
                            <a:rPr lang="en-US" sz="2800" b="0" i="1" smtClean="0">
                              <a:solidFill>
                                <a:srgbClr val="C00000"/>
                              </a:solidFill>
                              <a:latin typeface="Cambria Math" panose="02040503050406030204" pitchFamily="18" charset="0"/>
                            </a:rPr>
                            <m:t>−2</m:t>
                          </m:r>
                          <m:r>
                            <a:rPr lang="en-US" sz="2800" b="0" i="1" smtClean="0">
                              <a:solidFill>
                                <a:srgbClr val="C00000"/>
                              </a:solidFill>
                              <a:latin typeface="Cambria Math" panose="02040503050406030204" pitchFamily="18" charset="0"/>
                            </a:rPr>
                            <m:t>𝑥</m:t>
                          </m:r>
                        </m:sup>
                      </m:sSup>
                      <m:r>
                        <a:rPr lang="en-US" sz="2800" b="0" i="1" smtClean="0">
                          <a:solidFill>
                            <a:srgbClr val="C00000"/>
                          </a:solidFill>
                          <a:latin typeface="Cambria Math" panose="02040503050406030204" pitchFamily="18" charset="0"/>
                        </a:rPr>
                        <m:t>, </m:t>
                      </m:r>
                    </m:oMath>
                  </m:oMathPara>
                </a14:m>
                <a:endParaRPr lang="en-US" sz="2800" b="0" i="1" dirty="0">
                  <a:solidFill>
                    <a:srgbClr val="C00000"/>
                  </a:solidFill>
                  <a:latin typeface="Cambria Math" panose="02040503050406030204" pitchFamily="18" charset="0"/>
                </a:endParaRPr>
              </a:p>
              <a:p>
                <a:pPr marL="82550" indent="0">
                  <a:buNone/>
                </a:pPr>
                <a14:m>
                  <m:oMath xmlns:m="http://schemas.openxmlformats.org/officeDocument/2006/math">
                    <m:r>
                      <a:rPr lang="en-US" sz="2800" b="0" i="1" smtClean="0">
                        <a:solidFill>
                          <a:srgbClr val="C00000"/>
                        </a:solidFill>
                        <a:latin typeface="Cambria Math" panose="02040503050406030204" pitchFamily="18" charset="0"/>
                      </a:rPr>
                      <m:t>𝑦</m:t>
                    </m:r>
                    <m:d>
                      <m:dPr>
                        <m:ctrlPr>
                          <a:rPr lang="en-US" sz="2800" b="0" i="1" smtClean="0">
                            <a:solidFill>
                              <a:srgbClr val="C00000"/>
                            </a:solidFill>
                            <a:latin typeface="Cambria Math" panose="02040503050406030204" pitchFamily="18" charset="0"/>
                          </a:rPr>
                        </m:ctrlPr>
                      </m:dPr>
                      <m:e>
                        <m:r>
                          <a:rPr lang="en-US" sz="2800" b="0" i="1" smtClean="0">
                            <a:solidFill>
                              <a:srgbClr val="C00000"/>
                            </a:solidFill>
                            <a:latin typeface="Cambria Math" panose="02040503050406030204" pitchFamily="18" charset="0"/>
                          </a:rPr>
                          <m:t>0</m:t>
                        </m:r>
                      </m:e>
                    </m:d>
                    <m:r>
                      <a:rPr lang="en-US" sz="2800" b="0" i="1" smtClean="0">
                        <a:solidFill>
                          <a:srgbClr val="C00000"/>
                        </a:solidFill>
                        <a:latin typeface="Cambria Math" panose="02040503050406030204" pitchFamily="18" charset="0"/>
                      </a:rPr>
                      <m:t>=12 ,</m:t>
                    </m:r>
                    <m:f>
                      <m:fPr>
                        <m:ctrlPr>
                          <a:rPr lang="en-US" sz="2800" b="0" i="1" smtClean="0">
                            <a:solidFill>
                              <a:srgbClr val="C00000"/>
                            </a:solidFill>
                            <a:latin typeface="Cambria Math" panose="02040503050406030204" pitchFamily="18" charset="0"/>
                          </a:rPr>
                        </m:ctrlPr>
                      </m:fPr>
                      <m:num>
                        <m:r>
                          <a:rPr lang="en-US" sz="2800" b="0" i="1" smtClean="0">
                            <a:solidFill>
                              <a:srgbClr val="C00000"/>
                            </a:solidFill>
                            <a:latin typeface="Cambria Math" panose="02040503050406030204" pitchFamily="18" charset="0"/>
                          </a:rPr>
                          <m:t>𝑑𝑦</m:t>
                        </m:r>
                      </m:num>
                      <m:den>
                        <m:r>
                          <a:rPr lang="en-US" sz="2800" b="0" i="1" smtClean="0">
                            <a:solidFill>
                              <a:srgbClr val="C00000"/>
                            </a:solidFill>
                            <a:latin typeface="Cambria Math" panose="02040503050406030204" pitchFamily="18" charset="0"/>
                          </a:rPr>
                          <m:t>𝑑𝑥</m:t>
                        </m:r>
                      </m:den>
                    </m:f>
                    <m:r>
                      <a:rPr lang="en-US" sz="2800" b="0" i="1" smtClean="0">
                        <a:solidFill>
                          <a:srgbClr val="C00000"/>
                        </a:solidFill>
                        <a:latin typeface="Cambria Math" panose="02040503050406030204" pitchFamily="18" charset="0"/>
                      </a:rPr>
                      <m:t>(0)=15.  </m:t>
                    </m:r>
                    <m:r>
                      <m:rPr>
                        <m:sty m:val="p"/>
                      </m:rPr>
                      <a:rPr lang="en-US" sz="2800" b="0" i="0" smtClean="0">
                        <a:solidFill>
                          <a:srgbClr val="C00000"/>
                        </a:solidFill>
                        <a:latin typeface="Cambria Math" panose="02040503050406030204" pitchFamily="18" charset="0"/>
                      </a:rPr>
                      <m:t>Find</m:t>
                    </m:r>
                    <m:r>
                      <a:rPr lang="en-US" sz="2800" b="0" i="1" smtClean="0">
                        <a:solidFill>
                          <a:srgbClr val="C00000"/>
                        </a:solidFill>
                        <a:latin typeface="Cambria Math" panose="02040503050406030204" pitchFamily="18" charset="0"/>
                      </a:rPr>
                      <m:t> </m:t>
                    </m:r>
                    <m:r>
                      <a:rPr lang="en-US" sz="2800" b="0" i="1" smtClean="0">
                        <a:solidFill>
                          <a:srgbClr val="C00000"/>
                        </a:solidFill>
                        <a:latin typeface="Cambria Math" panose="02040503050406030204" pitchFamily="18" charset="0"/>
                      </a:rPr>
                      <m:t>𝑦</m:t>
                    </m:r>
                    <m:r>
                      <a:rPr lang="en-US" sz="2800" b="0" i="1" smtClean="0">
                        <a:solidFill>
                          <a:srgbClr val="C00000"/>
                        </a:solidFill>
                        <a:latin typeface="Cambria Math" panose="02040503050406030204" pitchFamily="18" charset="0"/>
                      </a:rPr>
                      <m:t>(21)</m:t>
                    </m:r>
                  </m:oMath>
                </a14:m>
                <a:r>
                  <a:rPr lang="en-US" sz="2800" dirty="0">
                    <a:latin typeface="Courier New" panose="02070309020205020404" pitchFamily="49" charset="0"/>
                    <a:cs typeface="Courier New" panose="02070309020205020404" pitchFamily="49" charset="0"/>
                  </a:rPr>
                  <a:t>    </a:t>
                </a:r>
                <a:r>
                  <a:rPr lang="en-US" sz="1400" dirty="0">
                    <a:latin typeface="Arial" panose="020B0604020202020204" pitchFamily="34" charset="0"/>
                    <a:cs typeface="Arial" panose="020B0604020202020204" pitchFamily="34" charset="0"/>
                  </a:rPr>
                  <a:t>Answer:-0.00288938  </a:t>
                </a:r>
              </a:p>
              <a:p>
                <a:pPr marL="82550" indent="0">
                  <a:buNone/>
                </a:pPr>
                <a:endParaRPr lang="en-US" dirty="0">
                  <a:latin typeface="Courier New" panose="02070309020205020404" pitchFamily="49" charset="0"/>
                  <a:cs typeface="Courier New" panose="02070309020205020404" pitchFamily="49" charset="0"/>
                </a:endParaRPr>
              </a:p>
              <a:p>
                <a:pPr marL="82550" indent="0">
                  <a:buNone/>
                </a:pPr>
                <a:endParaRPr lang="en-US" dirty="0">
                  <a:latin typeface="Courier New" panose="02070309020205020404" pitchFamily="49" charset="0"/>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405176" y="685800"/>
                <a:ext cx="8510224" cy="4648200"/>
              </a:xfrm>
              <a:blipFill>
                <a:blip r:embed="rId2"/>
                <a:stretch>
                  <a:fillRect l="-787" b="-32677"/>
                </a:stretch>
              </a:blipFill>
            </p:spPr>
            <p:txBody>
              <a:bodyPr/>
              <a:lstStyle/>
              <a:p>
                <a:r>
                  <a:rPr lang="en-US">
                    <a:noFill/>
                  </a:rPr>
                  <a:t> </a:t>
                </a:r>
              </a:p>
            </p:txBody>
          </p:sp>
        </mc:Fallback>
      </mc:AlternateContent>
    </p:spTree>
    <p:extLst>
      <p:ext uri="{BB962C8B-B14F-4D97-AF65-F5344CB8AC3E}">
        <p14:creationId xmlns:p14="http://schemas.microsoft.com/office/powerpoint/2010/main" val="1666569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76200" y="228600"/>
            <a:ext cx="8666526" cy="693197"/>
          </a:xfrm>
        </p:spPr>
        <p:txBody>
          <a:bodyPr>
            <a:normAutofit fontScale="90000"/>
          </a:bodyPr>
          <a:lstStyle/>
          <a:p>
            <a:r>
              <a:rPr lang="en-US" dirty="0"/>
              <a:t>Find the sum of a series (example of loop)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165390" y="1143000"/>
                <a:ext cx="8586424" cy="3810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Find</m:t>
                      </m:r>
                      <m:r>
                        <a:rPr lang="en-US" sz="3200" b="0" i="0" smtClean="0">
                          <a:solidFill>
                            <a:srgbClr val="C00000"/>
                          </a:solidFill>
                          <a:latin typeface="Cambria Math" panose="02040503050406030204" pitchFamily="18" charset="0"/>
                        </a:rPr>
                        <m:t> </m:t>
                      </m:r>
                      <m:nary>
                        <m:naryPr>
                          <m:chr m:val="∑"/>
                          <m:ctrlPr>
                            <a:rPr lang="en-US" sz="3200" b="0" i="1" smtClean="0">
                              <a:solidFill>
                                <a:srgbClr val="C00000"/>
                              </a:solidFill>
                              <a:latin typeface="Cambria Math" panose="02040503050406030204" pitchFamily="18" charset="0"/>
                            </a:rPr>
                          </m:ctrlPr>
                        </m:naryPr>
                        <m:sub>
                          <m:r>
                            <m:rPr>
                              <m:brk m:alnAt="23"/>
                            </m:rPr>
                            <a:rPr lang="en-US" sz="3200" b="0" i="1" smtClean="0">
                              <a:solidFill>
                                <a:srgbClr val="C00000"/>
                              </a:solidFill>
                              <a:latin typeface="Cambria Math" panose="02040503050406030204" pitchFamily="18" charset="0"/>
                            </a:rPr>
                            <m:t>𝑖</m:t>
                          </m:r>
                          <m:r>
                            <a:rPr lang="en-US" sz="3200" b="0" i="1" smtClean="0">
                              <a:solidFill>
                                <a:srgbClr val="C00000"/>
                              </a:solidFill>
                              <a:latin typeface="Cambria Math" panose="02040503050406030204" pitchFamily="18" charset="0"/>
                            </a:rPr>
                            <m:t>=2</m:t>
                          </m:r>
                        </m:sub>
                        <m:sup>
                          <m:r>
                            <a:rPr lang="en-US" sz="3200" b="0" i="1" smtClean="0">
                              <a:solidFill>
                                <a:srgbClr val="C00000"/>
                              </a:solidFill>
                              <a:latin typeface="Cambria Math" panose="02040503050406030204" pitchFamily="18" charset="0"/>
                            </a:rPr>
                            <m:t>7</m:t>
                          </m:r>
                        </m:sup>
                        <m:e>
                          <m:r>
                            <a:rPr lang="en-US" sz="3200" b="0" i="1" smtClean="0">
                              <a:solidFill>
                                <a:srgbClr val="C00000"/>
                              </a:solidFill>
                              <a:latin typeface="Cambria Math" panose="02040503050406030204" pitchFamily="18" charset="0"/>
                            </a:rPr>
                            <m:t>(3</m:t>
                          </m:r>
                          <m:r>
                            <a:rPr lang="en-US" sz="3200" b="0" i="1" smtClean="0">
                              <a:solidFill>
                                <a:srgbClr val="C00000"/>
                              </a:solidFill>
                              <a:latin typeface="Cambria Math" panose="02040503050406030204" pitchFamily="18" charset="0"/>
                            </a:rPr>
                            <m:t>𝑖</m:t>
                          </m:r>
                          <m:r>
                            <a:rPr lang="en-US" sz="3200" b="0" i="1" smtClean="0">
                              <a:solidFill>
                                <a:srgbClr val="C00000"/>
                              </a:solidFill>
                              <a:latin typeface="Cambria Math" panose="02040503050406030204" pitchFamily="18" charset="0"/>
                            </a:rPr>
                            <m:t>+2)</m:t>
                          </m:r>
                        </m:e>
                      </m:nary>
                    </m:oMath>
                  </m:oMathPara>
                </a14:m>
                <a:endParaRPr lang="en-US" dirty="0">
                  <a:latin typeface="Courier New" panose="02070309020205020404" pitchFamily="49" charset="0"/>
                  <a:cs typeface="Courier New" panose="02070309020205020404" pitchFamily="49" charset="0"/>
                </a:endParaRPr>
              </a:p>
              <a:p>
                <a:pPr marL="82550" indent="0">
                  <a:buNone/>
                </a:pPr>
                <a:r>
                  <a:rPr lang="en-US" dirty="0">
                    <a:latin typeface="Courier New" panose="02070309020205020404" pitchFamily="49" charset="0"/>
                    <a:cs typeface="Courier New" panose="02070309020205020404" pitchFamily="49" charset="0"/>
                  </a:rPr>
                  <a:t>sums=0</a:t>
                </a:r>
              </a:p>
              <a:p>
                <a:pPr marL="82550" indent="0">
                  <a:buNone/>
                </a:pPr>
                <a:r>
                  <a:rPr lang="en-US" dirty="0">
                    <a:latin typeface="Courier New" panose="02070309020205020404" pitchFamily="49" charset="0"/>
                    <a:cs typeface="Courier New" panose="02070309020205020404" pitchFamily="49" charset="0"/>
                  </a:rPr>
                  <a:t>for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=2:1:7</a:t>
                </a:r>
              </a:p>
              <a:p>
                <a:pPr marL="82550" indent="0">
                  <a:buNone/>
                </a:pPr>
                <a:r>
                  <a:rPr lang="en-US" dirty="0">
                    <a:latin typeface="Courier New" panose="02070309020205020404" pitchFamily="49" charset="0"/>
                    <a:cs typeface="Courier New" panose="02070309020205020404" pitchFamily="49" charset="0"/>
                  </a:rPr>
                  <a:t>     sums=sums+(3*i+2)</a:t>
                </a:r>
              </a:p>
              <a:p>
                <a:pPr marL="82550" indent="0">
                  <a:buNone/>
                </a:pPr>
                <a:r>
                  <a:rPr lang="en-US" dirty="0">
                    <a:latin typeface="Courier New" panose="02070309020205020404" pitchFamily="49" charset="0"/>
                    <a:cs typeface="Courier New" panose="02070309020205020404" pitchFamily="49" charset="0"/>
                  </a:rPr>
                  <a:t>end</a:t>
                </a:r>
              </a:p>
              <a:p>
                <a:pPr marL="82550" indent="0">
                  <a:buNone/>
                </a:pPr>
                <a:endParaRPr lang="en-US" dirty="0">
                  <a:latin typeface="Courier New" panose="02070309020205020404" pitchFamily="49" charset="0"/>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165390" y="1143000"/>
                <a:ext cx="8586424" cy="3810000"/>
              </a:xfrm>
              <a:blipFill>
                <a:blip r:embed="rId2"/>
                <a:stretch>
                  <a:fillRect l="-781" b="-2560"/>
                </a:stretch>
              </a:blipFill>
            </p:spPr>
            <p:txBody>
              <a:bodyPr/>
              <a:lstStyle/>
              <a:p>
                <a:r>
                  <a:rPr lang="en-US">
                    <a:noFill/>
                  </a:rPr>
                  <a:t> </a:t>
                </a:r>
              </a:p>
            </p:txBody>
          </p:sp>
        </mc:Fallback>
      </mc:AlternateContent>
    </p:spTree>
    <p:extLst>
      <p:ext uri="{BB962C8B-B14F-4D97-AF65-F5344CB8AC3E}">
        <p14:creationId xmlns:p14="http://schemas.microsoft.com/office/powerpoint/2010/main" val="510429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76200" y="68803"/>
            <a:ext cx="9067800" cy="693197"/>
          </a:xfrm>
        </p:spPr>
        <p:txBody>
          <a:bodyPr>
            <a:normAutofit fontScale="90000"/>
          </a:bodyPr>
          <a:lstStyle/>
          <a:p>
            <a:r>
              <a:rPr lang="en-US" sz="4000" dirty="0"/>
              <a:t>Find the sum of a series (example of break)</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405176" y="685800"/>
                <a:ext cx="8586424" cy="3810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Find</m:t>
                      </m:r>
                      <m:r>
                        <a:rPr lang="en-US" sz="3200" b="0" i="0" smtClean="0">
                          <a:solidFill>
                            <a:srgbClr val="C00000"/>
                          </a:solidFill>
                          <a:latin typeface="Cambria Math" panose="02040503050406030204" pitchFamily="18" charset="0"/>
                        </a:rPr>
                        <m:t> </m:t>
                      </m:r>
                      <m:nary>
                        <m:naryPr>
                          <m:chr m:val="∑"/>
                          <m:ctrlPr>
                            <a:rPr lang="en-US" sz="3200" b="0" i="1" smtClean="0">
                              <a:solidFill>
                                <a:srgbClr val="C00000"/>
                              </a:solidFill>
                              <a:latin typeface="Cambria Math" panose="02040503050406030204" pitchFamily="18" charset="0"/>
                            </a:rPr>
                          </m:ctrlPr>
                        </m:naryPr>
                        <m:sub>
                          <m:r>
                            <m:rPr>
                              <m:brk m:alnAt="23"/>
                            </m:rPr>
                            <a:rPr lang="en-US" sz="3200" b="0" i="1" smtClean="0">
                              <a:solidFill>
                                <a:srgbClr val="C00000"/>
                              </a:solidFill>
                              <a:latin typeface="Cambria Math" panose="02040503050406030204" pitchFamily="18" charset="0"/>
                            </a:rPr>
                            <m:t>𝑖</m:t>
                          </m:r>
                          <m:r>
                            <a:rPr lang="en-US" sz="3200" b="0" i="1" smtClean="0">
                              <a:solidFill>
                                <a:srgbClr val="C00000"/>
                              </a:solidFill>
                              <a:latin typeface="Cambria Math" panose="02040503050406030204" pitchFamily="18" charset="0"/>
                            </a:rPr>
                            <m:t>=2</m:t>
                          </m:r>
                        </m:sub>
                        <m:sup>
                          <m:r>
                            <a:rPr lang="en-US" sz="3200" b="0" i="1" smtClean="0">
                              <a:solidFill>
                                <a:srgbClr val="C00000"/>
                              </a:solidFill>
                              <a:latin typeface="Cambria Math" panose="02040503050406030204" pitchFamily="18" charset="0"/>
                            </a:rPr>
                            <m:t>𝑛</m:t>
                          </m:r>
                        </m:sup>
                        <m:e>
                          <m:r>
                            <a:rPr lang="en-US" sz="3200" b="0" i="1" smtClean="0">
                              <a:solidFill>
                                <a:srgbClr val="C00000"/>
                              </a:solidFill>
                              <a:latin typeface="Cambria Math" panose="02040503050406030204" pitchFamily="18" charset="0"/>
                            </a:rPr>
                            <m:t>(3</m:t>
                          </m:r>
                          <m:r>
                            <a:rPr lang="en-US" sz="3200" b="0" i="1" smtClean="0">
                              <a:solidFill>
                                <a:srgbClr val="C00000"/>
                              </a:solidFill>
                              <a:latin typeface="Cambria Math" panose="02040503050406030204" pitchFamily="18" charset="0"/>
                            </a:rPr>
                            <m:t>𝑖</m:t>
                          </m:r>
                          <m:r>
                            <a:rPr lang="en-US" sz="3200" b="0" i="1" smtClean="0">
                              <a:solidFill>
                                <a:srgbClr val="C00000"/>
                              </a:solidFill>
                              <a:latin typeface="Cambria Math" panose="02040503050406030204" pitchFamily="18" charset="0"/>
                            </a:rPr>
                            <m:t>+2)</m:t>
                          </m:r>
                        </m:e>
                      </m:nary>
                    </m:oMath>
                  </m:oMathPara>
                </a14:m>
                <a:endParaRPr lang="en-US" sz="3200" b="0" dirty="0">
                  <a:solidFill>
                    <a:srgbClr val="C00000"/>
                  </a:solidFill>
                  <a:latin typeface="Courier New" panose="02070309020205020404" pitchFamily="49" charset="0"/>
                </a:endParaRPr>
              </a:p>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only</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till</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the</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sum</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of</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the</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series</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becomes</m:t>
                      </m:r>
                      <m:r>
                        <a:rPr lang="en-US" sz="3200" b="0" i="0" smtClean="0">
                          <a:solidFill>
                            <a:srgbClr val="C00000"/>
                          </a:solidFill>
                          <a:latin typeface="Cambria Math" panose="02040503050406030204" pitchFamily="18" charset="0"/>
                        </a:rPr>
                        <m:t> </m:t>
                      </m:r>
                    </m:oMath>
                  </m:oMathPara>
                </a14:m>
                <a:endParaRPr lang="en-US" sz="3200" b="0" i="0" dirty="0">
                  <a:solidFill>
                    <a:srgbClr val="C00000"/>
                  </a:solidFill>
                  <a:latin typeface="Cambria Math" panose="02040503050406030204" pitchFamily="18" charset="0"/>
                </a:endParaRPr>
              </a:p>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more</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than</m:t>
                      </m:r>
                      <m:r>
                        <a:rPr lang="en-US" sz="3200" b="0" i="0" smtClean="0">
                          <a:solidFill>
                            <a:srgbClr val="C00000"/>
                          </a:solidFill>
                          <a:latin typeface="Cambria Math" panose="02040503050406030204" pitchFamily="18" charset="0"/>
                        </a:rPr>
                        <m:t> 20 </m:t>
                      </m:r>
                      <m:r>
                        <m:rPr>
                          <m:sty m:val="p"/>
                        </m:rPr>
                        <a:rPr lang="en-US" sz="3200" b="0" i="0" smtClean="0">
                          <a:solidFill>
                            <a:srgbClr val="C00000"/>
                          </a:solidFill>
                          <a:latin typeface="Cambria Math" panose="02040503050406030204" pitchFamily="18" charset="0"/>
                        </a:rPr>
                        <m:t>the</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first</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time</m:t>
                      </m:r>
                    </m:oMath>
                  </m:oMathPara>
                </a14:m>
                <a:endParaRPr lang="en-US" dirty="0">
                  <a:latin typeface="Courier New" panose="02070309020205020404" pitchFamily="49" charset="0"/>
                  <a:cs typeface="Courier New" panose="02070309020205020404" pitchFamily="49" charset="0"/>
                </a:endParaRPr>
              </a:p>
              <a:p>
                <a:pPr marL="82550" indent="0">
                  <a:buNone/>
                </a:pPr>
                <a:r>
                  <a:rPr lang="en-US" sz="2400" dirty="0">
                    <a:latin typeface="Courier New" panose="02070309020205020404" pitchFamily="49" charset="0"/>
                    <a:cs typeface="Courier New" panose="02070309020205020404" pitchFamily="49" charset="0"/>
                  </a:rPr>
                  <a:t>sums=0</a:t>
                </a:r>
              </a:p>
              <a:p>
                <a:pPr marL="82550" indent="0">
                  <a:buNone/>
                </a:pPr>
                <a:r>
                  <a:rPr lang="en-US" sz="2400" dirty="0">
                    <a:latin typeface="Courier New" panose="02070309020205020404" pitchFamily="49" charset="0"/>
                    <a:cs typeface="Courier New" panose="02070309020205020404" pitchFamily="49" charset="0"/>
                  </a:rPr>
                  <a:t>for </a:t>
                </a:r>
                <a:r>
                  <a:rPr lang="en-US" sz="2400" dirty="0" err="1">
                    <a:latin typeface="Courier New" panose="02070309020205020404" pitchFamily="49" charset="0"/>
                    <a:cs typeface="Courier New" panose="02070309020205020404" pitchFamily="49" charset="0"/>
                  </a:rPr>
                  <a:t>i</a:t>
                </a:r>
                <a:r>
                  <a:rPr lang="en-US" sz="2400" dirty="0">
                    <a:latin typeface="Courier New" panose="02070309020205020404" pitchFamily="49" charset="0"/>
                    <a:cs typeface="Courier New" panose="02070309020205020404" pitchFamily="49" charset="0"/>
                  </a:rPr>
                  <a:t>=2:1:7</a:t>
                </a:r>
              </a:p>
              <a:p>
                <a:pPr marL="82550" indent="0">
                  <a:buNone/>
                </a:pPr>
                <a:r>
                  <a:rPr lang="en-US" sz="2400" dirty="0">
                    <a:latin typeface="Courier New" panose="02070309020205020404" pitchFamily="49" charset="0"/>
                    <a:cs typeface="Courier New" panose="02070309020205020404" pitchFamily="49" charset="0"/>
                  </a:rPr>
                  <a:t>     sums=sums+(3*i+2)</a:t>
                </a:r>
              </a:p>
              <a:p>
                <a:pPr marL="82550" indent="0">
                  <a:buNone/>
                </a:pPr>
                <a:r>
                  <a:rPr lang="en-US" sz="2400" dirty="0">
                    <a:latin typeface="Courier New" panose="02070309020205020404" pitchFamily="49" charset="0"/>
                    <a:cs typeface="Courier New" panose="02070309020205020404" pitchFamily="49" charset="0"/>
                  </a:rPr>
                  <a:t>     if sums&gt;20 </a:t>
                </a:r>
              </a:p>
              <a:p>
                <a:pPr marL="82550" indent="0">
                  <a:buNone/>
                </a:pPr>
                <a:r>
                  <a:rPr lang="en-US" sz="2400" dirty="0">
                    <a:latin typeface="Courier New" panose="02070309020205020404" pitchFamily="49" charset="0"/>
                    <a:cs typeface="Courier New" panose="02070309020205020404" pitchFamily="49" charset="0"/>
                  </a:rPr>
                  <a:t>		break;</a:t>
                </a:r>
              </a:p>
              <a:p>
                <a:pPr marL="82550" indent="0">
                  <a:buNone/>
                </a:pPr>
                <a:r>
                  <a:rPr lang="en-US" sz="2400" dirty="0">
                    <a:latin typeface="Courier New" panose="02070309020205020404" pitchFamily="49" charset="0"/>
                    <a:cs typeface="Courier New" panose="02070309020205020404" pitchFamily="49" charset="0"/>
                  </a:rPr>
                  <a:t>	  end</a:t>
                </a:r>
              </a:p>
              <a:p>
                <a:pPr marL="82550" indent="0">
                  <a:buNone/>
                </a:pPr>
                <a:r>
                  <a:rPr lang="en-US" sz="2400" dirty="0">
                    <a:latin typeface="Courier New" panose="02070309020205020404" pitchFamily="49" charset="0"/>
                    <a:cs typeface="Courier New" panose="02070309020205020404" pitchFamily="49" charset="0"/>
                  </a:rPr>
                  <a:t>end</a:t>
                </a:r>
              </a:p>
              <a:p>
                <a:pPr marL="82550" indent="0">
                  <a:buNone/>
                </a:pPr>
                <a:r>
                  <a:rPr lang="en-US" sz="2400" dirty="0" err="1">
                    <a:latin typeface="Courier New" panose="02070309020205020404" pitchFamily="49" charset="0"/>
                    <a:cs typeface="Courier New" panose="02070309020205020404" pitchFamily="49" charset="0"/>
                  </a:rPr>
                  <a:t>i</a:t>
                </a:r>
                <a:endParaRPr lang="en-US" sz="2400" dirty="0">
                  <a:latin typeface="Courier New" panose="02070309020205020404" pitchFamily="49" charset="0"/>
                  <a:cs typeface="Courier New" panose="02070309020205020404" pitchFamily="49" charset="0"/>
                </a:endParaRPr>
              </a:p>
              <a:p>
                <a:pPr marL="82550" indent="0">
                  <a:buNone/>
                </a:pPr>
                <a:endParaRPr lang="en-US" dirty="0">
                  <a:latin typeface="Courier New" panose="02070309020205020404" pitchFamily="49" charset="0"/>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405176" y="685800"/>
                <a:ext cx="8586424" cy="3810000"/>
              </a:xfrm>
              <a:blipFill>
                <a:blip r:embed="rId2"/>
                <a:stretch>
                  <a:fillRect l="-71" b="-59200"/>
                </a:stretch>
              </a:blipFill>
            </p:spPr>
            <p:txBody>
              <a:bodyPr/>
              <a:lstStyle/>
              <a:p>
                <a:r>
                  <a:rPr lang="en-US">
                    <a:noFill/>
                  </a:rPr>
                  <a:t> </a:t>
                </a:r>
              </a:p>
            </p:txBody>
          </p:sp>
        </mc:Fallback>
      </mc:AlternateContent>
    </p:spTree>
    <p:extLst>
      <p:ext uri="{BB962C8B-B14F-4D97-AF65-F5344CB8AC3E}">
        <p14:creationId xmlns:p14="http://schemas.microsoft.com/office/powerpoint/2010/main" val="2140207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76200" y="68803"/>
            <a:ext cx="9067800" cy="693197"/>
          </a:xfrm>
        </p:spPr>
        <p:txBody>
          <a:bodyPr>
            <a:normAutofit/>
          </a:bodyPr>
          <a:lstStyle/>
          <a:p>
            <a:r>
              <a:rPr lang="en-US" sz="3600" dirty="0"/>
              <a:t>Find the sum of a series (example of continue)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76200" y="685800"/>
                <a:ext cx="9067800" cy="4953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3200" b="0" i="0" smtClean="0">
                          <a:solidFill>
                            <a:srgbClr val="C00000"/>
                          </a:solidFill>
                          <a:latin typeface="Cambria Math" panose="02040503050406030204" pitchFamily="18" charset="0"/>
                        </a:rPr>
                        <m:t>Find</m:t>
                      </m:r>
                      <m:r>
                        <a:rPr lang="en-US" sz="3200" b="0" i="0" smtClean="0">
                          <a:solidFill>
                            <a:srgbClr val="C00000"/>
                          </a:solidFill>
                          <a:latin typeface="Cambria Math" panose="02040503050406030204" pitchFamily="18" charset="0"/>
                        </a:rPr>
                        <m:t> </m:t>
                      </m:r>
                      <m:nary>
                        <m:naryPr>
                          <m:chr m:val="∑"/>
                          <m:ctrlPr>
                            <a:rPr lang="en-US" sz="3200" b="0" i="1" smtClean="0">
                              <a:solidFill>
                                <a:srgbClr val="C00000"/>
                              </a:solidFill>
                              <a:latin typeface="Cambria Math" panose="02040503050406030204" pitchFamily="18" charset="0"/>
                            </a:rPr>
                          </m:ctrlPr>
                        </m:naryPr>
                        <m:sub>
                          <m:r>
                            <m:rPr>
                              <m:brk m:alnAt="23"/>
                            </m:rPr>
                            <a:rPr lang="en-US" sz="3200" b="0" i="1" smtClean="0">
                              <a:solidFill>
                                <a:srgbClr val="C00000"/>
                              </a:solidFill>
                              <a:latin typeface="Cambria Math" panose="02040503050406030204" pitchFamily="18" charset="0"/>
                            </a:rPr>
                            <m:t>𝑖</m:t>
                          </m:r>
                          <m:r>
                            <a:rPr lang="en-US" sz="3200" b="0" i="1" smtClean="0">
                              <a:solidFill>
                                <a:srgbClr val="C00000"/>
                              </a:solidFill>
                              <a:latin typeface="Cambria Math" panose="02040503050406030204" pitchFamily="18" charset="0"/>
                            </a:rPr>
                            <m:t>=2</m:t>
                          </m:r>
                        </m:sub>
                        <m:sup>
                          <m:r>
                            <a:rPr lang="en-US" sz="3200" b="0" i="1" smtClean="0">
                              <a:solidFill>
                                <a:srgbClr val="C00000"/>
                              </a:solidFill>
                              <a:latin typeface="Cambria Math" panose="02040503050406030204" pitchFamily="18" charset="0"/>
                            </a:rPr>
                            <m:t>11</m:t>
                          </m:r>
                        </m:sup>
                        <m:e>
                          <m:r>
                            <a:rPr lang="en-US" sz="3200" b="0" i="1" smtClean="0">
                              <a:solidFill>
                                <a:srgbClr val="C00000"/>
                              </a:solidFill>
                              <a:latin typeface="Cambria Math" panose="02040503050406030204" pitchFamily="18" charset="0"/>
                            </a:rPr>
                            <m:t>(3</m:t>
                          </m:r>
                          <m:r>
                            <a:rPr lang="en-US" sz="3200" b="0" i="1" smtClean="0">
                              <a:solidFill>
                                <a:srgbClr val="C00000"/>
                              </a:solidFill>
                              <a:latin typeface="Cambria Math" panose="02040503050406030204" pitchFamily="18" charset="0"/>
                            </a:rPr>
                            <m:t>𝑖</m:t>
                          </m:r>
                          <m:r>
                            <a:rPr lang="en-US" sz="3200" b="0" i="1" smtClean="0">
                              <a:solidFill>
                                <a:srgbClr val="C00000"/>
                              </a:solidFill>
                              <a:latin typeface="Cambria Math" panose="02040503050406030204" pitchFamily="18" charset="0"/>
                            </a:rPr>
                            <m:t>+2)</m:t>
                          </m:r>
                        </m:e>
                      </m:nary>
                      <m:r>
                        <a:rPr lang="en-US" sz="3200" b="0" i="1"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without</m:t>
                      </m:r>
                      <m:r>
                        <a:rPr lang="en-US" sz="3200" b="0" i="0" smtClean="0">
                          <a:solidFill>
                            <a:srgbClr val="C00000"/>
                          </a:solidFill>
                          <a:latin typeface="Cambria Math" panose="02040503050406030204" pitchFamily="18" charset="0"/>
                        </a:rPr>
                        <m:t> </m:t>
                      </m:r>
                      <m:r>
                        <m:rPr>
                          <m:sty m:val="p"/>
                        </m:rPr>
                        <a:rPr lang="en-US" sz="3200" b="0" i="0" smtClean="0">
                          <a:solidFill>
                            <a:srgbClr val="C00000"/>
                          </a:solidFill>
                          <a:latin typeface="Cambria Math" panose="02040503050406030204" pitchFamily="18" charset="0"/>
                        </a:rPr>
                        <m:t>including</m:t>
                      </m:r>
                      <m:r>
                        <a:rPr lang="en-US" sz="3200" b="0" i="0" smtClean="0">
                          <a:solidFill>
                            <a:srgbClr val="C00000"/>
                          </a:solidFill>
                          <a:latin typeface="Cambria Math" panose="02040503050406030204" pitchFamily="18" charset="0"/>
                        </a:rPr>
                        <m:t> </m:t>
                      </m:r>
                      <m:r>
                        <a:rPr lang="en-US" sz="3200" b="0" i="1" smtClean="0">
                          <a:solidFill>
                            <a:srgbClr val="C00000"/>
                          </a:solidFill>
                          <a:latin typeface="Cambria Math" panose="02040503050406030204" pitchFamily="18" charset="0"/>
                        </a:rPr>
                        <m:t>𝑖</m:t>
                      </m:r>
                      <m:r>
                        <a:rPr lang="en-US" sz="3200" b="0" i="1" smtClean="0">
                          <a:solidFill>
                            <a:srgbClr val="C00000"/>
                          </a:solidFill>
                          <a:latin typeface="Cambria Math" panose="02040503050406030204" pitchFamily="18" charset="0"/>
                        </a:rPr>
                        <m:t>=</m:t>
                      </m:r>
                      <m:r>
                        <a:rPr lang="en-US" sz="3200" b="0" i="0" smtClean="0">
                          <a:solidFill>
                            <a:srgbClr val="C00000"/>
                          </a:solidFill>
                          <a:latin typeface="Cambria Math" panose="02040503050406030204" pitchFamily="18" charset="0"/>
                        </a:rPr>
                        <m:t>5 </m:t>
                      </m:r>
                      <m:r>
                        <m:rPr>
                          <m:sty m:val="p"/>
                        </m:rPr>
                        <a:rPr lang="en-US" sz="3200" b="0" i="0" smtClean="0">
                          <a:solidFill>
                            <a:srgbClr val="C00000"/>
                          </a:solidFill>
                          <a:latin typeface="Cambria Math" panose="02040503050406030204" pitchFamily="18" charset="0"/>
                        </a:rPr>
                        <m:t>term</m:t>
                      </m:r>
                    </m:oMath>
                  </m:oMathPara>
                </a14:m>
                <a:endParaRPr lang="en-US" sz="3200" b="0" dirty="0">
                  <a:solidFill>
                    <a:srgbClr val="C00000"/>
                  </a:solidFill>
                  <a:latin typeface="Courier New" panose="02070309020205020404" pitchFamily="49" charset="0"/>
                </a:endParaRPr>
              </a:p>
              <a:p>
                <a:pPr marL="82550" indent="0">
                  <a:buNone/>
                </a:pPr>
                <a:r>
                  <a:rPr lang="en-US" sz="2800" dirty="0">
                    <a:latin typeface="Courier New" panose="02070309020205020404" pitchFamily="49" charset="0"/>
                    <a:cs typeface="Courier New" panose="02070309020205020404" pitchFamily="49" charset="0"/>
                  </a:rPr>
                  <a:t>sums=0</a:t>
                </a:r>
              </a:p>
              <a:p>
                <a:pPr marL="82550" indent="0">
                  <a:buNone/>
                </a:pPr>
                <a:r>
                  <a:rPr lang="en-US" sz="2800" dirty="0">
                    <a:latin typeface="Courier New" panose="02070309020205020404" pitchFamily="49" charset="0"/>
                    <a:cs typeface="Courier New" panose="02070309020205020404" pitchFamily="49" charset="0"/>
                  </a:rPr>
                  <a:t>for </a:t>
                </a:r>
                <a:r>
                  <a:rPr lang="en-US" sz="2800" dirty="0" err="1">
                    <a:latin typeface="Courier New" panose="02070309020205020404" pitchFamily="49" charset="0"/>
                    <a:cs typeface="Courier New" panose="02070309020205020404" pitchFamily="49" charset="0"/>
                  </a:rPr>
                  <a:t>i</a:t>
                </a:r>
                <a:r>
                  <a:rPr lang="en-US" sz="2800" dirty="0">
                    <a:latin typeface="Courier New" panose="02070309020205020404" pitchFamily="49" charset="0"/>
                    <a:cs typeface="Courier New" panose="02070309020205020404" pitchFamily="49" charset="0"/>
                  </a:rPr>
                  <a:t>=2:1:7</a:t>
                </a:r>
              </a:p>
              <a:p>
                <a:pPr marL="82550" indent="0">
                  <a:buNone/>
                </a:pPr>
                <a:r>
                  <a:rPr lang="en-US" sz="2800" dirty="0">
                    <a:latin typeface="Courier New" panose="02070309020205020404" pitchFamily="49" charset="0"/>
                    <a:cs typeface="Courier New" panose="02070309020205020404" pitchFamily="49" charset="0"/>
                  </a:rPr>
                  <a:t>    if </a:t>
                </a:r>
                <a:r>
                  <a:rPr lang="en-US" sz="2800" dirty="0" err="1">
                    <a:latin typeface="Courier New" panose="02070309020205020404" pitchFamily="49" charset="0"/>
                    <a:cs typeface="Courier New" panose="02070309020205020404" pitchFamily="49" charset="0"/>
                  </a:rPr>
                  <a:t>i</a:t>
                </a:r>
                <a:r>
                  <a:rPr lang="en-US" sz="2800" dirty="0">
                    <a:latin typeface="Courier New" panose="02070309020205020404" pitchFamily="49" charset="0"/>
                    <a:cs typeface="Courier New" panose="02070309020205020404" pitchFamily="49" charset="0"/>
                  </a:rPr>
                  <a:t>==5</a:t>
                </a:r>
              </a:p>
              <a:p>
                <a:pPr marL="82550" indent="0">
                  <a:buNone/>
                </a:pPr>
                <a:r>
                  <a:rPr lang="en-US" sz="2800" dirty="0">
                    <a:latin typeface="Courier New" panose="02070309020205020404" pitchFamily="49" charset="0"/>
                    <a:cs typeface="Courier New" panose="02070309020205020404" pitchFamily="49" charset="0"/>
                  </a:rPr>
                  <a:t>	   continue;</a:t>
                </a:r>
              </a:p>
              <a:p>
                <a:pPr marL="82550" indent="0">
                  <a:buNone/>
                </a:pPr>
                <a:r>
                  <a:rPr lang="en-US" sz="2800" dirty="0">
                    <a:latin typeface="Courier New" panose="02070309020205020404" pitchFamily="49" charset="0"/>
                    <a:cs typeface="Courier New" panose="02070309020205020404" pitchFamily="49" charset="0"/>
                  </a:rPr>
                  <a:t>	end</a:t>
                </a:r>
              </a:p>
              <a:p>
                <a:pPr marL="82550" indent="0">
                  <a:buNone/>
                </a:pPr>
                <a:r>
                  <a:rPr lang="en-US" sz="2800" dirty="0">
                    <a:latin typeface="Courier New" panose="02070309020205020404" pitchFamily="49" charset="0"/>
                    <a:cs typeface="Courier New" panose="02070309020205020404" pitchFamily="49" charset="0"/>
                  </a:rPr>
                  <a:t>sums=sums+(3*i+2)</a:t>
                </a:r>
              </a:p>
              <a:p>
                <a:pPr marL="82550" indent="0">
                  <a:buNone/>
                </a:pPr>
                <a:r>
                  <a:rPr lang="en-US" sz="2800" dirty="0">
                    <a:latin typeface="Courier New" panose="02070309020205020404" pitchFamily="49" charset="0"/>
                    <a:cs typeface="Courier New" panose="02070309020205020404" pitchFamily="49" charset="0"/>
                  </a:rPr>
                  <a:t>end</a:t>
                </a:r>
              </a:p>
              <a:p>
                <a:pPr marL="82550" indent="0">
                  <a:buNone/>
                </a:pPr>
                <a14:m>
                  <m:oMathPara xmlns:m="http://schemas.openxmlformats.org/officeDocument/2006/math">
                    <m:oMathParaPr>
                      <m:jc m:val="left"/>
                    </m:oMathParaPr>
                    <m:oMath xmlns:m="http://schemas.openxmlformats.org/officeDocument/2006/math">
                      <m:r>
                        <m:rPr>
                          <m:nor/>
                        </m:rPr>
                        <a:rPr lang="en-US" sz="2800" dirty="0">
                          <a:solidFill>
                            <a:srgbClr val="C00000"/>
                          </a:solidFill>
                          <a:latin typeface="Cambria Math" panose="02040503050406030204" pitchFamily="18" charset="0"/>
                          <a:ea typeface="Cambria Math" panose="02040503050406030204" pitchFamily="18" charset="0"/>
                        </a:rPr>
                        <m:t>Redo</m:t>
                      </m:r>
                      <m:r>
                        <m:rPr>
                          <m:nor/>
                        </m:rPr>
                        <a:rPr lang="en-US" sz="2800" dirty="0">
                          <a:solidFill>
                            <a:srgbClr val="C00000"/>
                          </a:solidFill>
                          <a:latin typeface="Cambria Math" panose="02040503050406030204" pitchFamily="18" charset="0"/>
                          <a:ea typeface="Cambria Math" panose="02040503050406030204" pitchFamily="18" charset="0"/>
                        </a:rPr>
                        <m:t> </m:t>
                      </m:r>
                      <m:r>
                        <m:rPr>
                          <m:nor/>
                        </m:rPr>
                        <a:rPr lang="en-US" sz="2800" dirty="0">
                          <a:solidFill>
                            <a:srgbClr val="C00000"/>
                          </a:solidFill>
                          <a:latin typeface="Cambria Math" panose="02040503050406030204" pitchFamily="18" charset="0"/>
                          <a:ea typeface="Cambria Math" panose="02040503050406030204" pitchFamily="18" charset="0"/>
                        </a:rPr>
                        <m:t>problem</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using</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if</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statement</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instead</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of</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continue</m:t>
                      </m:r>
                    </m:oMath>
                  </m:oMathPara>
                </a14:m>
                <a:endParaRPr lang="en-US" sz="2800" b="0" dirty="0">
                  <a:solidFill>
                    <a:srgbClr val="C00000"/>
                  </a:solidFill>
                  <a:latin typeface="Cambria Math" panose="02040503050406030204" pitchFamily="18" charset="0"/>
                  <a:ea typeface="Cambria Math" panose="02040503050406030204" pitchFamily="18" charset="0"/>
                </a:endParaRPr>
              </a:p>
              <a:p>
                <a:pPr marL="82550" indent="0">
                  <a:buNone/>
                </a:pPr>
                <a14:m>
                  <m:oMathPara xmlns:m="http://schemas.openxmlformats.org/officeDocument/2006/math">
                    <m:oMathParaPr>
                      <m:jc m:val="left"/>
                    </m:oMathParaPr>
                    <m:oMath xmlns:m="http://schemas.openxmlformats.org/officeDocument/2006/math">
                      <m:r>
                        <m:rPr>
                          <m:nor/>
                        </m:rPr>
                        <a:rPr lang="en-US" sz="2800" dirty="0" smtClean="0">
                          <a:solidFill>
                            <a:srgbClr val="C00000"/>
                          </a:solidFill>
                          <a:latin typeface="Cambria Math" panose="02040503050406030204" pitchFamily="18" charset="0"/>
                          <a:ea typeface="Cambria Math" panose="02040503050406030204" pitchFamily="18" charset="0"/>
                        </a:rPr>
                        <m:t>Redo</m:t>
                      </m:r>
                      <m:r>
                        <m:rPr>
                          <m:nor/>
                        </m:rPr>
                        <a:rPr lang="en-US" sz="2800" dirty="0" smtClean="0">
                          <a:solidFill>
                            <a:srgbClr val="C00000"/>
                          </a:solidFill>
                          <a:latin typeface="Cambria Math" panose="02040503050406030204" pitchFamily="18" charset="0"/>
                          <a:ea typeface="Cambria Math" panose="02040503050406030204" pitchFamily="18" charset="0"/>
                        </a:rPr>
                        <m:t> </m:t>
                      </m:r>
                      <m:r>
                        <m:rPr>
                          <m:nor/>
                        </m:rPr>
                        <a:rPr lang="en-US" sz="2800" dirty="0" smtClean="0">
                          <a:solidFill>
                            <a:srgbClr val="C00000"/>
                          </a:solidFill>
                          <a:latin typeface="Cambria Math" panose="02040503050406030204" pitchFamily="18" charset="0"/>
                          <a:ea typeface="Cambria Math" panose="02040503050406030204" pitchFamily="18" charset="0"/>
                        </a:rPr>
                        <m:t>problem</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using</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while</m:t>
                      </m:r>
                      <m:r>
                        <m:rPr>
                          <m:nor/>
                        </m:rPr>
                        <a:rPr lang="en-US" sz="2800" b="0" i="0" dirty="0" smtClean="0">
                          <a:solidFill>
                            <a:srgbClr val="C00000"/>
                          </a:solidFill>
                          <a:latin typeface="Cambria Math" panose="02040503050406030204" pitchFamily="18" charset="0"/>
                          <a:ea typeface="Cambria Math" panose="02040503050406030204" pitchFamily="18" charset="0"/>
                        </a:rPr>
                        <m:t>−</m:t>
                      </m:r>
                      <m:r>
                        <m:rPr>
                          <m:nor/>
                        </m:rPr>
                        <a:rPr lang="en-US" sz="2800" b="0" i="0" dirty="0" smtClean="0">
                          <a:solidFill>
                            <a:srgbClr val="C00000"/>
                          </a:solidFill>
                          <a:latin typeface="Cambria Math" panose="02040503050406030204" pitchFamily="18" charset="0"/>
                          <a:ea typeface="Cambria Math" panose="02040503050406030204" pitchFamily="18" charset="0"/>
                        </a:rPr>
                        <m:t>end</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statement</m:t>
                      </m:r>
                    </m:oMath>
                  </m:oMathPara>
                </a14:m>
                <a:endParaRPr lang="en-US" sz="2800" dirty="0">
                  <a:latin typeface="Cambria Math" panose="02040503050406030204" pitchFamily="18" charset="0"/>
                  <a:ea typeface="Cambria Math" panose="02040503050406030204" pitchFamily="18" charset="0"/>
                  <a:cs typeface="Courier New" panose="02070309020205020404" pitchFamily="49" charset="0"/>
                </a:endParaRPr>
              </a:p>
              <a:p>
                <a:pPr marL="82550" indent="0">
                  <a:buNone/>
                </a:pPr>
                <a:r>
                  <a:rPr lang="en-US" sz="1400" dirty="0">
                    <a:latin typeface="Cambria Math" panose="02040503050406030204" pitchFamily="18" charset="0"/>
                    <a:ea typeface="Cambria Math" panose="02040503050406030204" pitchFamily="18" charset="0"/>
                    <a:cs typeface="Courier New" panose="02070309020205020404" pitchFamily="49" charset="0"/>
                  </a:rPr>
                  <a:t>Answer: 76</a:t>
                </a:r>
              </a:p>
              <a:p>
                <a:pPr marL="82550" indent="0">
                  <a:buNone/>
                </a:pPr>
                <a:endParaRPr lang="en-US" dirty="0">
                  <a:latin typeface="Courier New" panose="02070309020205020404" pitchFamily="49" charset="0"/>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76200" y="685800"/>
                <a:ext cx="9067800" cy="4953000"/>
              </a:xfrm>
              <a:blipFill>
                <a:blip r:embed="rId2"/>
                <a:stretch>
                  <a:fillRect l="-471" b="-24877"/>
                </a:stretch>
              </a:blipFill>
            </p:spPr>
            <p:txBody>
              <a:bodyPr/>
              <a:lstStyle/>
              <a:p>
                <a:r>
                  <a:rPr lang="en-US">
                    <a:noFill/>
                  </a:rPr>
                  <a:t> </a:t>
                </a:r>
              </a:p>
            </p:txBody>
          </p:sp>
        </mc:Fallback>
      </mc:AlternateContent>
    </p:spTree>
    <p:extLst>
      <p:ext uri="{BB962C8B-B14F-4D97-AF65-F5344CB8AC3E}">
        <p14:creationId xmlns:p14="http://schemas.microsoft.com/office/powerpoint/2010/main" val="3208874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53E-D7BD-4174-9F31-2A986B0E4795}"/>
              </a:ext>
            </a:extLst>
          </p:cNvPr>
          <p:cNvSpPr>
            <a:spLocks noGrp="1"/>
          </p:cNvSpPr>
          <p:nvPr>
            <p:ph type="title"/>
          </p:nvPr>
        </p:nvSpPr>
        <p:spPr>
          <a:xfrm>
            <a:off x="76200" y="68803"/>
            <a:ext cx="9067800" cy="693197"/>
          </a:xfrm>
        </p:spPr>
        <p:txBody>
          <a:bodyPr>
            <a:normAutofit/>
          </a:bodyPr>
          <a:lstStyle/>
          <a:p>
            <a:r>
              <a:rPr lang="en-US" sz="3600" dirty="0"/>
              <a:t>BMI problem (example of if-end)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5E0C6C-35C5-4A06-AB69-D9CA2B91EC0C}"/>
                  </a:ext>
                </a:extLst>
              </p:cNvPr>
              <p:cNvSpPr>
                <a:spLocks noGrp="1"/>
              </p:cNvSpPr>
              <p:nvPr>
                <p:ph idx="1"/>
              </p:nvPr>
            </p:nvSpPr>
            <p:spPr>
              <a:xfrm>
                <a:off x="76200" y="685800"/>
                <a:ext cx="9067800" cy="4953000"/>
              </a:xfrm>
            </p:spPr>
            <p:txBody>
              <a:bodyPr/>
              <a:lstStyle/>
              <a:p>
                <a:pPr marL="82550" indent="0">
                  <a:buNone/>
                </a:pPr>
                <a14:m>
                  <m:oMathPara xmlns:m="http://schemas.openxmlformats.org/officeDocument/2006/math">
                    <m:oMathParaPr>
                      <m:jc m:val="left"/>
                    </m:oMathParaPr>
                    <m:oMath xmlns:m="http://schemas.openxmlformats.org/officeDocument/2006/math">
                      <m:r>
                        <m:rPr>
                          <m:sty m:val="p"/>
                        </m:rPr>
                        <a:rPr lang="en-US" sz="2800" b="0" i="0" smtClean="0">
                          <a:solidFill>
                            <a:srgbClr val="C00000"/>
                          </a:solidFill>
                          <a:latin typeface="Cambria Math" panose="02040503050406030204" pitchFamily="18" charset="0"/>
                        </a:rPr>
                        <m:t>Find</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the</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BMI</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of</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a</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person</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and</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find</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if</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they</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are</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healthy</m:t>
                      </m:r>
                    </m:oMath>
                  </m:oMathPara>
                </a14:m>
                <a:endParaRPr lang="en-US" sz="2800" dirty="0">
                  <a:latin typeface="Courier New" panose="02070309020205020404" pitchFamily="49" charset="0"/>
                  <a:cs typeface="Courier New" panose="02070309020205020404" pitchFamily="49" charset="0"/>
                </a:endParaRPr>
              </a:p>
              <a:p>
                <a:pPr marL="82550" indent="0">
                  <a:buNone/>
                </a:pPr>
                <a:r>
                  <a:rPr lang="en-US" sz="2800" dirty="0">
                    <a:latin typeface="Courier New" panose="02070309020205020404" pitchFamily="49" charset="0"/>
                    <a:cs typeface="Courier New" panose="02070309020205020404" pitchFamily="49" charset="0"/>
                  </a:rPr>
                  <a:t>Weight=190; Height=69; </a:t>
                </a:r>
              </a:p>
              <a:p>
                <a:pPr marL="82550" indent="0">
                  <a:buNone/>
                </a:pPr>
                <a:r>
                  <a:rPr lang="en-US" sz="2800" dirty="0">
                    <a:latin typeface="Courier New" panose="02070309020205020404" pitchFamily="49" charset="0"/>
                    <a:cs typeface="Courier New" panose="02070309020205020404" pitchFamily="49" charset="0"/>
                  </a:rPr>
                  <a:t>BMI=Weight/Height^2*703</a:t>
                </a:r>
              </a:p>
              <a:p>
                <a:pPr marL="82550" indent="0">
                  <a:buNone/>
                </a:pPr>
                <a:r>
                  <a:rPr lang="en-US" sz="2800" dirty="0">
                    <a:latin typeface="Courier New" panose="02070309020205020404" pitchFamily="49" charset="0"/>
                    <a:cs typeface="Courier New" panose="02070309020205020404" pitchFamily="49" charset="0"/>
                  </a:rPr>
                  <a:t>if BMI&gt;25 | BMI&lt;19</a:t>
                </a:r>
              </a:p>
              <a:p>
                <a:pPr marL="82550" indent="0">
                  <a:buNone/>
                </a:pPr>
                <a:r>
                  <a:rPr lang="en-US" sz="2800" dirty="0">
                    <a:latin typeface="Courier New" panose="02070309020205020404" pitchFamily="49" charset="0"/>
                    <a:cs typeface="Courier New" panose="02070309020205020404" pitchFamily="49" charset="0"/>
                  </a:rPr>
                  <a:t>   </a:t>
                </a:r>
                <a:r>
                  <a:rPr lang="en-US" sz="2800" dirty="0" err="1">
                    <a:latin typeface="Courier New" panose="02070309020205020404" pitchFamily="49" charset="0"/>
                    <a:cs typeface="Courier New" panose="02070309020205020404" pitchFamily="49" charset="0"/>
                  </a:rPr>
                  <a:t>disp</a:t>
                </a:r>
                <a:r>
                  <a:rPr lang="en-US" sz="2800" dirty="0">
                    <a:latin typeface="Courier New" panose="02070309020205020404" pitchFamily="49" charset="0"/>
                    <a:cs typeface="Courier New" panose="02070309020205020404" pitchFamily="49" charset="0"/>
                  </a:rPr>
                  <a:t>('Unhealthy Weight')</a:t>
                </a:r>
              </a:p>
              <a:p>
                <a:pPr marL="82550" indent="0">
                  <a:buNone/>
                </a:pPr>
                <a:r>
                  <a:rPr lang="en-US" sz="2800" dirty="0">
                    <a:latin typeface="Courier New" panose="02070309020205020404" pitchFamily="49" charset="0"/>
                    <a:cs typeface="Courier New" panose="02070309020205020404" pitchFamily="49" charset="0"/>
                  </a:rPr>
                  <a:t>else</a:t>
                </a:r>
              </a:p>
              <a:p>
                <a:pPr marL="82550" indent="0">
                  <a:buNone/>
                </a:pPr>
                <a:r>
                  <a:rPr lang="en-US" sz="2800" dirty="0">
                    <a:latin typeface="Courier New" panose="02070309020205020404" pitchFamily="49" charset="0"/>
                    <a:cs typeface="Courier New" panose="02070309020205020404" pitchFamily="49" charset="0"/>
                  </a:rPr>
                  <a:t>   </a:t>
                </a:r>
                <a:r>
                  <a:rPr lang="en-US" sz="2800" dirty="0" err="1">
                    <a:latin typeface="Courier New" panose="02070309020205020404" pitchFamily="49" charset="0"/>
                    <a:cs typeface="Courier New" panose="02070309020205020404" pitchFamily="49" charset="0"/>
                  </a:rPr>
                  <a:t>disp</a:t>
                </a:r>
                <a:r>
                  <a:rPr lang="en-US" sz="2800" dirty="0">
                    <a:latin typeface="Courier New" panose="02070309020205020404" pitchFamily="49" charset="0"/>
                    <a:cs typeface="Courier New" panose="02070309020205020404" pitchFamily="49" charset="0"/>
                  </a:rPr>
                  <a:t>('Healthy Weight')</a:t>
                </a:r>
              </a:p>
              <a:p>
                <a:pPr marL="82550" indent="0">
                  <a:buNone/>
                </a:pPr>
                <a:r>
                  <a:rPr lang="en-US" sz="2800" dirty="0">
                    <a:latin typeface="Courier New" panose="02070309020205020404" pitchFamily="49" charset="0"/>
                    <a:cs typeface="Courier New" panose="02070309020205020404" pitchFamily="49" charset="0"/>
                  </a:rPr>
                  <a:t>end</a:t>
                </a:r>
              </a:p>
              <a:p>
                <a:pPr marL="82550" indent="0">
                  <a:buNone/>
                </a:pPr>
                <a:endParaRPr lang="en-US" sz="2800" dirty="0">
                  <a:solidFill>
                    <a:srgbClr val="C00000"/>
                  </a:solidFill>
                  <a:latin typeface="Cambria Math" panose="02040503050406030204" pitchFamily="18" charset="0"/>
                  <a:ea typeface="Cambria Math" panose="02040503050406030204" pitchFamily="18" charset="0"/>
                </a:endParaRPr>
              </a:p>
              <a:p>
                <a:pPr marL="82550" indent="0">
                  <a:buNone/>
                </a:pPr>
                <a14:m>
                  <m:oMath xmlns:m="http://schemas.openxmlformats.org/officeDocument/2006/math">
                    <m:r>
                      <m:rPr>
                        <m:nor/>
                      </m:rPr>
                      <a:rPr lang="en-US" sz="2800" dirty="0">
                        <a:solidFill>
                          <a:srgbClr val="C00000"/>
                        </a:solidFill>
                        <a:latin typeface="Cambria Math" panose="02040503050406030204" pitchFamily="18" charset="0"/>
                        <a:ea typeface="Cambria Math" panose="02040503050406030204" pitchFamily="18" charset="0"/>
                      </a:rPr>
                      <m:t>Redo</m:t>
                    </m:r>
                    <m:r>
                      <m:rPr>
                        <m:nor/>
                      </m:rPr>
                      <a:rPr lang="en-US" sz="2800" dirty="0">
                        <a:solidFill>
                          <a:srgbClr val="C00000"/>
                        </a:solidFill>
                        <a:latin typeface="Cambria Math" panose="02040503050406030204" pitchFamily="18" charset="0"/>
                        <a:ea typeface="Cambria Math" panose="02040503050406030204" pitchFamily="18" charset="0"/>
                      </a:rPr>
                      <m:t> </m:t>
                    </m:r>
                    <m:r>
                      <m:rPr>
                        <m:nor/>
                      </m:rPr>
                      <a:rPr lang="en-US" sz="2800" dirty="0">
                        <a:solidFill>
                          <a:srgbClr val="C00000"/>
                        </a:solidFill>
                        <a:latin typeface="Cambria Math" panose="02040503050406030204" pitchFamily="18" charset="0"/>
                        <a:ea typeface="Cambria Math" panose="02040503050406030204" pitchFamily="18" charset="0"/>
                      </a:rPr>
                      <m:t>problem</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where</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you</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display</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underweight</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for</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BMI</m:t>
                    </m:r>
                    <m:r>
                      <m:rPr>
                        <m:nor/>
                      </m:rPr>
                      <a:rPr lang="en-US" sz="2800" b="0" i="0" dirty="0" smtClean="0">
                        <a:solidFill>
                          <a:srgbClr val="C00000"/>
                        </a:solidFill>
                        <a:latin typeface="Cambria Math" panose="02040503050406030204" pitchFamily="18" charset="0"/>
                        <a:ea typeface="Cambria Math" panose="02040503050406030204" pitchFamily="18" charset="0"/>
                      </a:rPr>
                      <m:t>&lt;19; </m:t>
                    </m:r>
                    <m:r>
                      <m:rPr>
                        <m:nor/>
                      </m:rPr>
                      <a:rPr lang="en-US" sz="2800" b="0" i="0" dirty="0" smtClean="0">
                        <a:solidFill>
                          <a:srgbClr val="C00000"/>
                        </a:solidFill>
                        <a:latin typeface="Cambria Math" panose="02040503050406030204" pitchFamily="18" charset="0"/>
                        <a:ea typeface="Cambria Math" panose="02040503050406030204" pitchFamily="18" charset="0"/>
                      </a:rPr>
                      <m:t>healthy</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b="0" i="0" dirty="0" smtClean="0">
                        <a:solidFill>
                          <a:srgbClr val="C00000"/>
                        </a:solidFill>
                        <a:latin typeface="Cambria Math" panose="02040503050406030204" pitchFamily="18" charset="0"/>
                        <a:ea typeface="Cambria Math" panose="02040503050406030204" pitchFamily="18" charset="0"/>
                      </a:rPr>
                      <m:t>for</m:t>
                    </m:r>
                    <m:r>
                      <m:rPr>
                        <m:nor/>
                      </m:rPr>
                      <a:rPr lang="en-US" sz="2800" b="0" i="0" dirty="0" smtClean="0">
                        <a:solidFill>
                          <a:srgbClr val="C00000"/>
                        </a:solidFill>
                        <a:latin typeface="Cambria Math" panose="02040503050406030204" pitchFamily="18" charset="0"/>
                        <a:ea typeface="Cambria Math" panose="02040503050406030204" pitchFamily="18" charset="0"/>
                      </a:rPr>
                      <m:t> 19</m:t>
                    </m:r>
                    <m:r>
                      <a:rPr lang="en-US" sz="2800" b="0" i="1" dirty="0" smtClean="0">
                        <a:solidFill>
                          <a:srgbClr val="C00000"/>
                        </a:solidFill>
                        <a:latin typeface="Cambria Math" panose="02040503050406030204" pitchFamily="18" charset="0"/>
                        <a:ea typeface="Cambria Math" panose="02040503050406030204" pitchFamily="18" charset="0"/>
                      </a:rPr>
                      <m:t>≤</m:t>
                    </m:r>
                    <m:r>
                      <m:rPr>
                        <m:sty m:val="p"/>
                      </m:rPr>
                      <a:rPr lang="en-US" sz="2800" b="0" i="0" dirty="0" smtClean="0">
                        <a:solidFill>
                          <a:srgbClr val="C00000"/>
                        </a:solidFill>
                        <a:latin typeface="Cambria Math" panose="02040503050406030204" pitchFamily="18" charset="0"/>
                        <a:ea typeface="Cambria Math" panose="02040503050406030204" pitchFamily="18" charset="0"/>
                      </a:rPr>
                      <m:t>BMI</m:t>
                    </m:r>
                    <m:r>
                      <a:rPr lang="en-US" sz="2800" i="1" dirty="0">
                        <a:solidFill>
                          <a:srgbClr val="C00000"/>
                        </a:solidFill>
                        <a:latin typeface="Cambria Math" panose="02040503050406030204" pitchFamily="18" charset="0"/>
                        <a:ea typeface="Cambria Math" panose="02040503050406030204" pitchFamily="18" charset="0"/>
                      </a:rPr>
                      <m:t>≤</m:t>
                    </m:r>
                    <m:r>
                      <a:rPr lang="en-US" sz="2800" b="0" i="1" dirty="0" smtClean="0">
                        <a:solidFill>
                          <a:srgbClr val="C00000"/>
                        </a:solidFill>
                        <a:latin typeface="Cambria Math" panose="02040503050406030204" pitchFamily="18" charset="0"/>
                        <a:ea typeface="Cambria Math" panose="02040503050406030204" pitchFamily="18" charset="0"/>
                      </a:rPr>
                      <m:t>25; </m:t>
                    </m:r>
                    <m:r>
                      <m:rPr>
                        <m:nor/>
                      </m:rPr>
                      <a:rPr lang="en-US" sz="2800" b="0" i="0" dirty="0" smtClean="0">
                        <a:solidFill>
                          <a:srgbClr val="C00000"/>
                        </a:solidFill>
                        <a:latin typeface="Cambria Math" panose="02040503050406030204" pitchFamily="18" charset="0"/>
                        <a:ea typeface="Cambria Math" panose="02040503050406030204" pitchFamily="18" charset="0"/>
                      </a:rPr>
                      <m:t>overweight</m:t>
                    </m:r>
                    <m:r>
                      <m:rPr>
                        <m:nor/>
                      </m:rPr>
                      <a:rPr lang="en-US" sz="2800" b="0" i="0" dirty="0" smtClean="0">
                        <a:solidFill>
                          <a:srgbClr val="C00000"/>
                        </a:solidFill>
                        <a:latin typeface="Cambria Math" panose="02040503050406030204" pitchFamily="18" charset="0"/>
                        <a:ea typeface="Cambria Math" panose="02040503050406030204" pitchFamily="18" charset="0"/>
                      </a:rPr>
                      <m:t> </m:t>
                    </m:r>
                    <m:r>
                      <m:rPr>
                        <m:nor/>
                      </m:rPr>
                      <a:rPr lang="en-US" sz="2800" dirty="0">
                        <a:solidFill>
                          <a:srgbClr val="C00000"/>
                        </a:solidFill>
                        <a:latin typeface="Cambria Math" panose="02040503050406030204" pitchFamily="18" charset="0"/>
                        <a:ea typeface="Cambria Math" panose="02040503050406030204" pitchFamily="18" charset="0"/>
                      </a:rPr>
                      <m:t>for</m:t>
                    </m:r>
                    <m:r>
                      <m:rPr>
                        <m:nor/>
                      </m:rPr>
                      <a:rPr lang="en-US" sz="2800" dirty="0">
                        <a:solidFill>
                          <a:srgbClr val="C00000"/>
                        </a:solidFill>
                        <a:latin typeface="Cambria Math" panose="02040503050406030204" pitchFamily="18" charset="0"/>
                        <a:ea typeface="Cambria Math" panose="02040503050406030204" pitchFamily="18" charset="0"/>
                      </a:rPr>
                      <m:t> 25</m:t>
                    </m:r>
                    <m:r>
                      <a:rPr lang="en-US" sz="2800" b="0" i="1" dirty="0" smtClean="0">
                        <a:solidFill>
                          <a:srgbClr val="C00000"/>
                        </a:solidFill>
                        <a:latin typeface="Cambria Math" panose="02040503050406030204" pitchFamily="18" charset="0"/>
                        <a:ea typeface="Cambria Math" panose="02040503050406030204" pitchFamily="18" charset="0"/>
                      </a:rPr>
                      <m:t>&lt;</m:t>
                    </m:r>
                    <m:r>
                      <m:rPr>
                        <m:sty m:val="p"/>
                      </m:rPr>
                      <a:rPr lang="en-US" sz="2800" dirty="0">
                        <a:solidFill>
                          <a:srgbClr val="C00000"/>
                        </a:solidFill>
                        <a:latin typeface="Cambria Math" panose="02040503050406030204" pitchFamily="18" charset="0"/>
                        <a:ea typeface="Cambria Math" panose="02040503050406030204" pitchFamily="18" charset="0"/>
                      </a:rPr>
                      <m:t>BMI</m:t>
                    </m:r>
                    <m:r>
                      <a:rPr lang="en-US" sz="2800" i="1" dirty="0" smtClean="0">
                        <a:solidFill>
                          <a:srgbClr val="C00000"/>
                        </a:solidFill>
                        <a:latin typeface="Cambria Math" panose="02040503050406030204" pitchFamily="18" charset="0"/>
                        <a:ea typeface="Cambria Math" panose="02040503050406030204" pitchFamily="18" charset="0"/>
                      </a:rPr>
                      <m:t>≤</m:t>
                    </m:r>
                    <m:r>
                      <a:rPr lang="en-US" sz="2800" b="0" i="1" dirty="0" smtClean="0">
                        <a:solidFill>
                          <a:srgbClr val="C00000"/>
                        </a:solidFill>
                        <a:latin typeface="Cambria Math" panose="02040503050406030204" pitchFamily="18" charset="0"/>
                        <a:ea typeface="Cambria Math" panose="02040503050406030204" pitchFamily="18" charset="0"/>
                      </a:rPr>
                      <m:t>30</m:t>
                    </m:r>
                    <m:r>
                      <a:rPr lang="en-US" sz="2800" i="1" dirty="0">
                        <a:solidFill>
                          <a:srgbClr val="C00000"/>
                        </a:solidFill>
                        <a:latin typeface="Cambria Math" panose="02040503050406030204" pitchFamily="18" charset="0"/>
                        <a:ea typeface="Cambria Math" panose="02040503050406030204" pitchFamily="18" charset="0"/>
                      </a:rPr>
                      <m:t>;</m:t>
                    </m:r>
                  </m:oMath>
                </a14:m>
                <a:r>
                  <a:rPr lang="en-US" sz="2800" dirty="0">
                    <a:latin typeface="Cambria Math" panose="02040503050406030204" pitchFamily="18" charset="0"/>
                    <a:ea typeface="Cambria Math" panose="02040503050406030204" pitchFamily="18" charset="0"/>
                    <a:cs typeface="Courier New" panose="02070309020205020404" pitchFamily="49" charset="0"/>
                  </a:rPr>
                  <a:t> </a:t>
                </a:r>
                <a14:m>
                  <m:oMath xmlns:m="http://schemas.openxmlformats.org/officeDocument/2006/math">
                    <m:r>
                      <m:rPr>
                        <m:nor/>
                      </m:rPr>
                      <a:rPr lang="en-US" sz="2800" b="0" i="0" dirty="0" smtClean="0">
                        <a:solidFill>
                          <a:srgbClr val="C00000"/>
                        </a:solidFill>
                        <a:latin typeface="Cambria Math" panose="02040503050406030204" pitchFamily="18" charset="0"/>
                        <a:ea typeface="Cambria Math" panose="02040503050406030204" pitchFamily="18" charset="0"/>
                      </a:rPr>
                      <m:t>obese</m:t>
                    </m:r>
                    <m:r>
                      <m:rPr>
                        <m:nor/>
                      </m:rPr>
                      <a:rPr lang="en-US" sz="2800" dirty="0">
                        <a:solidFill>
                          <a:srgbClr val="C00000"/>
                        </a:solidFill>
                        <a:latin typeface="Cambria Math" panose="02040503050406030204" pitchFamily="18" charset="0"/>
                        <a:ea typeface="Cambria Math" panose="02040503050406030204" pitchFamily="18" charset="0"/>
                      </a:rPr>
                      <m:t> </m:t>
                    </m:r>
                    <m:r>
                      <m:rPr>
                        <m:nor/>
                      </m:rPr>
                      <a:rPr lang="en-US" sz="2800" dirty="0">
                        <a:solidFill>
                          <a:srgbClr val="C00000"/>
                        </a:solidFill>
                        <a:latin typeface="Cambria Math" panose="02040503050406030204" pitchFamily="18" charset="0"/>
                        <a:ea typeface="Cambria Math" panose="02040503050406030204" pitchFamily="18" charset="0"/>
                      </a:rPr>
                      <m:t>for</m:t>
                    </m:r>
                    <m:r>
                      <m:rPr>
                        <m:nor/>
                      </m:rPr>
                      <a:rPr lang="en-US" sz="2800" dirty="0">
                        <a:solidFill>
                          <a:srgbClr val="C00000"/>
                        </a:solidFill>
                        <a:latin typeface="Cambria Math" panose="02040503050406030204" pitchFamily="18" charset="0"/>
                        <a:ea typeface="Cambria Math" panose="02040503050406030204" pitchFamily="18" charset="0"/>
                      </a:rPr>
                      <m:t> </m:t>
                    </m:r>
                    <m:r>
                      <m:rPr>
                        <m:sty m:val="p"/>
                      </m:rPr>
                      <a:rPr lang="en-US" sz="2800" b="0" i="0" dirty="0" smtClean="0">
                        <a:solidFill>
                          <a:srgbClr val="C00000"/>
                        </a:solidFill>
                        <a:latin typeface="Cambria Math" panose="02040503050406030204" pitchFamily="18" charset="0"/>
                        <a:ea typeface="Cambria Math" panose="02040503050406030204" pitchFamily="18" charset="0"/>
                      </a:rPr>
                      <m:t>B</m:t>
                    </m:r>
                    <m:r>
                      <m:rPr>
                        <m:sty m:val="p"/>
                      </m:rPr>
                      <a:rPr lang="en-US" sz="2800" dirty="0">
                        <a:solidFill>
                          <a:srgbClr val="C00000"/>
                        </a:solidFill>
                        <a:latin typeface="Cambria Math" panose="02040503050406030204" pitchFamily="18" charset="0"/>
                        <a:ea typeface="Cambria Math" panose="02040503050406030204" pitchFamily="18" charset="0"/>
                      </a:rPr>
                      <m:t>MI</m:t>
                    </m:r>
                    <m:r>
                      <a:rPr lang="en-US" sz="2800" b="0" i="0" dirty="0" smtClean="0">
                        <a:solidFill>
                          <a:srgbClr val="C00000"/>
                        </a:solidFill>
                        <a:latin typeface="Cambria Math" panose="02040503050406030204" pitchFamily="18" charset="0"/>
                        <a:ea typeface="Cambria Math" panose="02040503050406030204" pitchFamily="18" charset="0"/>
                      </a:rPr>
                      <m:t>&gt;30</m:t>
                    </m:r>
                  </m:oMath>
                </a14:m>
                <a:r>
                  <a:rPr lang="en-US" sz="2800" dirty="0">
                    <a:latin typeface="Cambria Math" panose="02040503050406030204" pitchFamily="18" charset="0"/>
                    <a:ea typeface="Cambria Math" panose="02040503050406030204" pitchFamily="18" charset="0"/>
                    <a:cs typeface="Courier New" panose="02070309020205020404" pitchFamily="49" charset="0"/>
                  </a:rPr>
                  <a:t>.</a:t>
                </a:r>
              </a:p>
              <a:p>
                <a:pPr marL="82550" indent="0">
                  <a:buNone/>
                </a:pPr>
                <a:r>
                  <a:rPr lang="en-US" sz="1400" dirty="0">
                    <a:latin typeface="Cambria Math" panose="02040503050406030204" pitchFamily="18" charset="0"/>
                    <a:ea typeface="Cambria Math" panose="02040503050406030204" pitchFamily="18" charset="0"/>
                    <a:cs typeface="Courier New" panose="02070309020205020404" pitchFamily="49" charset="0"/>
                  </a:rPr>
                  <a:t>Answer: Overweight</a:t>
                </a:r>
              </a:p>
              <a:p>
                <a:pPr marL="82550" indent="0">
                  <a:buNone/>
                </a:pPr>
                <a:endParaRPr lang="en-US" dirty="0">
                  <a:latin typeface="Courier New" panose="02070309020205020404" pitchFamily="49" charset="0"/>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4E5E0C6C-35C5-4A06-AB69-D9CA2B91EC0C}"/>
                  </a:ext>
                </a:extLst>
              </p:cNvPr>
              <p:cNvSpPr>
                <a:spLocks noGrp="1" noRot="1" noChangeAspect="1" noMove="1" noResize="1" noEditPoints="1" noAdjustHandles="1" noChangeArrowheads="1" noChangeShapeType="1" noTextEdit="1"/>
              </p:cNvSpPr>
              <p:nvPr>
                <p:ph idx="1"/>
              </p:nvPr>
            </p:nvSpPr>
            <p:spPr>
              <a:xfrm>
                <a:off x="76200" y="685800"/>
                <a:ext cx="9067800" cy="4953000"/>
              </a:xfrm>
              <a:blipFill>
                <a:blip r:embed="rId2"/>
                <a:stretch>
                  <a:fillRect l="-471" b="-25739"/>
                </a:stretch>
              </a:blipFill>
            </p:spPr>
            <p:txBody>
              <a:bodyPr/>
              <a:lstStyle/>
              <a:p>
                <a:r>
                  <a:rPr lang="en-US">
                    <a:noFill/>
                  </a:rPr>
                  <a:t> </a:t>
                </a:r>
              </a:p>
            </p:txBody>
          </p:sp>
        </mc:Fallback>
      </mc:AlternateContent>
    </p:spTree>
    <p:extLst>
      <p:ext uri="{BB962C8B-B14F-4D97-AF65-F5344CB8AC3E}">
        <p14:creationId xmlns:p14="http://schemas.microsoft.com/office/powerpoint/2010/main" val="3171310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05006-10E1-4D24-9A37-D59626E3F948}"/>
              </a:ext>
            </a:extLst>
          </p:cNvPr>
          <p:cNvSpPr>
            <a:spLocks noGrp="1"/>
          </p:cNvSpPr>
          <p:nvPr>
            <p:ph type="title"/>
          </p:nvPr>
        </p:nvSpPr>
        <p:spPr>
          <a:xfrm>
            <a:off x="37051" y="76200"/>
            <a:ext cx="7499350" cy="1143000"/>
          </a:xfrm>
        </p:spPr>
        <p:txBody>
          <a:bodyPr/>
          <a:lstStyle/>
          <a:p>
            <a:r>
              <a:rPr lang="en-US" dirty="0"/>
              <a:t>Functions</a:t>
            </a:r>
          </a:p>
        </p:txBody>
      </p:sp>
      <p:sp>
        <p:nvSpPr>
          <p:cNvPr id="3" name="Content Placeholder 2">
            <a:extLst>
              <a:ext uri="{FF2B5EF4-FFF2-40B4-BE49-F238E27FC236}">
                <a16:creationId xmlns:a16="http://schemas.microsoft.com/office/drawing/2014/main" id="{1112F06F-5E4A-4729-8F79-0BA06FFDB617}"/>
              </a:ext>
            </a:extLst>
          </p:cNvPr>
          <p:cNvSpPr>
            <a:spLocks noGrp="1"/>
          </p:cNvSpPr>
          <p:nvPr>
            <p:ph idx="1"/>
          </p:nvPr>
        </p:nvSpPr>
        <p:spPr>
          <a:xfrm>
            <a:off x="65712" y="1143000"/>
            <a:ext cx="8925887" cy="4800600"/>
          </a:xfrm>
        </p:spPr>
        <p:txBody>
          <a:bodyPr/>
          <a:lstStyle/>
          <a:p>
            <a:pPr marL="82550" indent="0">
              <a:buNone/>
            </a:pPr>
            <a:r>
              <a:rPr lang="en-US" sz="2400" b="0" i="0" u="none" strike="noStrike" baseline="0" dirty="0">
                <a:solidFill>
                  <a:srgbClr val="028009"/>
                </a:solidFill>
              </a:rPr>
              <a:t>% How to use the function</a:t>
            </a:r>
          </a:p>
          <a:p>
            <a:pPr marL="82550" indent="0">
              <a:buNone/>
            </a:pPr>
            <a:r>
              <a:rPr lang="en-US" sz="2400" b="0" i="0" u="none" strike="noStrike" baseline="0" dirty="0">
                <a:solidFill>
                  <a:srgbClr val="000000"/>
                </a:solidFill>
              </a:rPr>
              <a:t>bas=8;</a:t>
            </a:r>
          </a:p>
          <a:p>
            <a:pPr marL="82550" indent="0">
              <a:buNone/>
            </a:pPr>
            <a:r>
              <a:rPr lang="en-US" sz="2400" b="0" i="0" u="none" strike="noStrike" baseline="0" dirty="0" err="1">
                <a:solidFill>
                  <a:srgbClr val="000000"/>
                </a:solidFill>
              </a:rPr>
              <a:t>ht</a:t>
            </a:r>
            <a:r>
              <a:rPr lang="en-US" sz="2400" b="0" i="0" u="none" strike="noStrike" baseline="0" dirty="0">
                <a:solidFill>
                  <a:srgbClr val="000000"/>
                </a:solidFill>
              </a:rPr>
              <a:t>=15;</a:t>
            </a:r>
          </a:p>
          <a:p>
            <a:pPr marL="82550" indent="0">
              <a:buNone/>
            </a:pPr>
            <a:r>
              <a:rPr lang="sv-SE" sz="2400" b="0" i="0" u="none" strike="noStrike" baseline="0" dirty="0">
                <a:solidFill>
                  <a:srgbClr val="000000"/>
                </a:solidFill>
              </a:rPr>
              <a:t>[AreaRAT,PerimRAT] = RAT(bas,ht)</a:t>
            </a:r>
          </a:p>
          <a:p>
            <a:pPr marL="82550" indent="0">
              <a:buNone/>
            </a:pPr>
            <a:r>
              <a:rPr lang="en-US" sz="2400" b="0" i="0" u="none" strike="noStrike" baseline="0" dirty="0">
                <a:solidFill>
                  <a:srgbClr val="000000"/>
                </a:solidFill>
              </a:rPr>
              <a:t> </a:t>
            </a:r>
          </a:p>
          <a:p>
            <a:pPr marL="82550" indent="0">
              <a:buNone/>
            </a:pPr>
            <a:r>
              <a:rPr lang="en-US" sz="2400" b="0" i="0" u="none" strike="noStrike" baseline="0" dirty="0">
                <a:solidFill>
                  <a:srgbClr val="0E00FF"/>
                </a:solidFill>
              </a:rPr>
              <a:t>function</a:t>
            </a:r>
            <a:r>
              <a:rPr lang="en-US" sz="2400" b="0" i="0" u="none" strike="noStrike" baseline="0" dirty="0">
                <a:solidFill>
                  <a:srgbClr val="000000"/>
                </a:solidFill>
              </a:rPr>
              <a:t> [</a:t>
            </a:r>
            <a:r>
              <a:rPr lang="en-US" sz="2400" b="0" i="0" u="none" strike="noStrike" baseline="0" dirty="0" err="1">
                <a:solidFill>
                  <a:srgbClr val="000000"/>
                </a:solidFill>
              </a:rPr>
              <a:t>area,perimeter</a:t>
            </a:r>
            <a:r>
              <a:rPr lang="en-US" sz="2400" b="0" i="0" u="none" strike="noStrike" baseline="0" dirty="0">
                <a:solidFill>
                  <a:srgbClr val="000000"/>
                </a:solidFill>
              </a:rPr>
              <a:t>]=RAT(base, height)</a:t>
            </a:r>
          </a:p>
          <a:p>
            <a:pPr marL="82550" indent="0">
              <a:buNone/>
            </a:pPr>
            <a:r>
              <a:rPr lang="en-US" sz="2400" b="0" i="0" u="none" strike="noStrike" baseline="0" dirty="0">
                <a:solidFill>
                  <a:srgbClr val="000000"/>
                </a:solidFill>
              </a:rPr>
              <a:t>hypotenuse=sqrt(base^2+height^2);</a:t>
            </a:r>
          </a:p>
          <a:p>
            <a:pPr marL="82550" indent="0">
              <a:buNone/>
            </a:pPr>
            <a:r>
              <a:rPr lang="en-US" sz="2400" b="0" i="0" u="none" strike="noStrike" baseline="0" dirty="0">
                <a:solidFill>
                  <a:srgbClr val="000000"/>
                </a:solidFill>
              </a:rPr>
              <a:t>perimeter=base + height + hypotenuse;</a:t>
            </a:r>
          </a:p>
          <a:p>
            <a:pPr marL="82550" indent="0">
              <a:buNone/>
            </a:pPr>
            <a:r>
              <a:rPr lang="en-US" sz="2400" b="0" i="0" u="none" strike="noStrike" baseline="0" dirty="0">
                <a:solidFill>
                  <a:srgbClr val="000000"/>
                </a:solidFill>
              </a:rPr>
              <a:t>area=0.5*base*height;</a:t>
            </a:r>
          </a:p>
          <a:p>
            <a:pPr marL="82550" indent="0">
              <a:buNone/>
            </a:pPr>
            <a:r>
              <a:rPr lang="en-US" sz="2400" b="0" i="0" u="none" strike="noStrike" baseline="0" dirty="0">
                <a:solidFill>
                  <a:srgbClr val="0E00FF"/>
                </a:solidFill>
              </a:rPr>
              <a:t>end</a:t>
            </a:r>
          </a:p>
          <a:p>
            <a:pPr marL="82550" indent="0">
              <a:buNone/>
            </a:pPr>
            <a:endParaRPr lang="en-US" dirty="0"/>
          </a:p>
        </p:txBody>
      </p:sp>
    </p:spTree>
    <p:extLst>
      <p:ext uri="{BB962C8B-B14F-4D97-AF65-F5344CB8AC3E}">
        <p14:creationId xmlns:p14="http://schemas.microsoft.com/office/powerpoint/2010/main" val="1954754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98147-545B-4DDD-A525-2E11D46D6093}"/>
              </a:ext>
            </a:extLst>
          </p:cNvPr>
          <p:cNvSpPr>
            <a:spLocks noGrp="1"/>
          </p:cNvSpPr>
          <p:nvPr>
            <p:ph type="title"/>
          </p:nvPr>
        </p:nvSpPr>
        <p:spPr>
          <a:xfrm>
            <a:off x="304800" y="274638"/>
            <a:ext cx="8629650" cy="1143000"/>
          </a:xfrm>
        </p:spPr>
        <p:txBody>
          <a:bodyPr/>
          <a:lstStyle/>
          <a:p>
            <a:r>
              <a:rPr lang="en-US" dirty="0"/>
              <a:t>Resources</a:t>
            </a:r>
          </a:p>
        </p:txBody>
      </p:sp>
      <p:sp>
        <p:nvSpPr>
          <p:cNvPr id="3" name="Content Placeholder 2">
            <a:extLst>
              <a:ext uri="{FF2B5EF4-FFF2-40B4-BE49-F238E27FC236}">
                <a16:creationId xmlns:a16="http://schemas.microsoft.com/office/drawing/2014/main" id="{EDDD7B0B-1F89-417A-BB73-55B27ADC0E87}"/>
              </a:ext>
            </a:extLst>
          </p:cNvPr>
          <p:cNvSpPr>
            <a:spLocks noGrp="1"/>
          </p:cNvSpPr>
          <p:nvPr>
            <p:ph idx="1"/>
          </p:nvPr>
        </p:nvSpPr>
        <p:spPr>
          <a:xfrm>
            <a:off x="152400" y="1447800"/>
            <a:ext cx="8782050" cy="4419600"/>
          </a:xfrm>
        </p:spPr>
        <p:txBody>
          <a:bodyPr/>
          <a:lstStyle/>
          <a:p>
            <a:pPr>
              <a:buFont typeface="Arial" panose="020B0604020202020204" pitchFamily="34" charset="0"/>
              <a:buChar char="•"/>
            </a:pPr>
            <a:r>
              <a:rPr lang="en-US" sz="1800" dirty="0">
                <a:latin typeface="Cambria Math" panose="02040503050406030204" pitchFamily="18" charset="0"/>
                <a:ea typeface="Cambria Math" panose="02040503050406030204" pitchFamily="18" charset="0"/>
              </a:rPr>
              <a:t>Take the practice test on CANVAS?</a:t>
            </a:r>
          </a:p>
          <a:p>
            <a:pPr>
              <a:buFont typeface="Arial" panose="020B0604020202020204" pitchFamily="34" charset="0"/>
              <a:buChar char="•"/>
            </a:pPr>
            <a:r>
              <a:rPr lang="en-US" sz="1800" dirty="0">
                <a:latin typeface="Cambria Math" panose="02040503050406030204" pitchFamily="18" charset="0"/>
                <a:ea typeface="Cambria Math" panose="02040503050406030204" pitchFamily="18" charset="0"/>
              </a:rPr>
              <a:t>How do I do that in the MATLAB series?  This series is highly helpful when you are doing the projects for the course: </a:t>
            </a:r>
            <a:r>
              <a:rPr lang="en-US" sz="1800" dirty="0">
                <a:latin typeface="Cambria Math" panose="02040503050406030204" pitchFamily="18" charset="0"/>
                <a:ea typeface="Cambria Math" panose="02040503050406030204" pitchFamily="18" charset="0"/>
                <a:hlinkClick r:id="rId2">
                  <a:extLst>
                    <a:ext uri="{A12FA001-AC4F-418D-AE19-62706E023703}">
                      <ahyp:hlinkClr xmlns:ahyp="http://schemas.microsoft.com/office/drawing/2018/hyperlinkcolor" val="tx"/>
                    </a:ext>
                  </a:extLst>
                </a:hlinkClick>
              </a:rPr>
              <a:t>https://blog.autarkaw.com/2020/12/22/how-do-i-do-that-in-matlab-for-usf-students/</a:t>
            </a:r>
            <a:r>
              <a:rPr lang="en-US" sz="1800" dirty="0">
                <a:latin typeface="Cambria Math" panose="02040503050406030204" pitchFamily="18" charset="0"/>
                <a:ea typeface="Cambria Math" panose="02040503050406030204" pitchFamily="18" charset="0"/>
              </a:rPr>
              <a:t> </a:t>
            </a:r>
          </a:p>
          <a:p>
            <a:pPr>
              <a:buFont typeface="Arial" panose="020B0604020202020204" pitchFamily="34" charset="0"/>
              <a:buChar char="•"/>
            </a:pPr>
            <a:r>
              <a:rPr lang="en-US" sz="1800" dirty="0">
                <a:latin typeface="Cambria Math" panose="02040503050406030204" pitchFamily="18" charset="0"/>
                <a:ea typeface="Cambria Math" panose="02040503050406030204" pitchFamily="18" charset="0"/>
              </a:rPr>
              <a:t>MathWorks Onramp course: </a:t>
            </a:r>
            <a:r>
              <a:rPr lang="en-US" sz="1800" dirty="0">
                <a:latin typeface="Cambria Math" panose="02040503050406030204" pitchFamily="18" charset="0"/>
                <a:ea typeface="Cambria Math" panose="02040503050406030204" pitchFamily="18" charset="0"/>
                <a:hlinkClick r:id="rId3">
                  <a:extLst>
                    <a:ext uri="{A12FA001-AC4F-418D-AE19-62706E023703}">
                      <ahyp:hlinkClr xmlns:ahyp="http://schemas.microsoft.com/office/drawing/2018/hyperlinkcolor" val="tx"/>
                    </a:ext>
                  </a:extLst>
                </a:hlinkClick>
              </a:rPr>
              <a:t>https://www.mathworks.com/learn/tutorials/matlab-onramp.html</a:t>
            </a:r>
            <a:r>
              <a:rPr lang="en-US" sz="1800" dirty="0">
                <a:latin typeface="Cambria Math" panose="02040503050406030204" pitchFamily="18" charset="0"/>
                <a:ea typeface="Cambria Math" panose="02040503050406030204" pitchFamily="18" charset="0"/>
              </a:rPr>
              <a:t> </a:t>
            </a:r>
          </a:p>
          <a:p>
            <a:pPr>
              <a:buFont typeface="Arial" panose="020B0604020202020204" pitchFamily="34" charset="0"/>
              <a:buChar char="•"/>
            </a:pPr>
            <a:r>
              <a:rPr lang="en-US" sz="1800" dirty="0">
                <a:latin typeface="Cambria Math" panose="02040503050406030204" pitchFamily="18" charset="0"/>
                <a:ea typeface="Cambria Math" panose="02040503050406030204" pitchFamily="18" charset="0"/>
              </a:rPr>
              <a:t>Still needing help, take the free Coursera course </a:t>
            </a:r>
            <a:r>
              <a:rPr lang="en-US" sz="1800" dirty="0">
                <a:latin typeface="Cambria Math" panose="02040503050406030204" pitchFamily="18" charset="0"/>
                <a:ea typeface="Cambria Math" panose="02040503050406030204" pitchFamily="18" charset="0"/>
                <a:hlinkClick r:id="rId4">
                  <a:extLst>
                    <a:ext uri="{A12FA001-AC4F-418D-AE19-62706E023703}">
                      <ahyp:hlinkClr xmlns:ahyp="http://schemas.microsoft.com/office/drawing/2018/hyperlinkcolor" val="tx"/>
                    </a:ext>
                  </a:extLst>
                </a:hlinkClick>
              </a:rPr>
              <a:t>https://www.coursera.org/learn/matlab</a:t>
            </a:r>
            <a:endParaRPr lang="en-US" sz="1800" dirty="0">
              <a:latin typeface="Cambria Math" panose="02040503050406030204" pitchFamily="18" charset="0"/>
              <a:ea typeface="Cambria Math" panose="02040503050406030204" pitchFamily="18" charset="0"/>
            </a:endParaRPr>
          </a:p>
          <a:p>
            <a:pPr>
              <a:buFont typeface="Arial" panose="020B0604020202020204" pitchFamily="34" charset="0"/>
              <a:buChar char="•"/>
            </a:pPr>
            <a:r>
              <a:rPr lang="en-US" sz="1800" dirty="0">
                <a:latin typeface="Cambria Math" panose="02040503050406030204" pitchFamily="18" charset="0"/>
                <a:ea typeface="Cambria Math" panose="02040503050406030204" pitchFamily="18" charset="0"/>
              </a:rPr>
              <a:t>Still needing help, here are some lecture videos freely available from Vanderbilt University: </a:t>
            </a:r>
            <a:r>
              <a:rPr lang="en-US" sz="1800" dirty="0">
                <a:latin typeface="Cambria Math" panose="02040503050406030204" pitchFamily="18" charset="0"/>
                <a:ea typeface="Cambria Math" panose="02040503050406030204" pitchFamily="18" charset="0"/>
                <a:hlinkClick r:id="rId5">
                  <a:extLst>
                    <a:ext uri="{A12FA001-AC4F-418D-AE19-62706E023703}">
                      <ahyp:hlinkClr xmlns:ahyp="http://schemas.microsoft.com/office/drawing/2018/hyperlinkcolor" val="tx"/>
                    </a:ext>
                  </a:extLst>
                </a:hlinkClick>
              </a:rPr>
              <a:t>https://blog.autarkaw.com/2020/05/08/need-help-with-programming-in-matlab/</a:t>
            </a:r>
            <a:endParaRPr lang="en-US" sz="1800" dirty="0">
              <a:latin typeface="Cambria Math" panose="02040503050406030204" pitchFamily="18" charset="0"/>
              <a:ea typeface="Cambria Math" panose="02040503050406030204" pitchFamily="18" charset="0"/>
            </a:endParaRPr>
          </a:p>
          <a:p>
            <a:pPr>
              <a:buFont typeface="Arial" panose="020B0604020202020204" pitchFamily="34" charset="0"/>
              <a:buChar char="•"/>
            </a:pPr>
            <a:r>
              <a:rPr lang="en-US" sz="1800" dirty="0">
                <a:latin typeface="Cambria Math" panose="02040503050406030204" pitchFamily="18" charset="0"/>
                <a:ea typeface="Cambria Math" panose="02040503050406030204" pitchFamily="18" charset="0"/>
              </a:rPr>
              <a:t>For help on commands, either enter help in command window or go to </a:t>
            </a:r>
            <a:r>
              <a:rPr lang="en-US" sz="1800" dirty="0">
                <a:latin typeface="Cambria Math" panose="02040503050406030204" pitchFamily="18" charset="0"/>
                <a:ea typeface="Cambria Math" panose="02040503050406030204" pitchFamily="18" charset="0"/>
                <a:hlinkClick r:id="rId6">
                  <a:extLst>
                    <a:ext uri="{A12FA001-AC4F-418D-AE19-62706E023703}">
                      <ahyp:hlinkClr xmlns:ahyp="http://schemas.microsoft.com/office/drawing/2018/hyperlinkcolor" val="tx"/>
                    </a:ext>
                  </a:extLst>
                </a:hlinkClick>
              </a:rPr>
              <a:t>https://www.mathworks.com/help/matlab/index.html</a:t>
            </a:r>
            <a:r>
              <a:rPr lang="en-US" sz="1800" dirty="0">
                <a:latin typeface="Cambria Math" panose="02040503050406030204" pitchFamily="18" charset="0"/>
                <a:ea typeface="Cambria Math" panose="02040503050406030204" pitchFamily="18" charset="0"/>
              </a:rPr>
              <a:t> </a:t>
            </a:r>
          </a:p>
          <a:p>
            <a:pPr>
              <a:buFont typeface="Arial" panose="020B0604020202020204" pitchFamily="34" charset="0"/>
              <a:buChar char="•"/>
            </a:pPr>
            <a:endParaRPr lang="en-US" sz="18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37566678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USESECONDARYMONITOR" val="True"/>
  <p:tag name="RESPCOUNTERSTYLE" val="-1"/>
  <p:tag name="NUMRESPONSES" val="1"/>
  <p:tag name="REVIEWONLY" val="False"/>
  <p:tag name="TEAMSINLEADERBOARD" val="5"/>
  <p:tag name="BUBBLEGROUPING" val="3"/>
  <p:tag name="CUSTOMCELLBACKCOLOR3" val="-268652"/>
  <p:tag name="DISPLAYDEVICEID" val="True"/>
  <p:tag name="GRIDPOSITION" val="1"/>
  <p:tag name="MULTIRESPDIVISOR" val="1"/>
  <p:tag name="INCORRECTPOINTVALUE" val="0"/>
  <p:tag name="CHARTSCALE" val="True"/>
  <p:tag name="TPVERSION" val="2008"/>
  <p:tag name="ANSWERNOWSTYLE" val="-1"/>
  <p:tag name="INPUTSOURCE" val="1"/>
  <p:tag name="ROTATIONINTERVAL" val="2"/>
  <p:tag name="BUBBLESIZEVISIBLE" val="True"/>
  <p:tag name="CUSTOMCELLBACKCOLOR1" val="-657956"/>
  <p:tag name="GRIDOPACITY" val="90"/>
  <p:tag name="CHARTLABELS" val="0"/>
  <p:tag name="CORRECTPOINTVALUE" val="100"/>
  <p:tag name="FIBDISPLAYRESULTS" val="True"/>
  <p:tag name="SHOWBARVISIBLE" val="True"/>
  <p:tag name="COUNTDOWNSECONDS" val="10"/>
  <p:tag name="AUTOUPDATEALIASES" val="True"/>
  <p:tag name="CUSTOMGRIDBACKCOLOR" val="-2830136"/>
  <p:tag name="DISPLAYDEVICENUMBER" val="True"/>
  <p:tag name="RESETCHARTS" val="True"/>
  <p:tag name="ZEROBASED" val="False"/>
  <p:tag name="BACKUPSESSIONS" val="True"/>
  <p:tag name="MAXRESPONDERS" val="5"/>
  <p:tag name="USESCHEMECOLORS" val="True"/>
  <p:tag name="PARTLISTDEFAULT" val="0"/>
  <p:tag name="FIBNUMRESULTS" val="5"/>
  <p:tag name="RESPCOUNTERFORMAT" val="0"/>
  <p:tag name="BUBBLEVALUEFORMAT" val="0.0"/>
  <p:tag name="GRIDSIZE" val="{Width=800, Height=600}"/>
  <p:tag name="AUTOADJUSTPARTRANGE" val="True"/>
  <p:tag name="BACKUPMAINTENANCE" val="7"/>
  <p:tag name="CUSTOMCELLBACKCOLOR4" val="-8355712"/>
  <p:tag name="REALTIMEBACKUP" val="False"/>
  <p:tag name="CHARTVALUEFORMAT" val="0%"/>
  <p:tag name="CHARTCOLORS" val="0"/>
  <p:tag name="COUNTDOWNSTYLE" val="-1"/>
  <p:tag name="INCLUDEPPT" val="True"/>
  <p:tag name="CUSTOMCELLFORECOLOR" val="-16777216"/>
  <p:tag name="PARTICIPANTSINLEADERBOARD" val="5"/>
  <p:tag name="AUTOSIZEGRID" val="True"/>
  <p:tag name="BULLETTYPE" val="3"/>
  <p:tag name="FIBINCLUDEOTHER" val="True"/>
  <p:tag name="DELIMITERS" val="3.1"/>
  <p:tag name="POWERPOINTVERSION" val="14.0"/>
  <p:tag name="TASKPANEKEY" val="b856b376-bbc3-4ce4-8b60-9a0a15a80c7a"/>
  <p:tag name="TPFULLVERSION" val="4.3.2.1200"/>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5387</TotalTime>
  <Words>1468</Words>
  <Application>Microsoft Office PowerPoint</Application>
  <PresentationFormat>On-screen Show (4:3)</PresentationFormat>
  <Paragraphs>210</Paragraphs>
  <Slides>22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Cambria Math</vt:lpstr>
      <vt:lpstr>Courier New</vt:lpstr>
      <vt:lpstr>Georgia</vt:lpstr>
      <vt:lpstr>Gill Sans MT</vt:lpstr>
      <vt:lpstr>Verdana</vt:lpstr>
      <vt:lpstr>Wingdings 2</vt:lpstr>
      <vt:lpstr>Solstice</vt:lpstr>
      <vt:lpstr>Programming Review</vt:lpstr>
      <vt:lpstr>What do you believe corelates most with becoming a good programmer </vt:lpstr>
      <vt:lpstr>Working memory</vt:lpstr>
      <vt:lpstr>Main concepts</vt:lpstr>
      <vt:lpstr>Some common MATLAB functions</vt:lpstr>
      <vt:lpstr>Caution</vt:lpstr>
      <vt:lpstr>Some important MATLAB statements</vt:lpstr>
      <vt:lpstr>Plotting</vt:lpstr>
      <vt:lpstr>Some common mistakes</vt:lpstr>
      <vt:lpstr>Differentiate a function</vt:lpstr>
      <vt:lpstr>Solve a nonlinear equation</vt:lpstr>
      <vt:lpstr>Simultaneous linear equations</vt:lpstr>
      <vt:lpstr>Interpolation</vt:lpstr>
      <vt:lpstr>Regression</vt:lpstr>
      <vt:lpstr>Solve an integral</vt:lpstr>
      <vt:lpstr>Solve ordinary differential equations</vt:lpstr>
      <vt:lpstr>Find the sum of a series (example of loop)</vt:lpstr>
      <vt:lpstr>Find the sum of a series (example of break)</vt:lpstr>
      <vt:lpstr>Find the sum of a series (example of continue)</vt:lpstr>
      <vt:lpstr>BMI problem (example of if-end)</vt:lpstr>
      <vt:lpstr>Functions</vt:lpstr>
      <vt:lpstr>Resources</vt:lpstr>
    </vt:vector>
  </TitlesOfParts>
  <Company>usf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Adequacy of Models</dc:title>
  <dc:creator>kaw</dc:creator>
  <cp:lastModifiedBy>Autar Kaw</cp:lastModifiedBy>
  <cp:revision>223</cp:revision>
  <dcterms:created xsi:type="dcterms:W3CDTF">2007-03-08T14:59:05Z</dcterms:created>
  <dcterms:modified xsi:type="dcterms:W3CDTF">2022-08-24T14:32:40Z</dcterms:modified>
</cp:coreProperties>
</file>