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98" r:id="rId2"/>
    <p:sldId id="354" r:id="rId3"/>
    <p:sldId id="355" r:id="rId4"/>
    <p:sldId id="356" r:id="rId5"/>
    <p:sldId id="358" r:id="rId6"/>
    <p:sldId id="357" r:id="rId7"/>
    <p:sldId id="308" r:id="rId8"/>
  </p:sldIdLst>
  <p:sldSz cx="9144000" cy="6858000" type="screen4x3"/>
  <p:notesSz cx="9601200" cy="7315200"/>
  <p:custDataLst>
    <p:tags r:id="rId1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>
      <p:cViewPr varScale="1">
        <p:scale>
          <a:sx n="120" d="100"/>
          <a:sy n="120" d="100"/>
        </p:scale>
        <p:origin x="109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/>
              <a:t>Test 1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Sheet1!$B$11:$B$13</c:f>
              <c:strCache>
                <c:ptCount val="3"/>
                <c:pt idx="0">
                  <c:v>12%</c:v>
                </c:pt>
                <c:pt idx="1">
                  <c:v>13%</c:v>
                </c:pt>
                <c:pt idx="2">
                  <c:v>14%</c:v>
                </c:pt>
              </c:strCache>
            </c:strRef>
          </c:cat>
          <c:val>
            <c:numRef>
              <c:f>Sheet1!$C$11:$C$13</c:f>
              <c:numCache>
                <c:formatCode>General</c:formatCode>
                <c:ptCount val="3"/>
                <c:pt idx="0">
                  <c:v>81</c:v>
                </c:pt>
                <c:pt idx="1">
                  <c:v>7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D1-4356-9897-F5D78405E38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362784495"/>
        <c:axId val="362784911"/>
      </c:barChart>
      <c:catAx>
        <c:axId val="362784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84911"/>
        <c:crosses val="autoZero"/>
        <c:auto val="1"/>
        <c:lblAlgn val="ctr"/>
        <c:lblOffset val="100"/>
        <c:noMultiLvlLbl val="0"/>
      </c:catAx>
      <c:valAx>
        <c:axId val="36278491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62784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Computer </a:t>
            </a:r>
            <a:r>
              <a:rPr lang="en-US" dirty="0" smtClean="0"/>
              <a:t>Projects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Sheet1!$B$19:$B$21</c:f>
              <c:strCache>
                <c:ptCount val="3"/>
                <c:pt idx="0">
                  <c:v>8%</c:v>
                </c:pt>
                <c:pt idx="1">
                  <c:v>9%</c:v>
                </c:pt>
                <c:pt idx="2">
                  <c:v>10%</c:v>
                </c:pt>
              </c:strCache>
            </c:strRef>
          </c:cat>
          <c:val>
            <c:numRef>
              <c:f>Sheet1!$C$19:$C$21</c:f>
              <c:numCache>
                <c:formatCode>General</c:formatCode>
                <c:ptCount val="3"/>
                <c:pt idx="0">
                  <c:v>50</c:v>
                </c:pt>
                <c:pt idx="1">
                  <c:v>18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43-405A-BC88-173C80ECD33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71481359"/>
        <c:axId val="371482607"/>
      </c:barChart>
      <c:catAx>
        <c:axId val="371481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82607"/>
        <c:crosses val="autoZero"/>
        <c:auto val="1"/>
        <c:lblAlgn val="ctr"/>
        <c:lblOffset val="100"/>
        <c:noMultiLvlLbl val="0"/>
      </c:catAx>
      <c:valAx>
        <c:axId val="37148260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1481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CANVAS Quizzes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Sheet1!$B$23:$B$27</c:f>
              <c:strCache>
                <c:ptCount val="5"/>
                <c:pt idx="0">
                  <c:v>5%</c:v>
                </c:pt>
                <c:pt idx="1">
                  <c:v>6%</c:v>
                </c:pt>
                <c:pt idx="2">
                  <c:v>7%</c:v>
                </c:pt>
                <c:pt idx="3">
                  <c:v>8%</c:v>
                </c:pt>
                <c:pt idx="4">
                  <c:v>9%</c:v>
                </c:pt>
              </c:strCache>
            </c:strRef>
          </c:cat>
          <c:val>
            <c:numRef>
              <c:f>Sheet1!$C$23:$C$27</c:f>
              <c:numCache>
                <c:formatCode>General</c:formatCode>
                <c:ptCount val="5"/>
                <c:pt idx="0">
                  <c:v>6</c:v>
                </c:pt>
                <c:pt idx="1">
                  <c:v>3</c:v>
                </c:pt>
                <c:pt idx="2">
                  <c:v>11</c:v>
                </c:pt>
                <c:pt idx="3">
                  <c:v>6</c:v>
                </c:pt>
                <c:pt idx="4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6E-4BDC-AD72-97675F13A32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71494671"/>
        <c:axId val="371490927"/>
      </c:barChart>
      <c:catAx>
        <c:axId val="3714946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90927"/>
        <c:crosses val="autoZero"/>
        <c:auto val="1"/>
        <c:lblAlgn val="ctr"/>
        <c:lblOffset val="100"/>
        <c:noMultiLvlLbl val="0"/>
      </c:catAx>
      <c:valAx>
        <c:axId val="37149092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14946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161389" cy="367259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7638" y="1"/>
            <a:ext cx="4161389" cy="367259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C2816022-B15A-4B1C-AEE2-47F3AD456ED4}" type="datetimeFigureOut">
              <a:rPr lang="en-US"/>
              <a:pPr>
                <a:defRPr/>
              </a:pPr>
              <a:t>4/3/2019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947943"/>
            <a:ext cx="4161389" cy="367259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7638" y="6947943"/>
            <a:ext cx="4161389" cy="367259"/>
          </a:xfrm>
          <a:prstGeom prst="rect">
            <a:avLst/>
          </a:prstGeom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ED38D9A-6322-4EE2-96B7-600792C7681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161389" cy="36601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7638" y="1"/>
            <a:ext cx="4161389" cy="366010"/>
          </a:xfrm>
          <a:prstGeom prst="rect">
            <a:avLst/>
          </a:prstGeom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25469CBB-BCF8-41F0-9B17-AC5F779371A9}" type="datetimeFigureOut">
              <a:rPr lang="en-US" altLang="en-US"/>
              <a:pPr>
                <a:defRPr/>
              </a:pPr>
              <a:t>4/3/2019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7688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991" y="3475220"/>
            <a:ext cx="7679221" cy="3291591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947942"/>
            <a:ext cx="4161389" cy="36601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7638" y="6947942"/>
            <a:ext cx="4161389" cy="366010"/>
          </a:xfrm>
          <a:prstGeom prst="rect">
            <a:avLst/>
          </a:prstGeom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BC99FE4-7918-4222-BF9F-A41FEC0FC68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14375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00138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53987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1981200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4384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8956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3528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10000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FE79229-2ECD-4294-8569-3FB9A37E2145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7688"/>
            <a:ext cx="3656012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>
              <a:ea typeface="ＭＳ Ｐゴシック" panose="020B0600070205080204" pitchFamily="34" charset="-128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1830298-0436-42C1-83ED-CED71085D093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204A3-E531-4B08-88F0-DCBB080E9BD7}" type="datetimeFigureOut">
              <a:rPr lang="en-US" altLang="en-US"/>
              <a:pPr>
                <a:defRPr/>
              </a:pPr>
              <a:t>4/3/2019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19E9D-5DCC-4151-9E8B-7EF9DE11FC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6891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42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28732-8783-4FDF-A947-800297FDD8EB}" type="datetimeFigureOut">
              <a:rPr lang="en-US" altLang="en-US"/>
              <a:pPr>
                <a:defRPr/>
              </a:pPr>
              <a:t>4/3/2019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CCA84-56B5-4854-BBB3-ED97969F88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4903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AD4F5-6E57-476D-9181-2732BC2E3E6B}" type="datetimeFigureOut">
              <a:rPr lang="en-US" altLang="en-US"/>
              <a:pPr>
                <a:defRPr/>
              </a:pPr>
              <a:t>4/3/2019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22646-122A-4787-BE78-08AFAFBA55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46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DD37E-D7C0-4568-B2BC-E40AD99A6D75}" type="datetimeFigureOut">
              <a:rPr lang="en-US" altLang="en-US"/>
              <a:pPr>
                <a:defRPr/>
              </a:pPr>
              <a:t>4/3/2019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E50DCA-A5C7-49A0-8602-B1A88AF4A4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7900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4CD6A-7C67-4575-BC1C-2BB9A7734A7F}" type="datetimeFigureOut">
              <a:rPr lang="en-US" altLang="en-US"/>
              <a:pPr>
                <a:defRPr/>
              </a:pPr>
              <a:t>4/3/2019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42E3FF-5851-490E-8C76-9A3352732E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9399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6A4AF-DDA5-4FE8-801A-FB0572EC6912}" type="datetimeFigureOut">
              <a:rPr lang="en-US" altLang="en-US"/>
              <a:pPr>
                <a:defRPr/>
              </a:pPr>
              <a:t>4/3/2019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526B76-B729-425E-A07B-523F0FC9CA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15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F470C-D453-4A14-BF05-76124755B85F}" type="datetimeFigureOut">
              <a:rPr lang="en-US" altLang="en-US"/>
              <a:pPr>
                <a:defRPr/>
              </a:pPr>
              <a:t>4/3/2019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310166-AE9A-42D9-849F-2076CCA280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2776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0CC00-264F-4E0D-A692-D1651E991360}" type="datetimeFigureOut">
              <a:rPr lang="en-US" altLang="en-US"/>
              <a:pPr>
                <a:defRPr/>
              </a:pPr>
              <a:t>4/3/2019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DD908-8C0C-4415-AD3B-0AADA217C2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8665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3BFCE-0A35-45DE-B7B5-7B47CBB66AC2}" type="datetimeFigureOut">
              <a:rPr lang="en-US" altLang="en-US"/>
              <a:pPr>
                <a:defRPr/>
              </a:pPr>
              <a:t>4/3/2019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6FBD-304E-4D43-AF8C-7B4CAFF478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2841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A557B-10A6-45BD-BDFE-4325EAE0DD98}" type="datetimeFigureOut">
              <a:rPr lang="en-US" altLang="en-US"/>
              <a:pPr>
                <a:defRPr/>
              </a:pPr>
              <a:t>4/3/2019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9DC1A-07AC-47DF-AC50-BE338400B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607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buClr>
                <a:schemeClr val="tx1"/>
              </a:buClr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420E2-3DE0-4BCA-A853-D0084A1A2692}" type="datetimeFigureOut">
              <a:rPr lang="en-US"/>
              <a:pPr>
                <a:defRPr/>
              </a:pPr>
              <a:t>4/3/2019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78F16-FC8F-4238-AE2C-C9E010F701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01632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50000">
              <a:srgbClr val="10253F"/>
            </a:gs>
            <a:gs pos="100000">
              <a:srgbClr val="558ED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149CEC54-EFCD-403F-92BF-7F6FFEA54772}" type="datetimeFigureOut">
              <a:rPr lang="en-US" altLang="en-US"/>
              <a:pPr>
                <a:defRPr/>
              </a:pPr>
              <a:t>4/3/2019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A8BA014B-594F-4D4F-8F3A-88DAA7129EC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C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pitchFamily="34" charset="0"/>
          <a:ea typeface="ＭＳ Ｐゴシック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FFFFCC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hyperlink" Target="http://autarkaw.com/" TargetMode="External"/><Relationship Id="rId4" Type="http://schemas.openxmlformats.org/officeDocument/2006/relationships/hyperlink" Target="mailto:kaw@usf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kaw@usf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457200"/>
            <a:ext cx="9067800" cy="762000"/>
          </a:xfrm>
        </p:spPr>
        <p:txBody>
          <a:bodyPr/>
          <a:lstStyle/>
          <a:p>
            <a:r>
              <a:rPr lang="en-US" altLang="en-US" sz="3600" b="1" dirty="0" smtClean="0">
                <a:solidFill>
                  <a:srgbClr val="FFC000"/>
                </a:solidFill>
              </a:rPr>
              <a:t>Students Choosing Grade Weights</a:t>
            </a: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2895600" y="3200400"/>
            <a:ext cx="3743325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800" baseline="30000" dirty="0"/>
              <a:t>Autar Kaw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800" baseline="30000" dirty="0">
                <a:hlinkClick r:id="rId4"/>
              </a:rPr>
              <a:t>kaw@usf.edu</a:t>
            </a:r>
            <a:endParaRPr lang="en-US" altLang="en-US" sz="2800" baseline="30000" dirty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800" baseline="30000" dirty="0">
                <a:hlinkClick r:id="rId5"/>
              </a:rPr>
              <a:t>http://AutarKaw.com</a:t>
            </a:r>
            <a:r>
              <a:rPr lang="en-US" altLang="en-US" sz="2800" baseline="30000" dirty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800" baseline="30000" dirty="0"/>
              <a:t>University of South Florida</a:t>
            </a:r>
          </a:p>
        </p:txBody>
      </p:sp>
      <p:sp>
        <p:nvSpPr>
          <p:cNvPr id="4102" name="TextBox 2"/>
          <p:cNvSpPr txBox="1">
            <a:spLocks noChangeArrowheads="1"/>
          </p:cNvSpPr>
          <p:nvPr/>
        </p:nvSpPr>
        <p:spPr bwMode="auto">
          <a:xfrm>
            <a:off x="2932706" y="5105400"/>
            <a:ext cx="354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FFFFFF"/>
                </a:solidFill>
              </a:rPr>
              <a:t>ATLE First Fridays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FFFFFF"/>
                </a:solidFill>
              </a:rPr>
              <a:t>April 5, 2019</a:t>
            </a:r>
            <a:endParaRPr lang="en-US" altLang="en-US" sz="1600" dirty="0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PQuestion"/>
          <p:cNvSpPr>
            <a:spLocks noGrp="1"/>
          </p:cNvSpPr>
          <p:nvPr>
            <p:ph type="title"/>
          </p:nvPr>
        </p:nvSpPr>
        <p:spPr>
          <a:xfrm>
            <a:off x="457200" y="11142"/>
            <a:ext cx="8229600" cy="1143000"/>
          </a:xfrm>
        </p:spPr>
        <p:txBody>
          <a:bodyPr/>
          <a:lstStyle/>
          <a:p>
            <a:pPr algn="l"/>
            <a:r>
              <a:rPr lang="en-US" altLang="en-US" dirty="0" smtClean="0">
                <a:solidFill>
                  <a:srgbClr val="FFC000"/>
                </a:solidFill>
              </a:rPr>
              <a:t>What is variable grading?</a:t>
            </a:r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914400"/>
            <a:ext cx="8153400" cy="1676400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Clr>
                <a:schemeClr val="bg1"/>
              </a:buClr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Let students pick the weights of the grading categories within reason.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12700" y="6488113"/>
            <a:ext cx="9055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C000"/>
                </a:solidFill>
                <a:latin typeface="Calibri" panose="020F0502020204030204" pitchFamily="34" charset="0"/>
              </a:rPr>
              <a:t>Source: </a:t>
            </a:r>
            <a:r>
              <a:rPr lang="en-US" altLang="en-US" sz="1800" dirty="0" smtClean="0">
                <a:solidFill>
                  <a:srgbClr val="FFC000"/>
                </a:solidFill>
                <a:latin typeface="Calibri" panose="020F0502020204030204" pitchFamily="34" charset="0"/>
              </a:rPr>
              <a:t>https://www.chronicle.com/article/How-Much-Do-You-Want-Your/242802?cid=rclink</a:t>
            </a:r>
            <a:endParaRPr lang="en-US" altLang="en-US" sz="1800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76400" y="2057400"/>
            <a:ext cx="556260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u="sng" dirty="0" smtClean="0">
                <a:solidFill>
                  <a:schemeClr val="bg1">
                    <a:lumMod val="95000"/>
                  </a:schemeClr>
                </a:solidFill>
              </a:rPr>
              <a:t>Category                      Weightage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Tests#1, 2, 3                                              12 to 14% each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Computer Projects                                     8% to 10%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CANVAS Quizzes                                         5% to 9%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CANVAS Online Adaptive Lessons           6% to 10%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Special Assignments                                  6% to 8%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Concept Test                                               4% to 6%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Final Exam                                                 25% to 25%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12700" y="6488113"/>
            <a:ext cx="9055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C000"/>
                </a:solidFill>
                <a:latin typeface="Calibri" panose="020F0502020204030204" pitchFamily="34" charset="0"/>
              </a:rPr>
              <a:t>Source: </a:t>
            </a:r>
            <a:r>
              <a:rPr lang="en-US" altLang="en-US" sz="1800" dirty="0" smtClean="0">
                <a:solidFill>
                  <a:srgbClr val="FFC000"/>
                </a:solidFill>
                <a:latin typeface="Calibri" panose="020F0502020204030204" pitchFamily="34" charset="0"/>
              </a:rPr>
              <a:t>https://udlcenter.org</a:t>
            </a:r>
            <a:endParaRPr lang="en-US" altLang="en-US" sz="1800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PQuestion"/>
          <p:cNvSpPr txBox="1">
            <a:spLocks/>
          </p:cNvSpPr>
          <p:nvPr/>
        </p:nvSpPr>
        <p:spPr bwMode="auto">
          <a:xfrm>
            <a:off x="425450" y="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FFFFC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l"/>
            <a:r>
              <a:rPr lang="en-US" altLang="en-US" dirty="0" smtClean="0">
                <a:solidFill>
                  <a:srgbClr val="FFC000"/>
                </a:solidFill>
              </a:rPr>
              <a:t>Why practice variable grading?</a:t>
            </a:r>
          </a:p>
        </p:txBody>
      </p:sp>
      <p:sp>
        <p:nvSpPr>
          <p:cNvPr id="5" name="Rectangle 4"/>
          <p:cNvSpPr/>
          <p:nvPr/>
        </p:nvSpPr>
        <p:spPr>
          <a:xfrm>
            <a:off x="425450" y="1539240"/>
            <a:ext cx="848995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students take ownership of their education</a:t>
            </a:r>
          </a:p>
          <a:p>
            <a:endParaRPr lang="en-US" sz="3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Meets the 2</a:t>
            </a:r>
            <a:r>
              <a:rPr lang="en-US" sz="3200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Universal Design for Learning (UDL) Principle of “Ways of Expression”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530616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PQuestion"/>
          <p:cNvSpPr txBox="1">
            <a:spLocks/>
          </p:cNvSpPr>
          <p:nvPr/>
        </p:nvSpPr>
        <p:spPr bwMode="auto">
          <a:xfrm>
            <a:off x="76200" y="381000"/>
            <a:ext cx="8991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FFFFC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l"/>
            <a:r>
              <a:rPr lang="en-US" altLang="en-US" dirty="0" smtClean="0">
                <a:solidFill>
                  <a:srgbClr val="FFC000"/>
                </a:solidFill>
              </a:rPr>
              <a:t>How do students choose variable grades?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0266" t="18936" r="64926" b="55873"/>
          <a:stretch/>
        </p:blipFill>
        <p:spPr>
          <a:xfrm>
            <a:off x="3048000" y="1828800"/>
            <a:ext cx="2819400" cy="28834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184924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PQuestion"/>
          <p:cNvSpPr txBox="1">
            <a:spLocks/>
          </p:cNvSpPr>
          <p:nvPr/>
        </p:nvSpPr>
        <p:spPr bwMode="auto">
          <a:xfrm>
            <a:off x="76200" y="381000"/>
            <a:ext cx="8991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FFFFC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l"/>
            <a:r>
              <a:rPr lang="en-US" altLang="en-US" dirty="0" smtClean="0">
                <a:solidFill>
                  <a:srgbClr val="FFC000"/>
                </a:solidFill>
              </a:rPr>
              <a:t>When do students choose the weights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2057400"/>
            <a:ext cx="84899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end of the 7</a:t>
            </a:r>
            <a:r>
              <a:rPr lang="en-US" sz="3200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week, they make a choice via a Canvas Quiz.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15154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PQuestion"/>
          <p:cNvSpPr txBox="1">
            <a:spLocks/>
          </p:cNvSpPr>
          <p:nvPr/>
        </p:nvSpPr>
        <p:spPr bwMode="auto">
          <a:xfrm>
            <a:off x="76200" y="76200"/>
            <a:ext cx="8991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FFFFC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l"/>
            <a:r>
              <a:rPr lang="en-US" altLang="en-US" dirty="0" smtClean="0">
                <a:solidFill>
                  <a:srgbClr val="FFC000"/>
                </a:solidFill>
              </a:rPr>
              <a:t>What did they choose for weights?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1697822"/>
              </p:ext>
            </p:extLst>
          </p:nvPr>
        </p:nvGraphicFramePr>
        <p:xfrm>
          <a:off x="504907" y="1143000"/>
          <a:ext cx="2133600" cy="2018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5565104"/>
              </p:ext>
            </p:extLst>
          </p:nvPr>
        </p:nvGraphicFramePr>
        <p:xfrm>
          <a:off x="3274281" y="1143000"/>
          <a:ext cx="2133600" cy="2017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0334771"/>
              </p:ext>
            </p:extLst>
          </p:nvPr>
        </p:nvGraphicFramePr>
        <p:xfrm>
          <a:off x="5943600" y="1143000"/>
          <a:ext cx="2438400" cy="200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504907" y="3689035"/>
            <a:ext cx="85628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96% of the students made a choice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students chose the default weights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487261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2514600"/>
            <a:ext cx="9032875" cy="16732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7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>QUESTIONS?</a:t>
            </a:r>
            <a:endParaRPr lang="en-US" sz="7200" dirty="0">
              <a:solidFill>
                <a:schemeClr val="bg2">
                  <a:lumMod val="20000"/>
                  <a:lumOff val="8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925" y="5257800"/>
            <a:ext cx="8991600" cy="152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solidFill>
                  <a:srgbClr val="FFFFFF"/>
                </a:solidFill>
                <a:ea typeface="ＭＳ Ｐゴシック" panose="020B0600070205080204" pitchFamily="34" charset="-128"/>
              </a:rPr>
              <a:t>Autar Kaw</a:t>
            </a:r>
            <a:endParaRPr lang="en-US" altLang="en-US" baseline="30000" smtClean="0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r>
              <a:rPr lang="en-US" altLang="en-US" smtClean="0">
                <a:solidFill>
                  <a:srgbClr val="FFFFFF"/>
                </a:solidFill>
                <a:ea typeface="ＭＳ Ｐゴシック" panose="020B0600070205080204" pitchFamily="34" charset="-128"/>
                <a:hlinkClick r:id="rId3"/>
              </a:rPr>
              <a:t>kaw@usf.edu</a:t>
            </a:r>
            <a:endParaRPr lang="en-US" altLang="en-US" smtClean="0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r>
              <a:rPr lang="en-US" altLang="en-US" smtClean="0">
                <a:solidFill>
                  <a:srgbClr val="FFFFFF"/>
                </a:solidFill>
                <a:ea typeface="ＭＳ Ｐゴシック" panose="020B0600070205080204" pitchFamily="34" charset="-128"/>
              </a:rPr>
              <a:t>University of South Florida</a:t>
            </a:r>
          </a:p>
        </p:txBody>
      </p:sp>
      <p:sp>
        <p:nvSpPr>
          <p:cNvPr id="35844" name="Rectangle 2"/>
          <p:cNvSpPr txBox="1">
            <a:spLocks noChangeArrowheads="1"/>
          </p:cNvSpPr>
          <p:nvPr/>
        </p:nvSpPr>
        <p:spPr bwMode="auto">
          <a:xfrm>
            <a:off x="-11113" y="76200"/>
            <a:ext cx="906780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dirty="0" smtClean="0">
                <a:solidFill>
                  <a:srgbClr val="FFC000"/>
                </a:solidFill>
              </a:rPr>
              <a:t>Students Choosing Grade Weights</a:t>
            </a:r>
            <a:endParaRPr lang="en-US" altLang="en-US" sz="36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ASPOLLED" val="1350FA31AE02479B8885B6C16CAEFB27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39342CF39B94F24AE2869C729F1A812&lt;/guid&gt;&#10;        &lt;description /&gt;&#10;        &lt;date&gt;2/21/2017 2:32:2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6EDB1E824524C29BDEEFEAE1B4282F9&lt;/guid&gt;&#10;            &lt;repollguid&gt;8C8795965DAF40709ED628677B056813&lt;/repollguid&gt;&#10;            &lt;sourceid&gt;7522DA63DD9B4CF88E9EA7383E1BC385&lt;/sourceid&gt;&#10;            &lt;questiontext&gt;What is flipped learning?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0AD28F8C3EA49819443E2C028729D82&lt;/guid&gt;&#10;                    &lt;answertext&gt;Watch lecture at home and do problems in class&lt;/answertext&gt;&#10;                    &lt;valuetype&gt;0&lt;/valuetype&gt;&#10;                &lt;/answer&gt;&#10;                &lt;answer&gt;&#10;                    &lt;guid&gt;26E5B0F062EB41308F5C111CF956E567&lt;/guid&gt;&#10;                    &lt;answertext&gt;Direct instruction moves from group learning space, and group space is used for dynamic, interactive and engaging activities&lt;/answertext&gt;&#10;                    &lt;valuetype&gt;0&lt;/valuetype&gt;&#10;                &lt;/answer&gt;&#10;                &lt;answer&gt;&#10;                    &lt;guid&gt;CD847D0ACF914A3A9C29275378A9F74E&lt;/guid&gt;&#10;                    &lt;answertext&gt;Way of designing courses that emphasize self-regulated learning and deep learning on a personal leve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39342CF39B94F24AE2869C729F1A812&lt;/guid&gt;&#10;        &lt;description /&gt;&#10;        &lt;date&gt;2/21/2017 2:32:2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6EDB1E824524C29BDEEFEAE1B4282F9&lt;/guid&gt;&#10;            &lt;repollguid&gt;8C8795965DAF40709ED628677B056813&lt;/repollguid&gt;&#10;            &lt;sourceid&gt;7522DA63DD9B4CF88E9EA7383E1BC385&lt;/sourceid&gt;&#10;            &lt;questiontext&gt;What is flipped learning?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0AD28F8C3EA49819443E2C028729D82&lt;/guid&gt;&#10;                    &lt;answertext&gt;Watch lecture at home and do problems in class&lt;/answertext&gt;&#10;                    &lt;valuetype&gt;0&lt;/valuetype&gt;&#10;                &lt;/answer&gt;&#10;                &lt;answer&gt;&#10;                    &lt;guid&gt;26E5B0F062EB41308F5C111CF956E567&lt;/guid&gt;&#10;                    &lt;answertext&gt;Direct instruction moves from group learning space, and group space is used for dynamic, interactive and engaging activities&lt;/answertext&gt;&#10;                    &lt;valuetype&gt;0&lt;/valuetype&gt;&#10;                &lt;/answer&gt;&#10;                &lt;answer&gt;&#10;                    &lt;guid&gt;CD847D0ACF914A3A9C29275378A9F74E&lt;/guid&gt;&#10;                    &lt;answertext&gt;Way of designing courses that emphasize self-regulated learning and deep learning on a personal leve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39342CF39B94F24AE2869C729F1A812&lt;/guid&gt;&#10;        &lt;description /&gt;&#10;        &lt;date&gt;2/21/2017 2:32:2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6EDB1E824524C29BDEEFEAE1B4282F9&lt;/guid&gt;&#10;            &lt;repollguid&gt;8C8795965DAF40709ED628677B056813&lt;/repollguid&gt;&#10;            &lt;sourceid&gt;7522DA63DD9B4CF88E9EA7383E1BC385&lt;/sourceid&gt;&#10;            &lt;questiontext&gt;What is flipped learning?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0AD28F8C3EA49819443E2C028729D82&lt;/guid&gt;&#10;                    &lt;answertext&gt;Watch lecture at home and do problems in class&lt;/answertext&gt;&#10;                    &lt;valuetype&gt;0&lt;/valuetype&gt;&#10;                &lt;/answer&gt;&#10;                &lt;answer&gt;&#10;                    &lt;guid&gt;26E5B0F062EB41308F5C111CF956E567&lt;/guid&gt;&#10;                    &lt;answertext&gt;Direct instruction moves from group learning space, and group space is used for dynamic, interactive and engaging activities&lt;/answertext&gt;&#10;                    &lt;valuetype&gt;0&lt;/valuetype&gt;&#10;                &lt;/answer&gt;&#10;                &lt;answer&gt;&#10;                    &lt;guid&gt;CD847D0ACF914A3A9C29275378A9F74E&lt;/guid&gt;&#10;                    &lt;answertext&gt;Way of designing courses that emphasize self-regulated learning and deep learning on a personal leve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39342CF39B94F24AE2869C729F1A812&lt;/guid&gt;&#10;        &lt;description /&gt;&#10;        &lt;date&gt;2/21/2017 2:32:2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6EDB1E824524C29BDEEFEAE1B4282F9&lt;/guid&gt;&#10;            &lt;repollguid&gt;8C8795965DAF40709ED628677B056813&lt;/repollguid&gt;&#10;            &lt;sourceid&gt;7522DA63DD9B4CF88E9EA7383E1BC385&lt;/sourceid&gt;&#10;            &lt;questiontext&gt;What is flipped learning?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0AD28F8C3EA49819443E2C028729D82&lt;/guid&gt;&#10;                    &lt;answertext&gt;Watch lecture at home and do problems in class&lt;/answertext&gt;&#10;                    &lt;valuetype&gt;0&lt;/valuetype&gt;&#10;                &lt;/answer&gt;&#10;                &lt;answer&gt;&#10;                    &lt;guid&gt;26E5B0F062EB41308F5C111CF956E567&lt;/guid&gt;&#10;                    &lt;answertext&gt;Direct instruction moves from group learning space, and group space is used for dynamic, interactive and engaging activities&lt;/answertext&gt;&#10;                    &lt;valuetype&gt;0&lt;/valuetype&gt;&#10;                &lt;/answer&gt;&#10;                &lt;answer&gt;&#10;                    &lt;guid&gt;CD847D0ACF914A3A9C29275378A9F74E&lt;/guid&gt;&#10;                    &lt;answertext&gt;Way of designing courses that emphasize self-regulated learning and deep learning on a personal leve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39342CF39B94F24AE2869C729F1A812&lt;/guid&gt;&#10;        &lt;description /&gt;&#10;        &lt;date&gt;2/21/2017 2:32:2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6EDB1E824524C29BDEEFEAE1B4282F9&lt;/guid&gt;&#10;            &lt;repollguid&gt;8C8795965DAF40709ED628677B056813&lt;/repollguid&gt;&#10;            &lt;sourceid&gt;7522DA63DD9B4CF88E9EA7383E1BC385&lt;/sourceid&gt;&#10;            &lt;questiontext&gt;What is flipped learning?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0AD28F8C3EA49819443E2C028729D82&lt;/guid&gt;&#10;                    &lt;answertext&gt;Watch lecture at home and do problems in class&lt;/answertext&gt;&#10;                    &lt;valuetype&gt;0&lt;/valuetype&gt;&#10;                &lt;/answer&gt;&#10;                &lt;answer&gt;&#10;                    &lt;guid&gt;26E5B0F062EB41308F5C111CF956E567&lt;/guid&gt;&#10;                    &lt;answertext&gt;Direct instruction moves from group learning space, and group space is used for dynamic, interactive and engaging activities&lt;/answertext&gt;&#10;                    &lt;valuetype&gt;0&lt;/valuetype&gt;&#10;                &lt;/answer&gt;&#10;                &lt;answer&gt;&#10;                    &lt;guid&gt;CD847D0ACF914A3A9C29275378A9F74E&lt;/guid&gt;&#10;                    &lt;answertext&gt;Way of designing courses that emphasize self-regulated learning and deep learning on a personal leve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2063</TotalTime>
  <Words>207</Words>
  <Application>Microsoft Office PowerPoint</Application>
  <PresentationFormat>On-screen Show (4:3)</PresentationFormat>
  <Paragraphs>39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ＭＳ Ｐゴシック</vt:lpstr>
      <vt:lpstr>Arial</vt:lpstr>
      <vt:lpstr>Arial Rounded MT Bold</vt:lpstr>
      <vt:lpstr>Calibri</vt:lpstr>
      <vt:lpstr>Office Theme</vt:lpstr>
      <vt:lpstr>Students Choosing Grade Weights</vt:lpstr>
      <vt:lpstr>What is variable grading?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Reflections of an Ordinary Man for the Millennial Generation</dc:title>
  <dc:creator>Kaw, Autar</dc:creator>
  <cp:lastModifiedBy>Kaw, Autar</cp:lastModifiedBy>
  <cp:revision>136</cp:revision>
  <cp:lastPrinted>2019-04-03T13:22:54Z</cp:lastPrinted>
  <dcterms:created xsi:type="dcterms:W3CDTF">2014-03-03T15:46:15Z</dcterms:created>
  <dcterms:modified xsi:type="dcterms:W3CDTF">2019-04-03T21:21:07Z</dcterms:modified>
</cp:coreProperties>
</file>