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98" r:id="rId2"/>
    <p:sldId id="325" r:id="rId3"/>
    <p:sldId id="328" r:id="rId4"/>
    <p:sldId id="322" r:id="rId5"/>
    <p:sldId id="352" r:id="rId6"/>
    <p:sldId id="392" r:id="rId7"/>
    <p:sldId id="371" r:id="rId8"/>
    <p:sldId id="396" r:id="rId9"/>
    <p:sldId id="395" r:id="rId10"/>
    <p:sldId id="406" r:id="rId11"/>
    <p:sldId id="403" r:id="rId12"/>
    <p:sldId id="404" r:id="rId13"/>
    <p:sldId id="405" r:id="rId14"/>
    <p:sldId id="367" r:id="rId15"/>
    <p:sldId id="368" r:id="rId16"/>
    <p:sldId id="327" r:id="rId17"/>
    <p:sldId id="310" r:id="rId18"/>
    <p:sldId id="311" r:id="rId19"/>
    <p:sldId id="300" r:id="rId20"/>
    <p:sldId id="303" r:id="rId21"/>
    <p:sldId id="304" r:id="rId22"/>
    <p:sldId id="356" r:id="rId23"/>
    <p:sldId id="312" r:id="rId24"/>
    <p:sldId id="305" r:id="rId25"/>
    <p:sldId id="306" r:id="rId26"/>
    <p:sldId id="307" r:id="rId27"/>
    <p:sldId id="313" r:id="rId28"/>
    <p:sldId id="330" r:id="rId29"/>
    <p:sldId id="295" r:id="rId30"/>
    <p:sldId id="386" r:id="rId31"/>
    <p:sldId id="389" r:id="rId32"/>
    <p:sldId id="373" r:id="rId33"/>
    <p:sldId id="374" r:id="rId34"/>
    <p:sldId id="375" r:id="rId35"/>
    <p:sldId id="376" r:id="rId36"/>
    <p:sldId id="377" r:id="rId37"/>
    <p:sldId id="378" r:id="rId38"/>
    <p:sldId id="379" r:id="rId39"/>
    <p:sldId id="308" r:id="rId40"/>
    <p:sldId id="390" r:id="rId41"/>
  </p:sldIdLst>
  <p:sldSz cx="9144000" cy="6858000" type="screen4x3"/>
  <p:notesSz cx="7010400" cy="9296400"/>
  <p:custDataLst>
    <p:tags r:id="rId44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60"/>
  </p:normalViewPr>
  <p:slideViewPr>
    <p:cSldViewPr>
      <p:cViewPr varScale="1">
        <p:scale>
          <a:sx n="103" d="100"/>
          <a:sy n="103" d="100"/>
        </p:scale>
        <p:origin x="76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A3046A-87C6-4549-91E9-A8A0FA7B1875}" type="doc">
      <dgm:prSet loTypeId="urn:microsoft.com/office/officeart/2005/8/layout/process1" loCatId="process" qsTypeId="urn:microsoft.com/office/officeart/2005/8/quickstyle/3d3" qsCatId="3D" csTypeId="urn:microsoft.com/office/officeart/2005/8/colors/accent1_2" csCatId="accent1" phldr="1"/>
      <dgm:spPr/>
    </dgm:pt>
    <dgm:pt modelId="{A365D421-0270-4ACA-9D53-975106DDD926}">
      <dgm:prSet phldrT="[Text]" custT="1"/>
      <dgm:spPr/>
      <dgm:t>
        <a:bodyPr/>
        <a:lstStyle/>
        <a:p>
          <a:r>
            <a:rPr lang="en-US" sz="1400" b="0" dirty="0"/>
            <a:t>PRE-CLASS</a:t>
          </a:r>
        </a:p>
        <a:p>
          <a:r>
            <a:rPr lang="en-US" sz="1400" dirty="0"/>
            <a:t>No prep</a:t>
          </a:r>
        </a:p>
      </dgm:t>
    </dgm:pt>
    <dgm:pt modelId="{D5790179-2D30-43C5-A5F7-0D1F005340B5}" type="parTrans" cxnId="{65D66265-C6EF-4344-8CE8-8FE96CE3200E}">
      <dgm:prSet/>
      <dgm:spPr/>
      <dgm:t>
        <a:bodyPr/>
        <a:lstStyle/>
        <a:p>
          <a:endParaRPr lang="en-US"/>
        </a:p>
      </dgm:t>
    </dgm:pt>
    <dgm:pt modelId="{A03F5A5E-5704-4EB1-82C3-AB79A5D15317}" type="sibTrans" cxnId="{65D66265-C6EF-4344-8CE8-8FE96CE3200E}">
      <dgm:prSet/>
      <dgm:spPr/>
      <dgm:t>
        <a:bodyPr/>
        <a:lstStyle/>
        <a:p>
          <a:endParaRPr lang="en-US"/>
        </a:p>
      </dgm:t>
    </dgm:pt>
    <dgm:pt modelId="{F7999DAC-C829-429C-98AE-FA6C1BB06549}">
      <dgm:prSet phldrT="[Text]" custT="1"/>
      <dgm:spPr/>
      <dgm:t>
        <a:bodyPr/>
        <a:lstStyle/>
        <a:p>
          <a:r>
            <a:rPr lang="en-US" sz="1400" dirty="0"/>
            <a:t>IN-CLASS</a:t>
          </a:r>
        </a:p>
        <a:p>
          <a:r>
            <a:rPr lang="en-US" sz="1400" dirty="0"/>
            <a:t>Lecture, Socratic </a:t>
          </a:r>
        </a:p>
      </dgm:t>
    </dgm:pt>
    <dgm:pt modelId="{3F606981-D7C4-426F-92DC-C5CB3CA105B5}" type="parTrans" cxnId="{9A8A0267-662C-467F-B1D8-66C09B62A7C0}">
      <dgm:prSet/>
      <dgm:spPr/>
      <dgm:t>
        <a:bodyPr/>
        <a:lstStyle/>
        <a:p>
          <a:endParaRPr lang="en-US"/>
        </a:p>
      </dgm:t>
    </dgm:pt>
    <dgm:pt modelId="{B98385D0-0BB1-4203-80B1-8B3112B0D0B0}" type="sibTrans" cxnId="{9A8A0267-662C-467F-B1D8-66C09B62A7C0}">
      <dgm:prSet/>
      <dgm:spPr/>
      <dgm:t>
        <a:bodyPr/>
        <a:lstStyle/>
        <a:p>
          <a:endParaRPr lang="en-US"/>
        </a:p>
      </dgm:t>
    </dgm:pt>
    <dgm:pt modelId="{6AD56232-6D88-4878-9B16-A9A53EE11089}">
      <dgm:prSet phldrT="[Text]" custT="1"/>
      <dgm:spPr/>
      <dgm:t>
        <a:bodyPr/>
        <a:lstStyle/>
        <a:p>
          <a:r>
            <a:rPr lang="en-US" sz="1400" dirty="0"/>
            <a:t>POST-CLASS</a:t>
          </a:r>
        </a:p>
        <a:p>
          <a:r>
            <a:rPr lang="en-US" sz="1400" dirty="0"/>
            <a:t>Problem sets from textbook, projects</a:t>
          </a:r>
        </a:p>
        <a:p>
          <a:endParaRPr lang="en-US" sz="1400" dirty="0"/>
        </a:p>
      </dgm:t>
    </dgm:pt>
    <dgm:pt modelId="{4F0A1DCF-B596-49A9-8EE4-A473D279FF57}" type="parTrans" cxnId="{53A29675-C06E-4856-9A84-F4F8FACE5287}">
      <dgm:prSet/>
      <dgm:spPr/>
      <dgm:t>
        <a:bodyPr/>
        <a:lstStyle/>
        <a:p>
          <a:endParaRPr lang="en-US"/>
        </a:p>
      </dgm:t>
    </dgm:pt>
    <dgm:pt modelId="{AF36B91C-E7DC-43C4-A714-6B15FD0F074F}" type="sibTrans" cxnId="{53A29675-C06E-4856-9A84-F4F8FACE5287}">
      <dgm:prSet/>
      <dgm:spPr/>
      <dgm:t>
        <a:bodyPr/>
        <a:lstStyle/>
        <a:p>
          <a:endParaRPr lang="en-US"/>
        </a:p>
      </dgm:t>
    </dgm:pt>
    <dgm:pt modelId="{879472E9-6CB1-444F-945E-EDEC0C725A2B}" type="pres">
      <dgm:prSet presAssocID="{E5A3046A-87C6-4549-91E9-A8A0FA7B1875}" presName="Name0" presStyleCnt="0">
        <dgm:presLayoutVars>
          <dgm:dir/>
          <dgm:resizeHandles val="exact"/>
        </dgm:presLayoutVars>
      </dgm:prSet>
      <dgm:spPr/>
    </dgm:pt>
    <dgm:pt modelId="{AFFDCE9D-45B9-419E-88F2-3A2C9D21B088}" type="pres">
      <dgm:prSet presAssocID="{A365D421-0270-4ACA-9D53-975106DDD926}" presName="node" presStyleLbl="node1" presStyleIdx="0" presStyleCnt="3" custScaleX="109303" custScaleY="110593" custLinFactNeighborX="30931" custLinFactNeighborY="36649">
        <dgm:presLayoutVars>
          <dgm:bulletEnabled val="1"/>
        </dgm:presLayoutVars>
      </dgm:prSet>
      <dgm:spPr/>
    </dgm:pt>
    <dgm:pt modelId="{89AD91AC-DAE6-4EEE-94E5-6276ADF4E527}" type="pres">
      <dgm:prSet presAssocID="{A03F5A5E-5704-4EB1-82C3-AB79A5D15317}" presName="sibTrans" presStyleLbl="sibTrans2D1" presStyleIdx="0" presStyleCnt="2"/>
      <dgm:spPr/>
    </dgm:pt>
    <dgm:pt modelId="{B4E33343-F44B-4E0B-A43E-8FF764E1CCC3}" type="pres">
      <dgm:prSet presAssocID="{A03F5A5E-5704-4EB1-82C3-AB79A5D15317}" presName="connectorText" presStyleLbl="sibTrans2D1" presStyleIdx="0" presStyleCnt="2"/>
      <dgm:spPr/>
    </dgm:pt>
    <dgm:pt modelId="{129F09FE-60A1-408A-8B60-296B0AD313BA}" type="pres">
      <dgm:prSet presAssocID="{F7999DAC-C829-429C-98AE-FA6C1BB06549}" presName="node" presStyleLbl="node1" presStyleIdx="1" presStyleCnt="3" custScaleX="105022" custScaleY="110365">
        <dgm:presLayoutVars>
          <dgm:bulletEnabled val="1"/>
        </dgm:presLayoutVars>
      </dgm:prSet>
      <dgm:spPr/>
    </dgm:pt>
    <dgm:pt modelId="{556F5165-EAC5-47A8-9882-29D9E905DF3B}" type="pres">
      <dgm:prSet presAssocID="{B98385D0-0BB1-4203-80B1-8B3112B0D0B0}" presName="sibTrans" presStyleLbl="sibTrans2D1" presStyleIdx="1" presStyleCnt="2"/>
      <dgm:spPr/>
    </dgm:pt>
    <dgm:pt modelId="{9E77636D-EFA1-487D-B35F-5CC2A5E7AC11}" type="pres">
      <dgm:prSet presAssocID="{B98385D0-0BB1-4203-80B1-8B3112B0D0B0}" presName="connectorText" presStyleLbl="sibTrans2D1" presStyleIdx="1" presStyleCnt="2"/>
      <dgm:spPr/>
    </dgm:pt>
    <dgm:pt modelId="{224B8449-950C-49A4-B452-1FBDD059CD27}" type="pres">
      <dgm:prSet presAssocID="{6AD56232-6D88-4878-9B16-A9A53EE11089}" presName="node" presStyleLbl="node1" presStyleIdx="2" presStyleCnt="3" custScaleY="110365" custLinFactNeighborX="1044">
        <dgm:presLayoutVars>
          <dgm:bulletEnabled val="1"/>
        </dgm:presLayoutVars>
      </dgm:prSet>
      <dgm:spPr/>
    </dgm:pt>
  </dgm:ptLst>
  <dgm:cxnLst>
    <dgm:cxn modelId="{27BC1F15-FFD5-4718-AA7F-44D00EC8F068}" type="presOf" srcId="{E5A3046A-87C6-4549-91E9-A8A0FA7B1875}" destId="{879472E9-6CB1-444F-945E-EDEC0C725A2B}" srcOrd="0" destOrd="0" presId="urn:microsoft.com/office/officeart/2005/8/layout/process1"/>
    <dgm:cxn modelId="{3FF0751E-6DD7-4EA5-A91D-0B18D6131F52}" type="presOf" srcId="{B98385D0-0BB1-4203-80B1-8B3112B0D0B0}" destId="{9E77636D-EFA1-487D-B35F-5CC2A5E7AC11}" srcOrd="1" destOrd="0" presId="urn:microsoft.com/office/officeart/2005/8/layout/process1"/>
    <dgm:cxn modelId="{B445A22A-BB5F-45D9-AEFC-46C291F5CC46}" type="presOf" srcId="{A365D421-0270-4ACA-9D53-975106DDD926}" destId="{AFFDCE9D-45B9-419E-88F2-3A2C9D21B088}" srcOrd="0" destOrd="0" presId="urn:microsoft.com/office/officeart/2005/8/layout/process1"/>
    <dgm:cxn modelId="{513A4431-52E1-4616-A6A0-490A7D58C22B}" type="presOf" srcId="{F7999DAC-C829-429C-98AE-FA6C1BB06549}" destId="{129F09FE-60A1-408A-8B60-296B0AD313BA}" srcOrd="0" destOrd="0" presId="urn:microsoft.com/office/officeart/2005/8/layout/process1"/>
    <dgm:cxn modelId="{29F9B143-1C7F-4365-892D-8C24729F6E78}" type="presOf" srcId="{A03F5A5E-5704-4EB1-82C3-AB79A5D15317}" destId="{89AD91AC-DAE6-4EEE-94E5-6276ADF4E527}" srcOrd="0" destOrd="0" presId="urn:microsoft.com/office/officeart/2005/8/layout/process1"/>
    <dgm:cxn modelId="{65D66265-C6EF-4344-8CE8-8FE96CE3200E}" srcId="{E5A3046A-87C6-4549-91E9-A8A0FA7B1875}" destId="{A365D421-0270-4ACA-9D53-975106DDD926}" srcOrd="0" destOrd="0" parTransId="{D5790179-2D30-43C5-A5F7-0D1F005340B5}" sibTransId="{A03F5A5E-5704-4EB1-82C3-AB79A5D15317}"/>
    <dgm:cxn modelId="{9A8A0267-662C-467F-B1D8-66C09B62A7C0}" srcId="{E5A3046A-87C6-4549-91E9-A8A0FA7B1875}" destId="{F7999DAC-C829-429C-98AE-FA6C1BB06549}" srcOrd="1" destOrd="0" parTransId="{3F606981-D7C4-426F-92DC-C5CB3CA105B5}" sibTransId="{B98385D0-0BB1-4203-80B1-8B3112B0D0B0}"/>
    <dgm:cxn modelId="{53A29675-C06E-4856-9A84-F4F8FACE5287}" srcId="{E5A3046A-87C6-4549-91E9-A8A0FA7B1875}" destId="{6AD56232-6D88-4878-9B16-A9A53EE11089}" srcOrd="2" destOrd="0" parTransId="{4F0A1DCF-B596-49A9-8EE4-A473D279FF57}" sibTransId="{AF36B91C-E7DC-43C4-A714-6B15FD0F074F}"/>
    <dgm:cxn modelId="{2DC7387B-2CD0-4614-A7EA-31C836E359AC}" type="presOf" srcId="{A03F5A5E-5704-4EB1-82C3-AB79A5D15317}" destId="{B4E33343-F44B-4E0B-A43E-8FF764E1CCC3}" srcOrd="1" destOrd="0" presId="urn:microsoft.com/office/officeart/2005/8/layout/process1"/>
    <dgm:cxn modelId="{E1FF8582-3762-4C1F-AD2D-7FC2C185079B}" type="presOf" srcId="{6AD56232-6D88-4878-9B16-A9A53EE11089}" destId="{224B8449-950C-49A4-B452-1FBDD059CD27}" srcOrd="0" destOrd="0" presId="urn:microsoft.com/office/officeart/2005/8/layout/process1"/>
    <dgm:cxn modelId="{AD6E5EAC-F5E9-475B-A3CD-08A01C5C659D}" type="presOf" srcId="{B98385D0-0BB1-4203-80B1-8B3112B0D0B0}" destId="{556F5165-EAC5-47A8-9882-29D9E905DF3B}" srcOrd="0" destOrd="0" presId="urn:microsoft.com/office/officeart/2005/8/layout/process1"/>
    <dgm:cxn modelId="{D31C1110-968E-424B-BFB1-3E2DD1E4127D}" type="presParOf" srcId="{879472E9-6CB1-444F-945E-EDEC0C725A2B}" destId="{AFFDCE9D-45B9-419E-88F2-3A2C9D21B088}" srcOrd="0" destOrd="0" presId="urn:microsoft.com/office/officeart/2005/8/layout/process1"/>
    <dgm:cxn modelId="{34217A4D-44BA-450C-8F84-713D6A4C89BB}" type="presParOf" srcId="{879472E9-6CB1-444F-945E-EDEC0C725A2B}" destId="{89AD91AC-DAE6-4EEE-94E5-6276ADF4E527}" srcOrd="1" destOrd="0" presId="urn:microsoft.com/office/officeart/2005/8/layout/process1"/>
    <dgm:cxn modelId="{B846D9A7-741A-46DA-829B-98B8BB854ABF}" type="presParOf" srcId="{89AD91AC-DAE6-4EEE-94E5-6276ADF4E527}" destId="{B4E33343-F44B-4E0B-A43E-8FF764E1CCC3}" srcOrd="0" destOrd="0" presId="urn:microsoft.com/office/officeart/2005/8/layout/process1"/>
    <dgm:cxn modelId="{2EFD1688-CC18-460A-9D45-23D593E050D8}" type="presParOf" srcId="{879472E9-6CB1-444F-945E-EDEC0C725A2B}" destId="{129F09FE-60A1-408A-8B60-296B0AD313BA}" srcOrd="2" destOrd="0" presId="urn:microsoft.com/office/officeart/2005/8/layout/process1"/>
    <dgm:cxn modelId="{D6AF2E8B-AA25-4656-AF68-77E75B4DA4AB}" type="presParOf" srcId="{879472E9-6CB1-444F-945E-EDEC0C725A2B}" destId="{556F5165-EAC5-47A8-9882-29D9E905DF3B}" srcOrd="3" destOrd="0" presId="urn:microsoft.com/office/officeart/2005/8/layout/process1"/>
    <dgm:cxn modelId="{7ABA566F-6BB7-447B-82BB-2E88724C162A}" type="presParOf" srcId="{556F5165-EAC5-47A8-9882-29D9E905DF3B}" destId="{9E77636D-EFA1-487D-B35F-5CC2A5E7AC11}" srcOrd="0" destOrd="0" presId="urn:microsoft.com/office/officeart/2005/8/layout/process1"/>
    <dgm:cxn modelId="{CBA50751-43DF-412E-A4B7-4B00418616F6}" type="presParOf" srcId="{879472E9-6CB1-444F-945E-EDEC0C725A2B}" destId="{224B8449-950C-49A4-B452-1FBDD059CD27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A3046A-87C6-4549-91E9-A8A0FA7B1875}" type="doc">
      <dgm:prSet loTypeId="urn:microsoft.com/office/officeart/2005/8/layout/process1" loCatId="process" qsTypeId="urn:microsoft.com/office/officeart/2005/8/quickstyle/3d3" qsCatId="3D" csTypeId="urn:microsoft.com/office/officeart/2005/8/colors/accent1_2" csCatId="accent1" phldr="1"/>
      <dgm:spPr/>
    </dgm:pt>
    <dgm:pt modelId="{A365D421-0270-4ACA-9D53-975106DDD926}">
      <dgm:prSet phldrT="[Text]" custT="1"/>
      <dgm:spPr/>
      <dgm:t>
        <a:bodyPr/>
        <a:lstStyle/>
        <a:p>
          <a:r>
            <a:rPr lang="en-US" sz="1400" b="0" dirty="0"/>
            <a:t>PRE-CLASS</a:t>
          </a:r>
        </a:p>
        <a:p>
          <a:r>
            <a:rPr lang="en-US" sz="1400" dirty="0"/>
            <a:t>Learn pre-requisites from the web</a:t>
          </a:r>
        </a:p>
      </dgm:t>
    </dgm:pt>
    <dgm:pt modelId="{D5790179-2D30-43C5-A5F7-0D1F005340B5}" type="parTrans" cxnId="{65D66265-C6EF-4344-8CE8-8FE96CE3200E}">
      <dgm:prSet/>
      <dgm:spPr/>
      <dgm:t>
        <a:bodyPr/>
        <a:lstStyle/>
        <a:p>
          <a:endParaRPr lang="en-US"/>
        </a:p>
      </dgm:t>
    </dgm:pt>
    <dgm:pt modelId="{A03F5A5E-5704-4EB1-82C3-AB79A5D15317}" type="sibTrans" cxnId="{65D66265-C6EF-4344-8CE8-8FE96CE3200E}">
      <dgm:prSet/>
      <dgm:spPr/>
      <dgm:t>
        <a:bodyPr/>
        <a:lstStyle/>
        <a:p>
          <a:endParaRPr lang="en-US"/>
        </a:p>
      </dgm:t>
    </dgm:pt>
    <dgm:pt modelId="{F7999DAC-C829-429C-98AE-FA6C1BB06549}">
      <dgm:prSet phldrT="[Text]" custT="1"/>
      <dgm:spPr/>
      <dgm:t>
        <a:bodyPr/>
        <a:lstStyle/>
        <a:p>
          <a:r>
            <a:rPr lang="en-US" sz="1400" dirty="0"/>
            <a:t>IN-CLASS</a:t>
          </a:r>
        </a:p>
        <a:p>
          <a:r>
            <a:rPr lang="en-US" sz="1400" dirty="0"/>
            <a:t>Lecture, use web-based resources, active learning</a:t>
          </a:r>
        </a:p>
      </dgm:t>
    </dgm:pt>
    <dgm:pt modelId="{3F606981-D7C4-426F-92DC-C5CB3CA105B5}" type="parTrans" cxnId="{9A8A0267-662C-467F-B1D8-66C09B62A7C0}">
      <dgm:prSet/>
      <dgm:spPr/>
      <dgm:t>
        <a:bodyPr/>
        <a:lstStyle/>
        <a:p>
          <a:endParaRPr lang="en-US"/>
        </a:p>
      </dgm:t>
    </dgm:pt>
    <dgm:pt modelId="{B98385D0-0BB1-4203-80B1-8B3112B0D0B0}" type="sibTrans" cxnId="{9A8A0267-662C-467F-B1D8-66C09B62A7C0}">
      <dgm:prSet/>
      <dgm:spPr/>
      <dgm:t>
        <a:bodyPr/>
        <a:lstStyle/>
        <a:p>
          <a:endParaRPr lang="en-US"/>
        </a:p>
      </dgm:t>
    </dgm:pt>
    <dgm:pt modelId="{6AD56232-6D88-4878-9B16-A9A53EE11089}">
      <dgm:prSet phldrT="[Text]" custT="1"/>
      <dgm:spPr/>
      <dgm:t>
        <a:bodyPr/>
        <a:lstStyle/>
        <a:p>
          <a:r>
            <a:rPr lang="en-US" sz="1400" dirty="0"/>
            <a:t>POST-CLASS</a:t>
          </a:r>
        </a:p>
        <a:p>
          <a:r>
            <a:rPr lang="en-US" sz="1400" dirty="0"/>
            <a:t>Some content online, Problem sets from textbook, projects</a:t>
          </a:r>
        </a:p>
        <a:p>
          <a:endParaRPr lang="en-US" sz="1400" dirty="0"/>
        </a:p>
      </dgm:t>
    </dgm:pt>
    <dgm:pt modelId="{4F0A1DCF-B596-49A9-8EE4-A473D279FF57}" type="parTrans" cxnId="{53A29675-C06E-4856-9A84-F4F8FACE5287}">
      <dgm:prSet/>
      <dgm:spPr/>
      <dgm:t>
        <a:bodyPr/>
        <a:lstStyle/>
        <a:p>
          <a:endParaRPr lang="en-US"/>
        </a:p>
      </dgm:t>
    </dgm:pt>
    <dgm:pt modelId="{AF36B91C-E7DC-43C4-A714-6B15FD0F074F}" type="sibTrans" cxnId="{53A29675-C06E-4856-9A84-F4F8FACE5287}">
      <dgm:prSet/>
      <dgm:spPr/>
      <dgm:t>
        <a:bodyPr/>
        <a:lstStyle/>
        <a:p>
          <a:endParaRPr lang="en-US"/>
        </a:p>
      </dgm:t>
    </dgm:pt>
    <dgm:pt modelId="{879472E9-6CB1-444F-945E-EDEC0C725A2B}" type="pres">
      <dgm:prSet presAssocID="{E5A3046A-87C6-4549-91E9-A8A0FA7B1875}" presName="Name0" presStyleCnt="0">
        <dgm:presLayoutVars>
          <dgm:dir/>
          <dgm:resizeHandles val="exact"/>
        </dgm:presLayoutVars>
      </dgm:prSet>
      <dgm:spPr/>
    </dgm:pt>
    <dgm:pt modelId="{AFFDCE9D-45B9-419E-88F2-3A2C9D21B088}" type="pres">
      <dgm:prSet presAssocID="{A365D421-0270-4ACA-9D53-975106DDD926}" presName="node" presStyleLbl="node1" presStyleIdx="0" presStyleCnt="3" custScaleX="109303" custScaleY="110593" custLinFactNeighborX="30931" custLinFactNeighborY="36649">
        <dgm:presLayoutVars>
          <dgm:bulletEnabled val="1"/>
        </dgm:presLayoutVars>
      </dgm:prSet>
      <dgm:spPr/>
    </dgm:pt>
    <dgm:pt modelId="{89AD91AC-DAE6-4EEE-94E5-6276ADF4E527}" type="pres">
      <dgm:prSet presAssocID="{A03F5A5E-5704-4EB1-82C3-AB79A5D15317}" presName="sibTrans" presStyleLbl="sibTrans2D1" presStyleIdx="0" presStyleCnt="2"/>
      <dgm:spPr/>
    </dgm:pt>
    <dgm:pt modelId="{B4E33343-F44B-4E0B-A43E-8FF764E1CCC3}" type="pres">
      <dgm:prSet presAssocID="{A03F5A5E-5704-4EB1-82C3-AB79A5D15317}" presName="connectorText" presStyleLbl="sibTrans2D1" presStyleIdx="0" presStyleCnt="2"/>
      <dgm:spPr/>
    </dgm:pt>
    <dgm:pt modelId="{129F09FE-60A1-408A-8B60-296B0AD313BA}" type="pres">
      <dgm:prSet presAssocID="{F7999DAC-C829-429C-98AE-FA6C1BB06549}" presName="node" presStyleLbl="node1" presStyleIdx="1" presStyleCnt="3" custScaleX="105022" custScaleY="100509">
        <dgm:presLayoutVars>
          <dgm:bulletEnabled val="1"/>
        </dgm:presLayoutVars>
      </dgm:prSet>
      <dgm:spPr/>
    </dgm:pt>
    <dgm:pt modelId="{556F5165-EAC5-47A8-9882-29D9E905DF3B}" type="pres">
      <dgm:prSet presAssocID="{B98385D0-0BB1-4203-80B1-8B3112B0D0B0}" presName="sibTrans" presStyleLbl="sibTrans2D1" presStyleIdx="1" presStyleCnt="2"/>
      <dgm:spPr/>
    </dgm:pt>
    <dgm:pt modelId="{9E77636D-EFA1-487D-B35F-5CC2A5E7AC11}" type="pres">
      <dgm:prSet presAssocID="{B98385D0-0BB1-4203-80B1-8B3112B0D0B0}" presName="connectorText" presStyleLbl="sibTrans2D1" presStyleIdx="1" presStyleCnt="2"/>
      <dgm:spPr/>
    </dgm:pt>
    <dgm:pt modelId="{224B8449-950C-49A4-B452-1FBDD059CD27}" type="pres">
      <dgm:prSet presAssocID="{6AD56232-6D88-4878-9B16-A9A53EE11089}" presName="node" presStyleLbl="node1" presStyleIdx="2" presStyleCnt="3" custLinFactNeighborX="1044">
        <dgm:presLayoutVars>
          <dgm:bulletEnabled val="1"/>
        </dgm:presLayoutVars>
      </dgm:prSet>
      <dgm:spPr/>
    </dgm:pt>
  </dgm:ptLst>
  <dgm:cxnLst>
    <dgm:cxn modelId="{27BC1F15-FFD5-4718-AA7F-44D00EC8F068}" type="presOf" srcId="{E5A3046A-87C6-4549-91E9-A8A0FA7B1875}" destId="{879472E9-6CB1-444F-945E-EDEC0C725A2B}" srcOrd="0" destOrd="0" presId="urn:microsoft.com/office/officeart/2005/8/layout/process1"/>
    <dgm:cxn modelId="{3FF0751E-6DD7-4EA5-A91D-0B18D6131F52}" type="presOf" srcId="{B98385D0-0BB1-4203-80B1-8B3112B0D0B0}" destId="{9E77636D-EFA1-487D-B35F-5CC2A5E7AC11}" srcOrd="1" destOrd="0" presId="urn:microsoft.com/office/officeart/2005/8/layout/process1"/>
    <dgm:cxn modelId="{B445A22A-BB5F-45D9-AEFC-46C291F5CC46}" type="presOf" srcId="{A365D421-0270-4ACA-9D53-975106DDD926}" destId="{AFFDCE9D-45B9-419E-88F2-3A2C9D21B088}" srcOrd="0" destOrd="0" presId="urn:microsoft.com/office/officeart/2005/8/layout/process1"/>
    <dgm:cxn modelId="{513A4431-52E1-4616-A6A0-490A7D58C22B}" type="presOf" srcId="{F7999DAC-C829-429C-98AE-FA6C1BB06549}" destId="{129F09FE-60A1-408A-8B60-296B0AD313BA}" srcOrd="0" destOrd="0" presId="urn:microsoft.com/office/officeart/2005/8/layout/process1"/>
    <dgm:cxn modelId="{29F9B143-1C7F-4365-892D-8C24729F6E78}" type="presOf" srcId="{A03F5A5E-5704-4EB1-82C3-AB79A5D15317}" destId="{89AD91AC-DAE6-4EEE-94E5-6276ADF4E527}" srcOrd="0" destOrd="0" presId="urn:microsoft.com/office/officeart/2005/8/layout/process1"/>
    <dgm:cxn modelId="{65D66265-C6EF-4344-8CE8-8FE96CE3200E}" srcId="{E5A3046A-87C6-4549-91E9-A8A0FA7B1875}" destId="{A365D421-0270-4ACA-9D53-975106DDD926}" srcOrd="0" destOrd="0" parTransId="{D5790179-2D30-43C5-A5F7-0D1F005340B5}" sibTransId="{A03F5A5E-5704-4EB1-82C3-AB79A5D15317}"/>
    <dgm:cxn modelId="{9A8A0267-662C-467F-B1D8-66C09B62A7C0}" srcId="{E5A3046A-87C6-4549-91E9-A8A0FA7B1875}" destId="{F7999DAC-C829-429C-98AE-FA6C1BB06549}" srcOrd="1" destOrd="0" parTransId="{3F606981-D7C4-426F-92DC-C5CB3CA105B5}" sibTransId="{B98385D0-0BB1-4203-80B1-8B3112B0D0B0}"/>
    <dgm:cxn modelId="{53A29675-C06E-4856-9A84-F4F8FACE5287}" srcId="{E5A3046A-87C6-4549-91E9-A8A0FA7B1875}" destId="{6AD56232-6D88-4878-9B16-A9A53EE11089}" srcOrd="2" destOrd="0" parTransId="{4F0A1DCF-B596-49A9-8EE4-A473D279FF57}" sibTransId="{AF36B91C-E7DC-43C4-A714-6B15FD0F074F}"/>
    <dgm:cxn modelId="{2DC7387B-2CD0-4614-A7EA-31C836E359AC}" type="presOf" srcId="{A03F5A5E-5704-4EB1-82C3-AB79A5D15317}" destId="{B4E33343-F44B-4E0B-A43E-8FF764E1CCC3}" srcOrd="1" destOrd="0" presId="urn:microsoft.com/office/officeart/2005/8/layout/process1"/>
    <dgm:cxn modelId="{E1FF8582-3762-4C1F-AD2D-7FC2C185079B}" type="presOf" srcId="{6AD56232-6D88-4878-9B16-A9A53EE11089}" destId="{224B8449-950C-49A4-B452-1FBDD059CD27}" srcOrd="0" destOrd="0" presId="urn:microsoft.com/office/officeart/2005/8/layout/process1"/>
    <dgm:cxn modelId="{AD6E5EAC-F5E9-475B-A3CD-08A01C5C659D}" type="presOf" srcId="{B98385D0-0BB1-4203-80B1-8B3112B0D0B0}" destId="{556F5165-EAC5-47A8-9882-29D9E905DF3B}" srcOrd="0" destOrd="0" presId="urn:microsoft.com/office/officeart/2005/8/layout/process1"/>
    <dgm:cxn modelId="{D31C1110-968E-424B-BFB1-3E2DD1E4127D}" type="presParOf" srcId="{879472E9-6CB1-444F-945E-EDEC0C725A2B}" destId="{AFFDCE9D-45B9-419E-88F2-3A2C9D21B088}" srcOrd="0" destOrd="0" presId="urn:microsoft.com/office/officeart/2005/8/layout/process1"/>
    <dgm:cxn modelId="{34217A4D-44BA-450C-8F84-713D6A4C89BB}" type="presParOf" srcId="{879472E9-6CB1-444F-945E-EDEC0C725A2B}" destId="{89AD91AC-DAE6-4EEE-94E5-6276ADF4E527}" srcOrd="1" destOrd="0" presId="urn:microsoft.com/office/officeart/2005/8/layout/process1"/>
    <dgm:cxn modelId="{B846D9A7-741A-46DA-829B-98B8BB854ABF}" type="presParOf" srcId="{89AD91AC-DAE6-4EEE-94E5-6276ADF4E527}" destId="{B4E33343-F44B-4E0B-A43E-8FF764E1CCC3}" srcOrd="0" destOrd="0" presId="urn:microsoft.com/office/officeart/2005/8/layout/process1"/>
    <dgm:cxn modelId="{2EFD1688-CC18-460A-9D45-23D593E050D8}" type="presParOf" srcId="{879472E9-6CB1-444F-945E-EDEC0C725A2B}" destId="{129F09FE-60A1-408A-8B60-296B0AD313BA}" srcOrd="2" destOrd="0" presId="urn:microsoft.com/office/officeart/2005/8/layout/process1"/>
    <dgm:cxn modelId="{D6AF2E8B-AA25-4656-AF68-77E75B4DA4AB}" type="presParOf" srcId="{879472E9-6CB1-444F-945E-EDEC0C725A2B}" destId="{556F5165-EAC5-47A8-9882-29D9E905DF3B}" srcOrd="3" destOrd="0" presId="urn:microsoft.com/office/officeart/2005/8/layout/process1"/>
    <dgm:cxn modelId="{7ABA566F-6BB7-447B-82BB-2E88724C162A}" type="presParOf" srcId="{556F5165-EAC5-47A8-9882-29D9E905DF3B}" destId="{9E77636D-EFA1-487D-B35F-5CC2A5E7AC11}" srcOrd="0" destOrd="0" presId="urn:microsoft.com/office/officeart/2005/8/layout/process1"/>
    <dgm:cxn modelId="{CBA50751-43DF-412E-A4B7-4B00418616F6}" type="presParOf" srcId="{879472E9-6CB1-444F-945E-EDEC0C725A2B}" destId="{224B8449-950C-49A4-B452-1FBDD059CD27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5A3046A-87C6-4549-91E9-A8A0FA7B1875}" type="doc">
      <dgm:prSet loTypeId="urn:microsoft.com/office/officeart/2005/8/layout/process1" loCatId="process" qsTypeId="urn:microsoft.com/office/officeart/2005/8/quickstyle/3d3" qsCatId="3D" csTypeId="urn:microsoft.com/office/officeart/2005/8/colors/accent1_2" csCatId="accent1" phldr="1"/>
      <dgm:spPr/>
    </dgm:pt>
    <dgm:pt modelId="{A365D421-0270-4ACA-9D53-975106DDD926}">
      <dgm:prSet phldrT="[Text]" custT="1"/>
      <dgm:spPr/>
      <dgm:t>
        <a:bodyPr/>
        <a:lstStyle/>
        <a:p>
          <a:r>
            <a:rPr lang="en-US" sz="1800" b="0" dirty="0"/>
            <a:t>PRE-CLASS</a:t>
          </a:r>
        </a:p>
        <a:p>
          <a:r>
            <a:rPr lang="en-US" sz="1800" dirty="0"/>
            <a:t>Introductory video and textbook content, graded online LMS quizzes</a:t>
          </a:r>
        </a:p>
      </dgm:t>
    </dgm:pt>
    <dgm:pt modelId="{D5790179-2D30-43C5-A5F7-0D1F005340B5}" type="parTrans" cxnId="{65D66265-C6EF-4344-8CE8-8FE96CE3200E}">
      <dgm:prSet/>
      <dgm:spPr/>
      <dgm:t>
        <a:bodyPr/>
        <a:lstStyle/>
        <a:p>
          <a:endParaRPr lang="en-US"/>
        </a:p>
      </dgm:t>
    </dgm:pt>
    <dgm:pt modelId="{A03F5A5E-5704-4EB1-82C3-AB79A5D15317}" type="sibTrans" cxnId="{65D66265-C6EF-4344-8CE8-8FE96CE3200E}">
      <dgm:prSet/>
      <dgm:spPr/>
      <dgm:t>
        <a:bodyPr/>
        <a:lstStyle/>
        <a:p>
          <a:endParaRPr lang="en-US"/>
        </a:p>
      </dgm:t>
    </dgm:pt>
    <dgm:pt modelId="{F7999DAC-C829-429C-98AE-FA6C1BB06549}">
      <dgm:prSet phldrT="[Text]" custT="1"/>
      <dgm:spPr/>
      <dgm:t>
        <a:bodyPr/>
        <a:lstStyle/>
        <a:p>
          <a:r>
            <a:rPr lang="en-US" sz="1800" dirty="0"/>
            <a:t>IN-CLASS</a:t>
          </a:r>
        </a:p>
        <a:p>
          <a:r>
            <a:rPr lang="en-US" sz="1800" dirty="0"/>
            <a:t>Personal Response Systems, Think-Pair activities, Minilectures</a:t>
          </a:r>
        </a:p>
      </dgm:t>
    </dgm:pt>
    <dgm:pt modelId="{3F606981-D7C4-426F-92DC-C5CB3CA105B5}" type="parTrans" cxnId="{9A8A0267-662C-467F-B1D8-66C09B62A7C0}">
      <dgm:prSet/>
      <dgm:spPr/>
      <dgm:t>
        <a:bodyPr/>
        <a:lstStyle/>
        <a:p>
          <a:endParaRPr lang="en-US"/>
        </a:p>
      </dgm:t>
    </dgm:pt>
    <dgm:pt modelId="{B98385D0-0BB1-4203-80B1-8B3112B0D0B0}" type="sibTrans" cxnId="{9A8A0267-662C-467F-B1D8-66C09B62A7C0}">
      <dgm:prSet/>
      <dgm:spPr/>
      <dgm:t>
        <a:bodyPr/>
        <a:lstStyle/>
        <a:p>
          <a:endParaRPr lang="en-US"/>
        </a:p>
      </dgm:t>
    </dgm:pt>
    <dgm:pt modelId="{6AD56232-6D88-4878-9B16-A9A53EE11089}">
      <dgm:prSet phldrT="[Text]" custT="1"/>
      <dgm:spPr/>
      <dgm:t>
        <a:bodyPr/>
        <a:lstStyle/>
        <a:p>
          <a:r>
            <a:rPr lang="en-US" sz="1800" dirty="0"/>
            <a:t>POST-CLASS</a:t>
          </a:r>
        </a:p>
        <a:p>
          <a:r>
            <a:rPr lang="en-US" sz="1800" dirty="0"/>
            <a:t>Problem sets from textbook, projects</a:t>
          </a:r>
        </a:p>
        <a:p>
          <a:endParaRPr lang="en-US" sz="1800" dirty="0"/>
        </a:p>
      </dgm:t>
    </dgm:pt>
    <dgm:pt modelId="{4F0A1DCF-B596-49A9-8EE4-A473D279FF57}" type="parTrans" cxnId="{53A29675-C06E-4856-9A84-F4F8FACE5287}">
      <dgm:prSet/>
      <dgm:spPr/>
      <dgm:t>
        <a:bodyPr/>
        <a:lstStyle/>
        <a:p>
          <a:endParaRPr lang="en-US"/>
        </a:p>
      </dgm:t>
    </dgm:pt>
    <dgm:pt modelId="{AF36B91C-E7DC-43C4-A714-6B15FD0F074F}" type="sibTrans" cxnId="{53A29675-C06E-4856-9A84-F4F8FACE5287}">
      <dgm:prSet/>
      <dgm:spPr/>
      <dgm:t>
        <a:bodyPr/>
        <a:lstStyle/>
        <a:p>
          <a:endParaRPr lang="en-US"/>
        </a:p>
      </dgm:t>
    </dgm:pt>
    <dgm:pt modelId="{879472E9-6CB1-444F-945E-EDEC0C725A2B}" type="pres">
      <dgm:prSet presAssocID="{E5A3046A-87C6-4549-91E9-A8A0FA7B1875}" presName="Name0" presStyleCnt="0">
        <dgm:presLayoutVars>
          <dgm:dir/>
          <dgm:resizeHandles val="exact"/>
        </dgm:presLayoutVars>
      </dgm:prSet>
      <dgm:spPr/>
    </dgm:pt>
    <dgm:pt modelId="{AFFDCE9D-45B9-419E-88F2-3A2C9D21B088}" type="pres">
      <dgm:prSet presAssocID="{A365D421-0270-4ACA-9D53-975106DDD926}" presName="node" presStyleLbl="node1" presStyleIdx="0" presStyleCnt="3" custScaleX="109303" custScaleY="110593" custLinFactNeighborX="30931" custLinFactNeighborY="36649">
        <dgm:presLayoutVars>
          <dgm:bulletEnabled val="1"/>
        </dgm:presLayoutVars>
      </dgm:prSet>
      <dgm:spPr/>
    </dgm:pt>
    <dgm:pt modelId="{89AD91AC-DAE6-4EEE-94E5-6276ADF4E527}" type="pres">
      <dgm:prSet presAssocID="{A03F5A5E-5704-4EB1-82C3-AB79A5D15317}" presName="sibTrans" presStyleLbl="sibTrans2D1" presStyleIdx="0" presStyleCnt="2"/>
      <dgm:spPr/>
    </dgm:pt>
    <dgm:pt modelId="{B4E33343-F44B-4E0B-A43E-8FF764E1CCC3}" type="pres">
      <dgm:prSet presAssocID="{A03F5A5E-5704-4EB1-82C3-AB79A5D15317}" presName="connectorText" presStyleLbl="sibTrans2D1" presStyleIdx="0" presStyleCnt="2"/>
      <dgm:spPr/>
    </dgm:pt>
    <dgm:pt modelId="{129F09FE-60A1-408A-8B60-296B0AD313BA}" type="pres">
      <dgm:prSet presAssocID="{F7999DAC-C829-429C-98AE-FA6C1BB06549}" presName="node" presStyleLbl="node1" presStyleIdx="1" presStyleCnt="3" custScaleX="105022" custScaleY="100509">
        <dgm:presLayoutVars>
          <dgm:bulletEnabled val="1"/>
        </dgm:presLayoutVars>
      </dgm:prSet>
      <dgm:spPr/>
    </dgm:pt>
    <dgm:pt modelId="{556F5165-EAC5-47A8-9882-29D9E905DF3B}" type="pres">
      <dgm:prSet presAssocID="{B98385D0-0BB1-4203-80B1-8B3112B0D0B0}" presName="sibTrans" presStyleLbl="sibTrans2D1" presStyleIdx="1" presStyleCnt="2"/>
      <dgm:spPr/>
    </dgm:pt>
    <dgm:pt modelId="{9E77636D-EFA1-487D-B35F-5CC2A5E7AC11}" type="pres">
      <dgm:prSet presAssocID="{B98385D0-0BB1-4203-80B1-8B3112B0D0B0}" presName="connectorText" presStyleLbl="sibTrans2D1" presStyleIdx="1" presStyleCnt="2"/>
      <dgm:spPr/>
    </dgm:pt>
    <dgm:pt modelId="{224B8449-950C-49A4-B452-1FBDD059CD27}" type="pres">
      <dgm:prSet presAssocID="{6AD56232-6D88-4878-9B16-A9A53EE11089}" presName="node" presStyleLbl="node1" presStyleIdx="2" presStyleCnt="3" custLinFactNeighborX="1044">
        <dgm:presLayoutVars>
          <dgm:bulletEnabled val="1"/>
        </dgm:presLayoutVars>
      </dgm:prSet>
      <dgm:spPr/>
    </dgm:pt>
  </dgm:ptLst>
  <dgm:cxnLst>
    <dgm:cxn modelId="{27BC1F15-FFD5-4718-AA7F-44D00EC8F068}" type="presOf" srcId="{E5A3046A-87C6-4549-91E9-A8A0FA7B1875}" destId="{879472E9-6CB1-444F-945E-EDEC0C725A2B}" srcOrd="0" destOrd="0" presId="urn:microsoft.com/office/officeart/2005/8/layout/process1"/>
    <dgm:cxn modelId="{3FF0751E-6DD7-4EA5-A91D-0B18D6131F52}" type="presOf" srcId="{B98385D0-0BB1-4203-80B1-8B3112B0D0B0}" destId="{9E77636D-EFA1-487D-B35F-5CC2A5E7AC11}" srcOrd="1" destOrd="0" presId="urn:microsoft.com/office/officeart/2005/8/layout/process1"/>
    <dgm:cxn modelId="{B445A22A-BB5F-45D9-AEFC-46C291F5CC46}" type="presOf" srcId="{A365D421-0270-4ACA-9D53-975106DDD926}" destId="{AFFDCE9D-45B9-419E-88F2-3A2C9D21B088}" srcOrd="0" destOrd="0" presId="urn:microsoft.com/office/officeart/2005/8/layout/process1"/>
    <dgm:cxn modelId="{513A4431-52E1-4616-A6A0-490A7D58C22B}" type="presOf" srcId="{F7999DAC-C829-429C-98AE-FA6C1BB06549}" destId="{129F09FE-60A1-408A-8B60-296B0AD313BA}" srcOrd="0" destOrd="0" presId="urn:microsoft.com/office/officeart/2005/8/layout/process1"/>
    <dgm:cxn modelId="{29F9B143-1C7F-4365-892D-8C24729F6E78}" type="presOf" srcId="{A03F5A5E-5704-4EB1-82C3-AB79A5D15317}" destId="{89AD91AC-DAE6-4EEE-94E5-6276ADF4E527}" srcOrd="0" destOrd="0" presId="urn:microsoft.com/office/officeart/2005/8/layout/process1"/>
    <dgm:cxn modelId="{65D66265-C6EF-4344-8CE8-8FE96CE3200E}" srcId="{E5A3046A-87C6-4549-91E9-A8A0FA7B1875}" destId="{A365D421-0270-4ACA-9D53-975106DDD926}" srcOrd="0" destOrd="0" parTransId="{D5790179-2D30-43C5-A5F7-0D1F005340B5}" sibTransId="{A03F5A5E-5704-4EB1-82C3-AB79A5D15317}"/>
    <dgm:cxn modelId="{9A8A0267-662C-467F-B1D8-66C09B62A7C0}" srcId="{E5A3046A-87C6-4549-91E9-A8A0FA7B1875}" destId="{F7999DAC-C829-429C-98AE-FA6C1BB06549}" srcOrd="1" destOrd="0" parTransId="{3F606981-D7C4-426F-92DC-C5CB3CA105B5}" sibTransId="{B98385D0-0BB1-4203-80B1-8B3112B0D0B0}"/>
    <dgm:cxn modelId="{53A29675-C06E-4856-9A84-F4F8FACE5287}" srcId="{E5A3046A-87C6-4549-91E9-A8A0FA7B1875}" destId="{6AD56232-6D88-4878-9B16-A9A53EE11089}" srcOrd="2" destOrd="0" parTransId="{4F0A1DCF-B596-49A9-8EE4-A473D279FF57}" sibTransId="{AF36B91C-E7DC-43C4-A714-6B15FD0F074F}"/>
    <dgm:cxn modelId="{2DC7387B-2CD0-4614-A7EA-31C836E359AC}" type="presOf" srcId="{A03F5A5E-5704-4EB1-82C3-AB79A5D15317}" destId="{B4E33343-F44B-4E0B-A43E-8FF764E1CCC3}" srcOrd="1" destOrd="0" presId="urn:microsoft.com/office/officeart/2005/8/layout/process1"/>
    <dgm:cxn modelId="{E1FF8582-3762-4C1F-AD2D-7FC2C185079B}" type="presOf" srcId="{6AD56232-6D88-4878-9B16-A9A53EE11089}" destId="{224B8449-950C-49A4-B452-1FBDD059CD27}" srcOrd="0" destOrd="0" presId="urn:microsoft.com/office/officeart/2005/8/layout/process1"/>
    <dgm:cxn modelId="{AD6E5EAC-F5E9-475B-A3CD-08A01C5C659D}" type="presOf" srcId="{B98385D0-0BB1-4203-80B1-8B3112B0D0B0}" destId="{556F5165-EAC5-47A8-9882-29D9E905DF3B}" srcOrd="0" destOrd="0" presId="urn:microsoft.com/office/officeart/2005/8/layout/process1"/>
    <dgm:cxn modelId="{D31C1110-968E-424B-BFB1-3E2DD1E4127D}" type="presParOf" srcId="{879472E9-6CB1-444F-945E-EDEC0C725A2B}" destId="{AFFDCE9D-45B9-419E-88F2-3A2C9D21B088}" srcOrd="0" destOrd="0" presId="urn:microsoft.com/office/officeart/2005/8/layout/process1"/>
    <dgm:cxn modelId="{34217A4D-44BA-450C-8F84-713D6A4C89BB}" type="presParOf" srcId="{879472E9-6CB1-444F-945E-EDEC0C725A2B}" destId="{89AD91AC-DAE6-4EEE-94E5-6276ADF4E527}" srcOrd="1" destOrd="0" presId="urn:microsoft.com/office/officeart/2005/8/layout/process1"/>
    <dgm:cxn modelId="{B846D9A7-741A-46DA-829B-98B8BB854ABF}" type="presParOf" srcId="{89AD91AC-DAE6-4EEE-94E5-6276ADF4E527}" destId="{B4E33343-F44B-4E0B-A43E-8FF764E1CCC3}" srcOrd="0" destOrd="0" presId="urn:microsoft.com/office/officeart/2005/8/layout/process1"/>
    <dgm:cxn modelId="{2EFD1688-CC18-460A-9D45-23D593E050D8}" type="presParOf" srcId="{879472E9-6CB1-444F-945E-EDEC0C725A2B}" destId="{129F09FE-60A1-408A-8B60-296B0AD313BA}" srcOrd="2" destOrd="0" presId="urn:microsoft.com/office/officeart/2005/8/layout/process1"/>
    <dgm:cxn modelId="{D6AF2E8B-AA25-4656-AF68-77E75B4DA4AB}" type="presParOf" srcId="{879472E9-6CB1-444F-945E-EDEC0C725A2B}" destId="{556F5165-EAC5-47A8-9882-29D9E905DF3B}" srcOrd="3" destOrd="0" presId="urn:microsoft.com/office/officeart/2005/8/layout/process1"/>
    <dgm:cxn modelId="{7ABA566F-6BB7-447B-82BB-2E88724C162A}" type="presParOf" srcId="{556F5165-EAC5-47A8-9882-29D9E905DF3B}" destId="{9E77636D-EFA1-487D-B35F-5CC2A5E7AC11}" srcOrd="0" destOrd="0" presId="urn:microsoft.com/office/officeart/2005/8/layout/process1"/>
    <dgm:cxn modelId="{CBA50751-43DF-412E-A4B7-4B00418616F6}" type="presParOf" srcId="{879472E9-6CB1-444F-945E-EDEC0C725A2B}" destId="{224B8449-950C-49A4-B452-1FBDD059CD27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5A3046A-87C6-4549-91E9-A8A0FA7B1875}" type="doc">
      <dgm:prSet loTypeId="urn:microsoft.com/office/officeart/2005/8/layout/process1" loCatId="process" qsTypeId="urn:microsoft.com/office/officeart/2005/8/quickstyle/3d2" qsCatId="3D" csTypeId="urn:microsoft.com/office/officeart/2005/8/colors/accent1_2" csCatId="accent1" phldr="1"/>
      <dgm:spPr/>
    </dgm:pt>
    <dgm:pt modelId="{A365D421-0270-4ACA-9D53-975106DDD926}">
      <dgm:prSet phldrT="[Text]" custT="1"/>
      <dgm:spPr/>
      <dgm:t>
        <a:bodyPr/>
        <a:lstStyle/>
        <a:p>
          <a:r>
            <a:rPr lang="en-US" sz="1600" b="0" dirty="0"/>
            <a:t>PRE-CLASS</a:t>
          </a:r>
        </a:p>
        <a:p>
          <a:r>
            <a:rPr lang="en-US" sz="1600" dirty="0"/>
            <a:t>Adaptive learning platform lessons for half the course based on videos, text and assessment</a:t>
          </a:r>
        </a:p>
      </dgm:t>
    </dgm:pt>
    <dgm:pt modelId="{D5790179-2D30-43C5-A5F7-0D1F005340B5}" type="parTrans" cxnId="{65D66265-C6EF-4344-8CE8-8FE96CE3200E}">
      <dgm:prSet/>
      <dgm:spPr/>
      <dgm:t>
        <a:bodyPr/>
        <a:lstStyle/>
        <a:p>
          <a:endParaRPr lang="en-US"/>
        </a:p>
      </dgm:t>
    </dgm:pt>
    <dgm:pt modelId="{A03F5A5E-5704-4EB1-82C3-AB79A5D15317}" type="sibTrans" cxnId="{65D66265-C6EF-4344-8CE8-8FE96CE3200E}">
      <dgm:prSet/>
      <dgm:spPr/>
      <dgm:t>
        <a:bodyPr/>
        <a:lstStyle/>
        <a:p>
          <a:endParaRPr lang="en-US"/>
        </a:p>
      </dgm:t>
    </dgm:pt>
    <dgm:pt modelId="{F7999DAC-C829-429C-98AE-FA6C1BB06549}">
      <dgm:prSet phldrT="[Text]" custT="1"/>
      <dgm:spPr/>
      <dgm:t>
        <a:bodyPr/>
        <a:lstStyle/>
        <a:p>
          <a:r>
            <a:rPr lang="en-US" sz="1600" dirty="0"/>
            <a:t>IN-CLASS</a:t>
          </a:r>
        </a:p>
        <a:p>
          <a:r>
            <a:rPr lang="en-US" sz="1600" dirty="0"/>
            <a:t>Personal Response Systems, Think-Pair activities, Minilectures</a:t>
          </a:r>
        </a:p>
      </dgm:t>
    </dgm:pt>
    <dgm:pt modelId="{3F606981-D7C4-426F-92DC-C5CB3CA105B5}" type="parTrans" cxnId="{9A8A0267-662C-467F-B1D8-66C09B62A7C0}">
      <dgm:prSet/>
      <dgm:spPr/>
      <dgm:t>
        <a:bodyPr/>
        <a:lstStyle/>
        <a:p>
          <a:endParaRPr lang="en-US"/>
        </a:p>
      </dgm:t>
    </dgm:pt>
    <dgm:pt modelId="{B98385D0-0BB1-4203-80B1-8B3112B0D0B0}" type="sibTrans" cxnId="{9A8A0267-662C-467F-B1D8-66C09B62A7C0}">
      <dgm:prSet/>
      <dgm:spPr/>
      <dgm:t>
        <a:bodyPr/>
        <a:lstStyle/>
        <a:p>
          <a:endParaRPr lang="en-US"/>
        </a:p>
      </dgm:t>
    </dgm:pt>
    <dgm:pt modelId="{6AD56232-6D88-4878-9B16-A9A53EE11089}">
      <dgm:prSet phldrT="[Text]" custT="1"/>
      <dgm:spPr/>
      <dgm:t>
        <a:bodyPr/>
        <a:lstStyle/>
        <a:p>
          <a:r>
            <a:rPr lang="en-US" sz="1600" dirty="0"/>
            <a:t>POST-CLASS</a:t>
          </a:r>
        </a:p>
        <a:p>
          <a:r>
            <a:rPr lang="en-US" sz="1600" dirty="0"/>
            <a:t>Problem sets from textbook, projects</a:t>
          </a:r>
        </a:p>
        <a:p>
          <a:endParaRPr lang="en-US" sz="1600" dirty="0"/>
        </a:p>
      </dgm:t>
    </dgm:pt>
    <dgm:pt modelId="{4F0A1DCF-B596-49A9-8EE4-A473D279FF57}" type="parTrans" cxnId="{53A29675-C06E-4856-9A84-F4F8FACE5287}">
      <dgm:prSet/>
      <dgm:spPr/>
      <dgm:t>
        <a:bodyPr/>
        <a:lstStyle/>
        <a:p>
          <a:endParaRPr lang="en-US"/>
        </a:p>
      </dgm:t>
    </dgm:pt>
    <dgm:pt modelId="{AF36B91C-E7DC-43C4-A714-6B15FD0F074F}" type="sibTrans" cxnId="{53A29675-C06E-4856-9A84-F4F8FACE5287}">
      <dgm:prSet/>
      <dgm:spPr/>
      <dgm:t>
        <a:bodyPr/>
        <a:lstStyle/>
        <a:p>
          <a:endParaRPr lang="en-US"/>
        </a:p>
      </dgm:t>
    </dgm:pt>
    <dgm:pt modelId="{879472E9-6CB1-444F-945E-EDEC0C725A2B}" type="pres">
      <dgm:prSet presAssocID="{E5A3046A-87C6-4549-91E9-A8A0FA7B1875}" presName="Name0" presStyleCnt="0">
        <dgm:presLayoutVars>
          <dgm:dir/>
          <dgm:resizeHandles val="exact"/>
        </dgm:presLayoutVars>
      </dgm:prSet>
      <dgm:spPr/>
    </dgm:pt>
    <dgm:pt modelId="{AFFDCE9D-45B9-419E-88F2-3A2C9D21B088}" type="pres">
      <dgm:prSet presAssocID="{A365D421-0270-4ACA-9D53-975106DDD926}" presName="node" presStyleLbl="node1" presStyleIdx="0" presStyleCnt="3" custLinFactNeighborX="42032" custLinFactNeighborY="-2613">
        <dgm:presLayoutVars>
          <dgm:bulletEnabled val="1"/>
        </dgm:presLayoutVars>
      </dgm:prSet>
      <dgm:spPr/>
    </dgm:pt>
    <dgm:pt modelId="{89AD91AC-DAE6-4EEE-94E5-6276ADF4E527}" type="pres">
      <dgm:prSet presAssocID="{A03F5A5E-5704-4EB1-82C3-AB79A5D15317}" presName="sibTrans" presStyleLbl="sibTrans2D1" presStyleIdx="0" presStyleCnt="2"/>
      <dgm:spPr/>
    </dgm:pt>
    <dgm:pt modelId="{B4E33343-F44B-4E0B-A43E-8FF764E1CCC3}" type="pres">
      <dgm:prSet presAssocID="{A03F5A5E-5704-4EB1-82C3-AB79A5D15317}" presName="connectorText" presStyleLbl="sibTrans2D1" presStyleIdx="0" presStyleCnt="2"/>
      <dgm:spPr/>
    </dgm:pt>
    <dgm:pt modelId="{129F09FE-60A1-408A-8B60-296B0AD313BA}" type="pres">
      <dgm:prSet presAssocID="{F7999DAC-C829-429C-98AE-FA6C1BB06549}" presName="node" presStyleLbl="node1" presStyleIdx="1" presStyleCnt="3" custLinFactNeighborX="8326" custLinFactNeighborY="-289">
        <dgm:presLayoutVars>
          <dgm:bulletEnabled val="1"/>
        </dgm:presLayoutVars>
      </dgm:prSet>
      <dgm:spPr/>
    </dgm:pt>
    <dgm:pt modelId="{556F5165-EAC5-47A8-9882-29D9E905DF3B}" type="pres">
      <dgm:prSet presAssocID="{B98385D0-0BB1-4203-80B1-8B3112B0D0B0}" presName="sibTrans" presStyleLbl="sibTrans2D1" presStyleIdx="1" presStyleCnt="2"/>
      <dgm:spPr/>
    </dgm:pt>
    <dgm:pt modelId="{9E77636D-EFA1-487D-B35F-5CC2A5E7AC11}" type="pres">
      <dgm:prSet presAssocID="{B98385D0-0BB1-4203-80B1-8B3112B0D0B0}" presName="connectorText" presStyleLbl="sibTrans2D1" presStyleIdx="1" presStyleCnt="2"/>
      <dgm:spPr/>
    </dgm:pt>
    <dgm:pt modelId="{224B8449-950C-49A4-B452-1FBDD059CD27}" type="pres">
      <dgm:prSet presAssocID="{6AD56232-6D88-4878-9B16-A9A53EE11089}" presName="node" presStyleLbl="node1" presStyleIdx="2" presStyleCnt="3" custLinFactNeighborX="1044">
        <dgm:presLayoutVars>
          <dgm:bulletEnabled val="1"/>
        </dgm:presLayoutVars>
      </dgm:prSet>
      <dgm:spPr/>
    </dgm:pt>
  </dgm:ptLst>
  <dgm:cxnLst>
    <dgm:cxn modelId="{27BC1F15-FFD5-4718-AA7F-44D00EC8F068}" type="presOf" srcId="{E5A3046A-87C6-4549-91E9-A8A0FA7B1875}" destId="{879472E9-6CB1-444F-945E-EDEC0C725A2B}" srcOrd="0" destOrd="0" presId="urn:microsoft.com/office/officeart/2005/8/layout/process1"/>
    <dgm:cxn modelId="{3FF0751E-6DD7-4EA5-A91D-0B18D6131F52}" type="presOf" srcId="{B98385D0-0BB1-4203-80B1-8B3112B0D0B0}" destId="{9E77636D-EFA1-487D-B35F-5CC2A5E7AC11}" srcOrd="1" destOrd="0" presId="urn:microsoft.com/office/officeart/2005/8/layout/process1"/>
    <dgm:cxn modelId="{B445A22A-BB5F-45D9-AEFC-46C291F5CC46}" type="presOf" srcId="{A365D421-0270-4ACA-9D53-975106DDD926}" destId="{AFFDCE9D-45B9-419E-88F2-3A2C9D21B088}" srcOrd="0" destOrd="0" presId="urn:microsoft.com/office/officeart/2005/8/layout/process1"/>
    <dgm:cxn modelId="{513A4431-52E1-4616-A6A0-490A7D58C22B}" type="presOf" srcId="{F7999DAC-C829-429C-98AE-FA6C1BB06549}" destId="{129F09FE-60A1-408A-8B60-296B0AD313BA}" srcOrd="0" destOrd="0" presId="urn:microsoft.com/office/officeart/2005/8/layout/process1"/>
    <dgm:cxn modelId="{29F9B143-1C7F-4365-892D-8C24729F6E78}" type="presOf" srcId="{A03F5A5E-5704-4EB1-82C3-AB79A5D15317}" destId="{89AD91AC-DAE6-4EEE-94E5-6276ADF4E527}" srcOrd="0" destOrd="0" presId="urn:microsoft.com/office/officeart/2005/8/layout/process1"/>
    <dgm:cxn modelId="{65D66265-C6EF-4344-8CE8-8FE96CE3200E}" srcId="{E5A3046A-87C6-4549-91E9-A8A0FA7B1875}" destId="{A365D421-0270-4ACA-9D53-975106DDD926}" srcOrd="0" destOrd="0" parTransId="{D5790179-2D30-43C5-A5F7-0D1F005340B5}" sibTransId="{A03F5A5E-5704-4EB1-82C3-AB79A5D15317}"/>
    <dgm:cxn modelId="{9A8A0267-662C-467F-B1D8-66C09B62A7C0}" srcId="{E5A3046A-87C6-4549-91E9-A8A0FA7B1875}" destId="{F7999DAC-C829-429C-98AE-FA6C1BB06549}" srcOrd="1" destOrd="0" parTransId="{3F606981-D7C4-426F-92DC-C5CB3CA105B5}" sibTransId="{B98385D0-0BB1-4203-80B1-8B3112B0D0B0}"/>
    <dgm:cxn modelId="{53A29675-C06E-4856-9A84-F4F8FACE5287}" srcId="{E5A3046A-87C6-4549-91E9-A8A0FA7B1875}" destId="{6AD56232-6D88-4878-9B16-A9A53EE11089}" srcOrd="2" destOrd="0" parTransId="{4F0A1DCF-B596-49A9-8EE4-A473D279FF57}" sibTransId="{AF36B91C-E7DC-43C4-A714-6B15FD0F074F}"/>
    <dgm:cxn modelId="{2DC7387B-2CD0-4614-A7EA-31C836E359AC}" type="presOf" srcId="{A03F5A5E-5704-4EB1-82C3-AB79A5D15317}" destId="{B4E33343-F44B-4E0B-A43E-8FF764E1CCC3}" srcOrd="1" destOrd="0" presId="urn:microsoft.com/office/officeart/2005/8/layout/process1"/>
    <dgm:cxn modelId="{E1FF8582-3762-4C1F-AD2D-7FC2C185079B}" type="presOf" srcId="{6AD56232-6D88-4878-9B16-A9A53EE11089}" destId="{224B8449-950C-49A4-B452-1FBDD059CD27}" srcOrd="0" destOrd="0" presId="urn:microsoft.com/office/officeart/2005/8/layout/process1"/>
    <dgm:cxn modelId="{AD6E5EAC-F5E9-475B-A3CD-08A01C5C659D}" type="presOf" srcId="{B98385D0-0BB1-4203-80B1-8B3112B0D0B0}" destId="{556F5165-EAC5-47A8-9882-29D9E905DF3B}" srcOrd="0" destOrd="0" presId="urn:microsoft.com/office/officeart/2005/8/layout/process1"/>
    <dgm:cxn modelId="{D31C1110-968E-424B-BFB1-3E2DD1E4127D}" type="presParOf" srcId="{879472E9-6CB1-444F-945E-EDEC0C725A2B}" destId="{AFFDCE9D-45B9-419E-88F2-3A2C9D21B088}" srcOrd="0" destOrd="0" presId="urn:microsoft.com/office/officeart/2005/8/layout/process1"/>
    <dgm:cxn modelId="{34217A4D-44BA-450C-8F84-713D6A4C89BB}" type="presParOf" srcId="{879472E9-6CB1-444F-945E-EDEC0C725A2B}" destId="{89AD91AC-DAE6-4EEE-94E5-6276ADF4E527}" srcOrd="1" destOrd="0" presId="urn:microsoft.com/office/officeart/2005/8/layout/process1"/>
    <dgm:cxn modelId="{B846D9A7-741A-46DA-829B-98B8BB854ABF}" type="presParOf" srcId="{89AD91AC-DAE6-4EEE-94E5-6276ADF4E527}" destId="{B4E33343-F44B-4E0B-A43E-8FF764E1CCC3}" srcOrd="0" destOrd="0" presId="urn:microsoft.com/office/officeart/2005/8/layout/process1"/>
    <dgm:cxn modelId="{2EFD1688-CC18-460A-9D45-23D593E050D8}" type="presParOf" srcId="{879472E9-6CB1-444F-945E-EDEC0C725A2B}" destId="{129F09FE-60A1-408A-8B60-296B0AD313BA}" srcOrd="2" destOrd="0" presId="urn:microsoft.com/office/officeart/2005/8/layout/process1"/>
    <dgm:cxn modelId="{D6AF2E8B-AA25-4656-AF68-77E75B4DA4AB}" type="presParOf" srcId="{879472E9-6CB1-444F-945E-EDEC0C725A2B}" destId="{556F5165-EAC5-47A8-9882-29D9E905DF3B}" srcOrd="3" destOrd="0" presId="urn:microsoft.com/office/officeart/2005/8/layout/process1"/>
    <dgm:cxn modelId="{7ABA566F-6BB7-447B-82BB-2E88724C162A}" type="presParOf" srcId="{556F5165-EAC5-47A8-9882-29D9E905DF3B}" destId="{9E77636D-EFA1-487D-B35F-5CC2A5E7AC11}" srcOrd="0" destOrd="0" presId="urn:microsoft.com/office/officeart/2005/8/layout/process1"/>
    <dgm:cxn modelId="{CBA50751-43DF-412E-A4B7-4B00418616F6}" type="presParOf" srcId="{879472E9-6CB1-444F-945E-EDEC0C725A2B}" destId="{224B8449-950C-49A4-B452-1FBDD059CD27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5A3046A-87C6-4549-91E9-A8A0FA7B1875}" type="doc">
      <dgm:prSet loTypeId="urn:microsoft.com/office/officeart/2005/8/layout/process1" loCatId="process" qsTypeId="urn:microsoft.com/office/officeart/2005/8/quickstyle/3d3" qsCatId="3D" csTypeId="urn:microsoft.com/office/officeart/2005/8/colors/accent1_2" csCatId="accent1" phldr="1"/>
      <dgm:spPr/>
    </dgm:pt>
    <dgm:pt modelId="{A365D421-0270-4ACA-9D53-975106DDD926}">
      <dgm:prSet phldrT="[Text]" custT="1"/>
      <dgm:spPr/>
      <dgm:t>
        <a:bodyPr/>
        <a:lstStyle/>
        <a:p>
          <a:r>
            <a:rPr lang="en-US" sz="1600" b="0" dirty="0"/>
            <a:t>PRE-CLASS</a:t>
          </a:r>
        </a:p>
        <a:p>
          <a:r>
            <a:rPr lang="en-US" sz="1600" dirty="0"/>
            <a:t>Introductory video and textbook content, graded online LMS quizzes</a:t>
          </a:r>
        </a:p>
      </dgm:t>
    </dgm:pt>
    <dgm:pt modelId="{D5790179-2D30-43C5-A5F7-0D1F005340B5}" type="parTrans" cxnId="{65D66265-C6EF-4344-8CE8-8FE96CE3200E}">
      <dgm:prSet/>
      <dgm:spPr/>
      <dgm:t>
        <a:bodyPr/>
        <a:lstStyle/>
        <a:p>
          <a:endParaRPr lang="en-US"/>
        </a:p>
      </dgm:t>
    </dgm:pt>
    <dgm:pt modelId="{A03F5A5E-5704-4EB1-82C3-AB79A5D15317}" type="sibTrans" cxnId="{65D66265-C6EF-4344-8CE8-8FE96CE3200E}">
      <dgm:prSet/>
      <dgm:spPr/>
      <dgm:t>
        <a:bodyPr/>
        <a:lstStyle/>
        <a:p>
          <a:endParaRPr lang="en-US"/>
        </a:p>
      </dgm:t>
    </dgm:pt>
    <dgm:pt modelId="{F7999DAC-C829-429C-98AE-FA6C1BB06549}">
      <dgm:prSet phldrT="[Text]" custT="1"/>
      <dgm:spPr/>
      <dgm:t>
        <a:bodyPr/>
        <a:lstStyle/>
        <a:p>
          <a:r>
            <a:rPr lang="en-US" sz="1600" dirty="0"/>
            <a:t>REMOTE CLASS </a:t>
          </a:r>
        </a:p>
        <a:p>
          <a:r>
            <a:rPr lang="en-US" sz="1600" dirty="0"/>
            <a:t>Microsoft Forms, Break out Rooms, Online Minilectures</a:t>
          </a:r>
        </a:p>
      </dgm:t>
    </dgm:pt>
    <dgm:pt modelId="{3F606981-D7C4-426F-92DC-C5CB3CA105B5}" type="parTrans" cxnId="{9A8A0267-662C-467F-B1D8-66C09B62A7C0}">
      <dgm:prSet/>
      <dgm:spPr/>
      <dgm:t>
        <a:bodyPr/>
        <a:lstStyle/>
        <a:p>
          <a:endParaRPr lang="en-US"/>
        </a:p>
      </dgm:t>
    </dgm:pt>
    <dgm:pt modelId="{B98385D0-0BB1-4203-80B1-8B3112B0D0B0}" type="sibTrans" cxnId="{9A8A0267-662C-467F-B1D8-66C09B62A7C0}">
      <dgm:prSet/>
      <dgm:spPr/>
      <dgm:t>
        <a:bodyPr/>
        <a:lstStyle/>
        <a:p>
          <a:endParaRPr lang="en-US"/>
        </a:p>
      </dgm:t>
    </dgm:pt>
    <dgm:pt modelId="{6AD56232-6D88-4878-9B16-A9A53EE11089}">
      <dgm:prSet phldrT="[Text]" custT="1"/>
      <dgm:spPr/>
      <dgm:t>
        <a:bodyPr/>
        <a:lstStyle/>
        <a:p>
          <a:r>
            <a:rPr lang="en-US" sz="1600" dirty="0"/>
            <a:t>POST-CLASS</a:t>
          </a:r>
        </a:p>
        <a:p>
          <a:r>
            <a:rPr lang="en-US" sz="1600" dirty="0"/>
            <a:t>Problem sets from textbook, projects</a:t>
          </a:r>
        </a:p>
        <a:p>
          <a:endParaRPr lang="en-US" sz="1600" dirty="0"/>
        </a:p>
      </dgm:t>
    </dgm:pt>
    <dgm:pt modelId="{4F0A1DCF-B596-49A9-8EE4-A473D279FF57}" type="parTrans" cxnId="{53A29675-C06E-4856-9A84-F4F8FACE5287}">
      <dgm:prSet/>
      <dgm:spPr/>
      <dgm:t>
        <a:bodyPr/>
        <a:lstStyle/>
        <a:p>
          <a:endParaRPr lang="en-US"/>
        </a:p>
      </dgm:t>
    </dgm:pt>
    <dgm:pt modelId="{AF36B91C-E7DC-43C4-A714-6B15FD0F074F}" type="sibTrans" cxnId="{53A29675-C06E-4856-9A84-F4F8FACE5287}">
      <dgm:prSet/>
      <dgm:spPr/>
      <dgm:t>
        <a:bodyPr/>
        <a:lstStyle/>
        <a:p>
          <a:endParaRPr lang="en-US"/>
        </a:p>
      </dgm:t>
    </dgm:pt>
    <dgm:pt modelId="{879472E9-6CB1-444F-945E-EDEC0C725A2B}" type="pres">
      <dgm:prSet presAssocID="{E5A3046A-87C6-4549-91E9-A8A0FA7B1875}" presName="Name0" presStyleCnt="0">
        <dgm:presLayoutVars>
          <dgm:dir/>
          <dgm:resizeHandles val="exact"/>
        </dgm:presLayoutVars>
      </dgm:prSet>
      <dgm:spPr/>
    </dgm:pt>
    <dgm:pt modelId="{AFFDCE9D-45B9-419E-88F2-3A2C9D21B088}" type="pres">
      <dgm:prSet presAssocID="{A365D421-0270-4ACA-9D53-975106DDD926}" presName="node" presStyleLbl="node1" presStyleIdx="0" presStyleCnt="3">
        <dgm:presLayoutVars>
          <dgm:bulletEnabled val="1"/>
        </dgm:presLayoutVars>
      </dgm:prSet>
      <dgm:spPr/>
    </dgm:pt>
    <dgm:pt modelId="{89AD91AC-DAE6-4EEE-94E5-6276ADF4E527}" type="pres">
      <dgm:prSet presAssocID="{A03F5A5E-5704-4EB1-82C3-AB79A5D15317}" presName="sibTrans" presStyleLbl="sibTrans2D1" presStyleIdx="0" presStyleCnt="2"/>
      <dgm:spPr/>
    </dgm:pt>
    <dgm:pt modelId="{B4E33343-F44B-4E0B-A43E-8FF764E1CCC3}" type="pres">
      <dgm:prSet presAssocID="{A03F5A5E-5704-4EB1-82C3-AB79A5D15317}" presName="connectorText" presStyleLbl="sibTrans2D1" presStyleIdx="0" presStyleCnt="2"/>
      <dgm:spPr/>
    </dgm:pt>
    <dgm:pt modelId="{129F09FE-60A1-408A-8B60-296B0AD313BA}" type="pres">
      <dgm:prSet presAssocID="{F7999DAC-C829-429C-98AE-FA6C1BB06549}" presName="node" presStyleLbl="node1" presStyleIdx="1" presStyleCnt="3">
        <dgm:presLayoutVars>
          <dgm:bulletEnabled val="1"/>
        </dgm:presLayoutVars>
      </dgm:prSet>
      <dgm:spPr/>
    </dgm:pt>
    <dgm:pt modelId="{556F5165-EAC5-47A8-9882-29D9E905DF3B}" type="pres">
      <dgm:prSet presAssocID="{B98385D0-0BB1-4203-80B1-8B3112B0D0B0}" presName="sibTrans" presStyleLbl="sibTrans2D1" presStyleIdx="1" presStyleCnt="2"/>
      <dgm:spPr/>
    </dgm:pt>
    <dgm:pt modelId="{9E77636D-EFA1-487D-B35F-5CC2A5E7AC11}" type="pres">
      <dgm:prSet presAssocID="{B98385D0-0BB1-4203-80B1-8B3112B0D0B0}" presName="connectorText" presStyleLbl="sibTrans2D1" presStyleIdx="1" presStyleCnt="2"/>
      <dgm:spPr/>
    </dgm:pt>
    <dgm:pt modelId="{224B8449-950C-49A4-B452-1FBDD059CD27}" type="pres">
      <dgm:prSet presAssocID="{6AD56232-6D88-4878-9B16-A9A53EE11089}" presName="node" presStyleLbl="node1" presStyleIdx="2" presStyleCnt="3" custLinFactNeighborX="1044">
        <dgm:presLayoutVars>
          <dgm:bulletEnabled val="1"/>
        </dgm:presLayoutVars>
      </dgm:prSet>
      <dgm:spPr/>
    </dgm:pt>
  </dgm:ptLst>
  <dgm:cxnLst>
    <dgm:cxn modelId="{27BC1F15-FFD5-4718-AA7F-44D00EC8F068}" type="presOf" srcId="{E5A3046A-87C6-4549-91E9-A8A0FA7B1875}" destId="{879472E9-6CB1-444F-945E-EDEC0C725A2B}" srcOrd="0" destOrd="0" presId="urn:microsoft.com/office/officeart/2005/8/layout/process1"/>
    <dgm:cxn modelId="{3FF0751E-6DD7-4EA5-A91D-0B18D6131F52}" type="presOf" srcId="{B98385D0-0BB1-4203-80B1-8B3112B0D0B0}" destId="{9E77636D-EFA1-487D-B35F-5CC2A5E7AC11}" srcOrd="1" destOrd="0" presId="urn:microsoft.com/office/officeart/2005/8/layout/process1"/>
    <dgm:cxn modelId="{B445A22A-BB5F-45D9-AEFC-46C291F5CC46}" type="presOf" srcId="{A365D421-0270-4ACA-9D53-975106DDD926}" destId="{AFFDCE9D-45B9-419E-88F2-3A2C9D21B088}" srcOrd="0" destOrd="0" presId="urn:microsoft.com/office/officeart/2005/8/layout/process1"/>
    <dgm:cxn modelId="{513A4431-52E1-4616-A6A0-490A7D58C22B}" type="presOf" srcId="{F7999DAC-C829-429C-98AE-FA6C1BB06549}" destId="{129F09FE-60A1-408A-8B60-296B0AD313BA}" srcOrd="0" destOrd="0" presId="urn:microsoft.com/office/officeart/2005/8/layout/process1"/>
    <dgm:cxn modelId="{29F9B143-1C7F-4365-892D-8C24729F6E78}" type="presOf" srcId="{A03F5A5E-5704-4EB1-82C3-AB79A5D15317}" destId="{89AD91AC-DAE6-4EEE-94E5-6276ADF4E527}" srcOrd="0" destOrd="0" presId="urn:microsoft.com/office/officeart/2005/8/layout/process1"/>
    <dgm:cxn modelId="{65D66265-C6EF-4344-8CE8-8FE96CE3200E}" srcId="{E5A3046A-87C6-4549-91E9-A8A0FA7B1875}" destId="{A365D421-0270-4ACA-9D53-975106DDD926}" srcOrd="0" destOrd="0" parTransId="{D5790179-2D30-43C5-A5F7-0D1F005340B5}" sibTransId="{A03F5A5E-5704-4EB1-82C3-AB79A5D15317}"/>
    <dgm:cxn modelId="{9A8A0267-662C-467F-B1D8-66C09B62A7C0}" srcId="{E5A3046A-87C6-4549-91E9-A8A0FA7B1875}" destId="{F7999DAC-C829-429C-98AE-FA6C1BB06549}" srcOrd="1" destOrd="0" parTransId="{3F606981-D7C4-426F-92DC-C5CB3CA105B5}" sibTransId="{B98385D0-0BB1-4203-80B1-8B3112B0D0B0}"/>
    <dgm:cxn modelId="{53A29675-C06E-4856-9A84-F4F8FACE5287}" srcId="{E5A3046A-87C6-4549-91E9-A8A0FA7B1875}" destId="{6AD56232-6D88-4878-9B16-A9A53EE11089}" srcOrd="2" destOrd="0" parTransId="{4F0A1DCF-B596-49A9-8EE4-A473D279FF57}" sibTransId="{AF36B91C-E7DC-43C4-A714-6B15FD0F074F}"/>
    <dgm:cxn modelId="{2DC7387B-2CD0-4614-A7EA-31C836E359AC}" type="presOf" srcId="{A03F5A5E-5704-4EB1-82C3-AB79A5D15317}" destId="{B4E33343-F44B-4E0B-A43E-8FF764E1CCC3}" srcOrd="1" destOrd="0" presId="urn:microsoft.com/office/officeart/2005/8/layout/process1"/>
    <dgm:cxn modelId="{E1FF8582-3762-4C1F-AD2D-7FC2C185079B}" type="presOf" srcId="{6AD56232-6D88-4878-9B16-A9A53EE11089}" destId="{224B8449-950C-49A4-B452-1FBDD059CD27}" srcOrd="0" destOrd="0" presId="urn:microsoft.com/office/officeart/2005/8/layout/process1"/>
    <dgm:cxn modelId="{AD6E5EAC-F5E9-475B-A3CD-08A01C5C659D}" type="presOf" srcId="{B98385D0-0BB1-4203-80B1-8B3112B0D0B0}" destId="{556F5165-EAC5-47A8-9882-29D9E905DF3B}" srcOrd="0" destOrd="0" presId="urn:microsoft.com/office/officeart/2005/8/layout/process1"/>
    <dgm:cxn modelId="{D31C1110-968E-424B-BFB1-3E2DD1E4127D}" type="presParOf" srcId="{879472E9-6CB1-444F-945E-EDEC0C725A2B}" destId="{AFFDCE9D-45B9-419E-88F2-3A2C9D21B088}" srcOrd="0" destOrd="0" presId="urn:microsoft.com/office/officeart/2005/8/layout/process1"/>
    <dgm:cxn modelId="{34217A4D-44BA-450C-8F84-713D6A4C89BB}" type="presParOf" srcId="{879472E9-6CB1-444F-945E-EDEC0C725A2B}" destId="{89AD91AC-DAE6-4EEE-94E5-6276ADF4E527}" srcOrd="1" destOrd="0" presId="urn:microsoft.com/office/officeart/2005/8/layout/process1"/>
    <dgm:cxn modelId="{B846D9A7-741A-46DA-829B-98B8BB854ABF}" type="presParOf" srcId="{89AD91AC-DAE6-4EEE-94E5-6276ADF4E527}" destId="{B4E33343-F44B-4E0B-A43E-8FF764E1CCC3}" srcOrd="0" destOrd="0" presId="urn:microsoft.com/office/officeart/2005/8/layout/process1"/>
    <dgm:cxn modelId="{2EFD1688-CC18-460A-9D45-23D593E050D8}" type="presParOf" srcId="{879472E9-6CB1-444F-945E-EDEC0C725A2B}" destId="{129F09FE-60A1-408A-8B60-296B0AD313BA}" srcOrd="2" destOrd="0" presId="urn:microsoft.com/office/officeart/2005/8/layout/process1"/>
    <dgm:cxn modelId="{D6AF2E8B-AA25-4656-AF68-77E75B4DA4AB}" type="presParOf" srcId="{879472E9-6CB1-444F-945E-EDEC0C725A2B}" destId="{556F5165-EAC5-47A8-9882-29D9E905DF3B}" srcOrd="3" destOrd="0" presId="urn:microsoft.com/office/officeart/2005/8/layout/process1"/>
    <dgm:cxn modelId="{7ABA566F-6BB7-447B-82BB-2E88724C162A}" type="presParOf" srcId="{556F5165-EAC5-47A8-9882-29D9E905DF3B}" destId="{9E77636D-EFA1-487D-B35F-5CC2A5E7AC11}" srcOrd="0" destOrd="0" presId="urn:microsoft.com/office/officeart/2005/8/layout/process1"/>
    <dgm:cxn modelId="{CBA50751-43DF-412E-A4B7-4B00418616F6}" type="presParOf" srcId="{879472E9-6CB1-444F-945E-EDEC0C725A2B}" destId="{224B8449-950C-49A4-B452-1FBDD059CD27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5A3046A-87C6-4549-91E9-A8A0FA7B1875}" type="doc">
      <dgm:prSet loTypeId="urn:microsoft.com/office/officeart/2005/8/layout/process1" loCatId="process" qsTypeId="urn:microsoft.com/office/officeart/2005/8/quickstyle/3d2" qsCatId="3D" csTypeId="urn:microsoft.com/office/officeart/2005/8/colors/accent1_2" csCatId="accent1" phldr="1"/>
      <dgm:spPr/>
    </dgm:pt>
    <dgm:pt modelId="{A365D421-0270-4ACA-9D53-975106DDD926}">
      <dgm:prSet phldrT="[Text]" custT="1"/>
      <dgm:spPr/>
      <dgm:t>
        <a:bodyPr/>
        <a:lstStyle/>
        <a:p>
          <a:r>
            <a:rPr lang="en-US" sz="1600" b="0" dirty="0"/>
            <a:t>PRE-CLASS</a:t>
          </a:r>
        </a:p>
        <a:p>
          <a:r>
            <a:rPr lang="en-US" sz="1600" dirty="0"/>
            <a:t>Adaptive learning platform lessons based on videos, text and assessment</a:t>
          </a:r>
        </a:p>
      </dgm:t>
    </dgm:pt>
    <dgm:pt modelId="{D5790179-2D30-43C5-A5F7-0D1F005340B5}" type="parTrans" cxnId="{65D66265-C6EF-4344-8CE8-8FE96CE3200E}">
      <dgm:prSet/>
      <dgm:spPr/>
      <dgm:t>
        <a:bodyPr/>
        <a:lstStyle/>
        <a:p>
          <a:endParaRPr lang="en-US"/>
        </a:p>
      </dgm:t>
    </dgm:pt>
    <dgm:pt modelId="{A03F5A5E-5704-4EB1-82C3-AB79A5D15317}" type="sibTrans" cxnId="{65D66265-C6EF-4344-8CE8-8FE96CE3200E}">
      <dgm:prSet/>
      <dgm:spPr/>
      <dgm:t>
        <a:bodyPr/>
        <a:lstStyle/>
        <a:p>
          <a:endParaRPr lang="en-US"/>
        </a:p>
      </dgm:t>
    </dgm:pt>
    <dgm:pt modelId="{F7999DAC-C829-429C-98AE-FA6C1BB06549}">
      <dgm:prSet phldrT="[Text]" custT="1"/>
      <dgm:spPr/>
      <dgm:t>
        <a:bodyPr/>
        <a:lstStyle/>
        <a:p>
          <a:r>
            <a:rPr lang="en-US" sz="1600" dirty="0"/>
            <a:t>IN-CLASS</a:t>
          </a:r>
        </a:p>
        <a:p>
          <a:r>
            <a:rPr lang="en-US" sz="1600" dirty="0"/>
            <a:t>Cloud-based polling, Think-Pair activities, Minilectures</a:t>
          </a:r>
        </a:p>
      </dgm:t>
    </dgm:pt>
    <dgm:pt modelId="{3F606981-D7C4-426F-92DC-C5CB3CA105B5}" type="parTrans" cxnId="{9A8A0267-662C-467F-B1D8-66C09B62A7C0}">
      <dgm:prSet/>
      <dgm:spPr/>
      <dgm:t>
        <a:bodyPr/>
        <a:lstStyle/>
        <a:p>
          <a:endParaRPr lang="en-US"/>
        </a:p>
      </dgm:t>
    </dgm:pt>
    <dgm:pt modelId="{B98385D0-0BB1-4203-80B1-8B3112B0D0B0}" type="sibTrans" cxnId="{9A8A0267-662C-467F-B1D8-66C09B62A7C0}">
      <dgm:prSet/>
      <dgm:spPr/>
      <dgm:t>
        <a:bodyPr/>
        <a:lstStyle/>
        <a:p>
          <a:endParaRPr lang="en-US"/>
        </a:p>
      </dgm:t>
    </dgm:pt>
    <dgm:pt modelId="{6AD56232-6D88-4878-9B16-A9A53EE11089}">
      <dgm:prSet phldrT="[Text]" custT="1"/>
      <dgm:spPr/>
      <dgm:t>
        <a:bodyPr/>
        <a:lstStyle/>
        <a:p>
          <a:r>
            <a:rPr lang="en-US" sz="1600" dirty="0"/>
            <a:t>POST-CLASS</a:t>
          </a:r>
        </a:p>
        <a:p>
          <a:r>
            <a:rPr lang="en-US" sz="1600" dirty="0"/>
            <a:t>Problem sets from textbook, projects</a:t>
          </a:r>
        </a:p>
        <a:p>
          <a:endParaRPr lang="en-US" sz="1600" dirty="0"/>
        </a:p>
      </dgm:t>
    </dgm:pt>
    <dgm:pt modelId="{4F0A1DCF-B596-49A9-8EE4-A473D279FF57}" type="parTrans" cxnId="{53A29675-C06E-4856-9A84-F4F8FACE5287}">
      <dgm:prSet/>
      <dgm:spPr/>
      <dgm:t>
        <a:bodyPr/>
        <a:lstStyle/>
        <a:p>
          <a:endParaRPr lang="en-US"/>
        </a:p>
      </dgm:t>
    </dgm:pt>
    <dgm:pt modelId="{AF36B91C-E7DC-43C4-A714-6B15FD0F074F}" type="sibTrans" cxnId="{53A29675-C06E-4856-9A84-F4F8FACE5287}">
      <dgm:prSet/>
      <dgm:spPr/>
      <dgm:t>
        <a:bodyPr/>
        <a:lstStyle/>
        <a:p>
          <a:endParaRPr lang="en-US"/>
        </a:p>
      </dgm:t>
    </dgm:pt>
    <dgm:pt modelId="{879472E9-6CB1-444F-945E-EDEC0C725A2B}" type="pres">
      <dgm:prSet presAssocID="{E5A3046A-87C6-4549-91E9-A8A0FA7B1875}" presName="Name0" presStyleCnt="0">
        <dgm:presLayoutVars>
          <dgm:dir/>
          <dgm:resizeHandles val="exact"/>
        </dgm:presLayoutVars>
      </dgm:prSet>
      <dgm:spPr/>
    </dgm:pt>
    <dgm:pt modelId="{AFFDCE9D-45B9-419E-88F2-3A2C9D21B088}" type="pres">
      <dgm:prSet presAssocID="{A365D421-0270-4ACA-9D53-975106DDD926}" presName="node" presStyleLbl="node1" presStyleIdx="0" presStyleCnt="3" custLinFactNeighborX="42032" custLinFactNeighborY="-2613">
        <dgm:presLayoutVars>
          <dgm:bulletEnabled val="1"/>
        </dgm:presLayoutVars>
      </dgm:prSet>
      <dgm:spPr/>
    </dgm:pt>
    <dgm:pt modelId="{89AD91AC-DAE6-4EEE-94E5-6276ADF4E527}" type="pres">
      <dgm:prSet presAssocID="{A03F5A5E-5704-4EB1-82C3-AB79A5D15317}" presName="sibTrans" presStyleLbl="sibTrans2D1" presStyleIdx="0" presStyleCnt="2"/>
      <dgm:spPr/>
    </dgm:pt>
    <dgm:pt modelId="{B4E33343-F44B-4E0B-A43E-8FF764E1CCC3}" type="pres">
      <dgm:prSet presAssocID="{A03F5A5E-5704-4EB1-82C3-AB79A5D15317}" presName="connectorText" presStyleLbl="sibTrans2D1" presStyleIdx="0" presStyleCnt="2"/>
      <dgm:spPr/>
    </dgm:pt>
    <dgm:pt modelId="{129F09FE-60A1-408A-8B60-296B0AD313BA}" type="pres">
      <dgm:prSet presAssocID="{F7999DAC-C829-429C-98AE-FA6C1BB06549}" presName="node" presStyleLbl="node1" presStyleIdx="1" presStyleCnt="3" custLinFactNeighborX="8326" custLinFactNeighborY="-289">
        <dgm:presLayoutVars>
          <dgm:bulletEnabled val="1"/>
        </dgm:presLayoutVars>
      </dgm:prSet>
      <dgm:spPr/>
    </dgm:pt>
    <dgm:pt modelId="{556F5165-EAC5-47A8-9882-29D9E905DF3B}" type="pres">
      <dgm:prSet presAssocID="{B98385D0-0BB1-4203-80B1-8B3112B0D0B0}" presName="sibTrans" presStyleLbl="sibTrans2D1" presStyleIdx="1" presStyleCnt="2"/>
      <dgm:spPr/>
    </dgm:pt>
    <dgm:pt modelId="{9E77636D-EFA1-487D-B35F-5CC2A5E7AC11}" type="pres">
      <dgm:prSet presAssocID="{B98385D0-0BB1-4203-80B1-8B3112B0D0B0}" presName="connectorText" presStyleLbl="sibTrans2D1" presStyleIdx="1" presStyleCnt="2"/>
      <dgm:spPr/>
    </dgm:pt>
    <dgm:pt modelId="{224B8449-950C-49A4-B452-1FBDD059CD27}" type="pres">
      <dgm:prSet presAssocID="{6AD56232-6D88-4878-9B16-A9A53EE11089}" presName="node" presStyleLbl="node1" presStyleIdx="2" presStyleCnt="3" custLinFactNeighborX="1044">
        <dgm:presLayoutVars>
          <dgm:bulletEnabled val="1"/>
        </dgm:presLayoutVars>
      </dgm:prSet>
      <dgm:spPr/>
    </dgm:pt>
  </dgm:ptLst>
  <dgm:cxnLst>
    <dgm:cxn modelId="{27BC1F15-FFD5-4718-AA7F-44D00EC8F068}" type="presOf" srcId="{E5A3046A-87C6-4549-91E9-A8A0FA7B1875}" destId="{879472E9-6CB1-444F-945E-EDEC0C725A2B}" srcOrd="0" destOrd="0" presId="urn:microsoft.com/office/officeart/2005/8/layout/process1"/>
    <dgm:cxn modelId="{3FF0751E-6DD7-4EA5-A91D-0B18D6131F52}" type="presOf" srcId="{B98385D0-0BB1-4203-80B1-8B3112B0D0B0}" destId="{9E77636D-EFA1-487D-B35F-5CC2A5E7AC11}" srcOrd="1" destOrd="0" presId="urn:microsoft.com/office/officeart/2005/8/layout/process1"/>
    <dgm:cxn modelId="{B445A22A-BB5F-45D9-AEFC-46C291F5CC46}" type="presOf" srcId="{A365D421-0270-4ACA-9D53-975106DDD926}" destId="{AFFDCE9D-45B9-419E-88F2-3A2C9D21B088}" srcOrd="0" destOrd="0" presId="urn:microsoft.com/office/officeart/2005/8/layout/process1"/>
    <dgm:cxn modelId="{513A4431-52E1-4616-A6A0-490A7D58C22B}" type="presOf" srcId="{F7999DAC-C829-429C-98AE-FA6C1BB06549}" destId="{129F09FE-60A1-408A-8B60-296B0AD313BA}" srcOrd="0" destOrd="0" presId="urn:microsoft.com/office/officeart/2005/8/layout/process1"/>
    <dgm:cxn modelId="{29F9B143-1C7F-4365-892D-8C24729F6E78}" type="presOf" srcId="{A03F5A5E-5704-4EB1-82C3-AB79A5D15317}" destId="{89AD91AC-DAE6-4EEE-94E5-6276ADF4E527}" srcOrd="0" destOrd="0" presId="urn:microsoft.com/office/officeart/2005/8/layout/process1"/>
    <dgm:cxn modelId="{65D66265-C6EF-4344-8CE8-8FE96CE3200E}" srcId="{E5A3046A-87C6-4549-91E9-A8A0FA7B1875}" destId="{A365D421-0270-4ACA-9D53-975106DDD926}" srcOrd="0" destOrd="0" parTransId="{D5790179-2D30-43C5-A5F7-0D1F005340B5}" sibTransId="{A03F5A5E-5704-4EB1-82C3-AB79A5D15317}"/>
    <dgm:cxn modelId="{9A8A0267-662C-467F-B1D8-66C09B62A7C0}" srcId="{E5A3046A-87C6-4549-91E9-A8A0FA7B1875}" destId="{F7999DAC-C829-429C-98AE-FA6C1BB06549}" srcOrd="1" destOrd="0" parTransId="{3F606981-D7C4-426F-92DC-C5CB3CA105B5}" sibTransId="{B98385D0-0BB1-4203-80B1-8B3112B0D0B0}"/>
    <dgm:cxn modelId="{53A29675-C06E-4856-9A84-F4F8FACE5287}" srcId="{E5A3046A-87C6-4549-91E9-A8A0FA7B1875}" destId="{6AD56232-6D88-4878-9B16-A9A53EE11089}" srcOrd="2" destOrd="0" parTransId="{4F0A1DCF-B596-49A9-8EE4-A473D279FF57}" sibTransId="{AF36B91C-E7DC-43C4-A714-6B15FD0F074F}"/>
    <dgm:cxn modelId="{2DC7387B-2CD0-4614-A7EA-31C836E359AC}" type="presOf" srcId="{A03F5A5E-5704-4EB1-82C3-AB79A5D15317}" destId="{B4E33343-F44B-4E0B-A43E-8FF764E1CCC3}" srcOrd="1" destOrd="0" presId="urn:microsoft.com/office/officeart/2005/8/layout/process1"/>
    <dgm:cxn modelId="{E1FF8582-3762-4C1F-AD2D-7FC2C185079B}" type="presOf" srcId="{6AD56232-6D88-4878-9B16-A9A53EE11089}" destId="{224B8449-950C-49A4-B452-1FBDD059CD27}" srcOrd="0" destOrd="0" presId="urn:microsoft.com/office/officeart/2005/8/layout/process1"/>
    <dgm:cxn modelId="{AD6E5EAC-F5E9-475B-A3CD-08A01C5C659D}" type="presOf" srcId="{B98385D0-0BB1-4203-80B1-8B3112B0D0B0}" destId="{556F5165-EAC5-47A8-9882-29D9E905DF3B}" srcOrd="0" destOrd="0" presId="urn:microsoft.com/office/officeart/2005/8/layout/process1"/>
    <dgm:cxn modelId="{D31C1110-968E-424B-BFB1-3E2DD1E4127D}" type="presParOf" srcId="{879472E9-6CB1-444F-945E-EDEC0C725A2B}" destId="{AFFDCE9D-45B9-419E-88F2-3A2C9D21B088}" srcOrd="0" destOrd="0" presId="urn:microsoft.com/office/officeart/2005/8/layout/process1"/>
    <dgm:cxn modelId="{34217A4D-44BA-450C-8F84-713D6A4C89BB}" type="presParOf" srcId="{879472E9-6CB1-444F-945E-EDEC0C725A2B}" destId="{89AD91AC-DAE6-4EEE-94E5-6276ADF4E527}" srcOrd="1" destOrd="0" presId="urn:microsoft.com/office/officeart/2005/8/layout/process1"/>
    <dgm:cxn modelId="{B846D9A7-741A-46DA-829B-98B8BB854ABF}" type="presParOf" srcId="{89AD91AC-DAE6-4EEE-94E5-6276ADF4E527}" destId="{B4E33343-F44B-4E0B-A43E-8FF764E1CCC3}" srcOrd="0" destOrd="0" presId="urn:microsoft.com/office/officeart/2005/8/layout/process1"/>
    <dgm:cxn modelId="{2EFD1688-CC18-460A-9D45-23D593E050D8}" type="presParOf" srcId="{879472E9-6CB1-444F-945E-EDEC0C725A2B}" destId="{129F09FE-60A1-408A-8B60-296B0AD313BA}" srcOrd="2" destOrd="0" presId="urn:microsoft.com/office/officeart/2005/8/layout/process1"/>
    <dgm:cxn modelId="{D6AF2E8B-AA25-4656-AF68-77E75B4DA4AB}" type="presParOf" srcId="{879472E9-6CB1-444F-945E-EDEC0C725A2B}" destId="{556F5165-EAC5-47A8-9882-29D9E905DF3B}" srcOrd="3" destOrd="0" presId="urn:microsoft.com/office/officeart/2005/8/layout/process1"/>
    <dgm:cxn modelId="{7ABA566F-6BB7-447B-82BB-2E88724C162A}" type="presParOf" srcId="{556F5165-EAC5-47A8-9882-29D9E905DF3B}" destId="{9E77636D-EFA1-487D-B35F-5CC2A5E7AC11}" srcOrd="0" destOrd="0" presId="urn:microsoft.com/office/officeart/2005/8/layout/process1"/>
    <dgm:cxn modelId="{CBA50751-43DF-412E-A4B7-4B00418616F6}" type="presParOf" srcId="{879472E9-6CB1-444F-945E-EDEC0C725A2B}" destId="{224B8449-950C-49A4-B452-1FBDD059CD27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82A6541-1C06-4687-8056-C863B85D10EF}" type="doc">
      <dgm:prSet loTypeId="urn:diagrams.loki3.com/TabbedArc+Icon" loCatId="relationship" qsTypeId="urn:microsoft.com/office/officeart/2005/8/quickstyle/simple1" qsCatId="simple" csTypeId="urn:microsoft.com/office/officeart/2005/8/colors/accent1_2" csCatId="accent1" phldr="1"/>
      <dgm:spPr/>
    </dgm:pt>
    <dgm:pt modelId="{E06826F1-D1C7-422A-B183-8EA306732FCE}">
      <dgm:prSet phldrT="[Text]"/>
      <dgm:spPr/>
      <dgm:t>
        <a:bodyPr/>
        <a:lstStyle/>
        <a:p>
          <a:r>
            <a:rPr lang="en-US" dirty="0">
              <a:solidFill>
                <a:srgbClr val="FFFF00"/>
              </a:solidFill>
            </a:rPr>
            <a:t>Before Class</a:t>
          </a:r>
        </a:p>
      </dgm:t>
    </dgm:pt>
    <dgm:pt modelId="{FCD5478F-C59A-4A4F-AB88-9A741643A545}" type="parTrans" cxnId="{1A624845-0890-406B-83B6-445A9C62D183}">
      <dgm:prSet/>
      <dgm:spPr/>
      <dgm:t>
        <a:bodyPr/>
        <a:lstStyle/>
        <a:p>
          <a:endParaRPr lang="en-US"/>
        </a:p>
      </dgm:t>
    </dgm:pt>
    <dgm:pt modelId="{AA5E2FF3-9272-4CFB-B724-1AA70506B19F}" type="sibTrans" cxnId="{1A624845-0890-406B-83B6-445A9C62D183}">
      <dgm:prSet/>
      <dgm:spPr/>
      <dgm:t>
        <a:bodyPr/>
        <a:lstStyle/>
        <a:p>
          <a:endParaRPr lang="en-US"/>
        </a:p>
      </dgm:t>
    </dgm:pt>
    <dgm:pt modelId="{E6578E04-1336-47D9-AEBD-5197A20AE3E3}">
      <dgm:prSet phldrT="[Text]"/>
      <dgm:spPr/>
      <dgm:t>
        <a:bodyPr/>
        <a:lstStyle/>
        <a:p>
          <a:r>
            <a:rPr lang="en-US" dirty="0">
              <a:solidFill>
                <a:srgbClr val="FFFF00"/>
              </a:solidFill>
            </a:rPr>
            <a:t>In Class</a:t>
          </a:r>
        </a:p>
      </dgm:t>
    </dgm:pt>
    <dgm:pt modelId="{9525F387-D925-4818-8BBE-F209A18C7FEC}" type="parTrans" cxnId="{A0437B20-4BC8-4CA9-8F4C-FB9E05B269E7}">
      <dgm:prSet/>
      <dgm:spPr/>
      <dgm:t>
        <a:bodyPr/>
        <a:lstStyle/>
        <a:p>
          <a:endParaRPr lang="en-US"/>
        </a:p>
      </dgm:t>
    </dgm:pt>
    <dgm:pt modelId="{046780B5-E9B8-4685-B430-C19F3ADDB499}" type="sibTrans" cxnId="{A0437B20-4BC8-4CA9-8F4C-FB9E05B269E7}">
      <dgm:prSet/>
      <dgm:spPr/>
      <dgm:t>
        <a:bodyPr/>
        <a:lstStyle/>
        <a:p>
          <a:endParaRPr lang="en-US"/>
        </a:p>
      </dgm:t>
    </dgm:pt>
    <dgm:pt modelId="{622DE3C7-5EA3-4F7D-A8F0-0C0F3D0204AE}">
      <dgm:prSet phldrT="[Text]"/>
      <dgm:spPr/>
      <dgm:t>
        <a:bodyPr/>
        <a:lstStyle/>
        <a:p>
          <a:r>
            <a:rPr lang="en-US" dirty="0">
              <a:solidFill>
                <a:srgbClr val="FFFF00"/>
              </a:solidFill>
            </a:rPr>
            <a:t>After Class</a:t>
          </a:r>
        </a:p>
      </dgm:t>
    </dgm:pt>
    <dgm:pt modelId="{1C170FA3-B3A3-475C-A6BE-B0704046D58E}" type="parTrans" cxnId="{60B9CA38-F8F8-448D-BA30-0B6D6018862A}">
      <dgm:prSet/>
      <dgm:spPr/>
      <dgm:t>
        <a:bodyPr/>
        <a:lstStyle/>
        <a:p>
          <a:endParaRPr lang="en-US"/>
        </a:p>
      </dgm:t>
    </dgm:pt>
    <dgm:pt modelId="{8939D658-FE5E-4A4A-9708-E4CAB997E4D9}" type="sibTrans" cxnId="{60B9CA38-F8F8-448D-BA30-0B6D6018862A}">
      <dgm:prSet/>
      <dgm:spPr/>
      <dgm:t>
        <a:bodyPr/>
        <a:lstStyle/>
        <a:p>
          <a:endParaRPr lang="en-US"/>
        </a:p>
      </dgm:t>
    </dgm:pt>
    <dgm:pt modelId="{3E14619E-56FD-4D8E-A005-ABC54A285395}" type="pres">
      <dgm:prSet presAssocID="{D82A6541-1C06-4687-8056-C863B85D10EF}" presName="Name0" presStyleCnt="0">
        <dgm:presLayoutVars>
          <dgm:dir/>
          <dgm:resizeHandles val="exact"/>
        </dgm:presLayoutVars>
      </dgm:prSet>
      <dgm:spPr/>
    </dgm:pt>
    <dgm:pt modelId="{99DF219C-79DA-489E-B434-ABE7FEC9CAB6}" type="pres">
      <dgm:prSet presAssocID="{E06826F1-D1C7-422A-B183-8EA306732FCE}" presName="twoplus" presStyleLbl="node1" presStyleIdx="0" presStyleCnt="3">
        <dgm:presLayoutVars>
          <dgm:bulletEnabled val="1"/>
        </dgm:presLayoutVars>
      </dgm:prSet>
      <dgm:spPr/>
    </dgm:pt>
    <dgm:pt modelId="{0436C80D-4CC7-4D5D-97D4-8847942BD828}" type="pres">
      <dgm:prSet presAssocID="{E6578E04-1336-47D9-AEBD-5197A20AE3E3}" presName="twoplus" presStyleLbl="node1" presStyleIdx="1" presStyleCnt="3">
        <dgm:presLayoutVars>
          <dgm:bulletEnabled val="1"/>
        </dgm:presLayoutVars>
      </dgm:prSet>
      <dgm:spPr/>
    </dgm:pt>
    <dgm:pt modelId="{7048E2A5-47EF-499C-9527-261DDB5B45F2}" type="pres">
      <dgm:prSet presAssocID="{622DE3C7-5EA3-4F7D-A8F0-0C0F3D0204AE}" presName="twoplus" presStyleLbl="node1" presStyleIdx="2" presStyleCnt="3">
        <dgm:presLayoutVars>
          <dgm:bulletEnabled val="1"/>
        </dgm:presLayoutVars>
      </dgm:prSet>
      <dgm:spPr/>
    </dgm:pt>
  </dgm:ptLst>
  <dgm:cxnLst>
    <dgm:cxn modelId="{A0437B20-4BC8-4CA9-8F4C-FB9E05B269E7}" srcId="{D82A6541-1C06-4687-8056-C863B85D10EF}" destId="{E6578E04-1336-47D9-AEBD-5197A20AE3E3}" srcOrd="1" destOrd="0" parTransId="{9525F387-D925-4818-8BBE-F209A18C7FEC}" sibTransId="{046780B5-E9B8-4685-B430-C19F3ADDB499}"/>
    <dgm:cxn modelId="{60B9CA38-F8F8-448D-BA30-0B6D6018862A}" srcId="{D82A6541-1C06-4687-8056-C863B85D10EF}" destId="{622DE3C7-5EA3-4F7D-A8F0-0C0F3D0204AE}" srcOrd="2" destOrd="0" parTransId="{1C170FA3-B3A3-475C-A6BE-B0704046D58E}" sibTransId="{8939D658-FE5E-4A4A-9708-E4CAB997E4D9}"/>
    <dgm:cxn modelId="{1A624845-0890-406B-83B6-445A9C62D183}" srcId="{D82A6541-1C06-4687-8056-C863B85D10EF}" destId="{E06826F1-D1C7-422A-B183-8EA306732FCE}" srcOrd="0" destOrd="0" parTransId="{FCD5478F-C59A-4A4F-AB88-9A741643A545}" sibTransId="{AA5E2FF3-9272-4CFB-B724-1AA70506B19F}"/>
    <dgm:cxn modelId="{A49A6D6D-8FCD-4988-A485-831AFD179F18}" type="presOf" srcId="{E6578E04-1336-47D9-AEBD-5197A20AE3E3}" destId="{0436C80D-4CC7-4D5D-97D4-8847942BD828}" srcOrd="0" destOrd="0" presId="urn:diagrams.loki3.com/TabbedArc+Icon"/>
    <dgm:cxn modelId="{696A0F7D-3F2A-4B73-A2EA-FFACABA68EA4}" type="presOf" srcId="{D82A6541-1C06-4687-8056-C863B85D10EF}" destId="{3E14619E-56FD-4D8E-A005-ABC54A285395}" srcOrd="0" destOrd="0" presId="urn:diagrams.loki3.com/TabbedArc+Icon"/>
    <dgm:cxn modelId="{166F6AD5-E3A5-46F9-9013-8F556B244383}" type="presOf" srcId="{E06826F1-D1C7-422A-B183-8EA306732FCE}" destId="{99DF219C-79DA-489E-B434-ABE7FEC9CAB6}" srcOrd="0" destOrd="0" presId="urn:diagrams.loki3.com/TabbedArc+Icon"/>
    <dgm:cxn modelId="{F9C486D6-7EF9-4536-8F5B-4CDF4B33F51B}" type="presOf" srcId="{622DE3C7-5EA3-4F7D-A8F0-0C0F3D0204AE}" destId="{7048E2A5-47EF-499C-9527-261DDB5B45F2}" srcOrd="0" destOrd="0" presId="urn:diagrams.loki3.com/TabbedArc+Icon"/>
    <dgm:cxn modelId="{3E8A5936-617B-452C-9791-8FE9CDFD76F9}" type="presParOf" srcId="{3E14619E-56FD-4D8E-A005-ABC54A285395}" destId="{99DF219C-79DA-489E-B434-ABE7FEC9CAB6}" srcOrd="0" destOrd="0" presId="urn:diagrams.loki3.com/TabbedArc+Icon"/>
    <dgm:cxn modelId="{2F1DC72F-F4C8-41B4-AB84-50C5660BA2EC}" type="presParOf" srcId="{3E14619E-56FD-4D8E-A005-ABC54A285395}" destId="{0436C80D-4CC7-4D5D-97D4-8847942BD828}" srcOrd="1" destOrd="0" presId="urn:diagrams.loki3.com/TabbedArc+Icon"/>
    <dgm:cxn modelId="{6EDB998D-DDEA-4F16-906C-0BE177DD7340}" type="presParOf" srcId="{3E14619E-56FD-4D8E-A005-ABC54A285395}" destId="{7048E2A5-47EF-499C-9527-261DDB5B45F2}" srcOrd="2" destOrd="0" presId="urn:diagrams.loki3.com/TabbedArc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FDCE9D-45B9-419E-88F2-3A2C9D21B088}">
      <dsp:nvSpPr>
        <dsp:cNvPr id="0" name=""/>
        <dsp:cNvSpPr/>
      </dsp:nvSpPr>
      <dsp:spPr>
        <a:xfrm>
          <a:off x="195712" y="0"/>
          <a:ext cx="1709658" cy="1219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dirty="0"/>
            <a:t>PRE-CLASS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No prep</a:t>
          </a:r>
        </a:p>
      </dsp:txBody>
      <dsp:txXfrm>
        <a:off x="231421" y="35709"/>
        <a:ext cx="1638240" cy="1147782"/>
      </dsp:txXfrm>
    </dsp:sp>
    <dsp:sp modelId="{89AD91AC-DAE6-4EEE-94E5-6276ADF4E527}">
      <dsp:nvSpPr>
        <dsp:cNvPr id="0" name=""/>
        <dsp:cNvSpPr/>
      </dsp:nvSpPr>
      <dsp:spPr>
        <a:xfrm>
          <a:off x="2013405" y="415645"/>
          <a:ext cx="229032" cy="387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2013405" y="493227"/>
        <a:ext cx="160322" cy="232744"/>
      </dsp:txXfrm>
    </dsp:sp>
    <dsp:sp modelId="{129F09FE-60A1-408A-8B60-296B0AD313BA}">
      <dsp:nvSpPr>
        <dsp:cNvPr id="0" name=""/>
        <dsp:cNvSpPr/>
      </dsp:nvSpPr>
      <dsp:spPr>
        <a:xfrm>
          <a:off x="2337507" y="1256"/>
          <a:ext cx="1642697" cy="12166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IN-CLASS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Lecture, Socratic </a:t>
          </a:r>
        </a:p>
      </dsp:txBody>
      <dsp:txXfrm>
        <a:off x="2373143" y="36892"/>
        <a:ext cx="1571425" cy="1145414"/>
      </dsp:txXfrm>
    </dsp:sp>
    <dsp:sp modelId="{556F5165-EAC5-47A8-9882-29D9E905DF3B}">
      <dsp:nvSpPr>
        <dsp:cNvPr id="0" name=""/>
        <dsp:cNvSpPr/>
      </dsp:nvSpPr>
      <dsp:spPr>
        <a:xfrm>
          <a:off x="4137167" y="415645"/>
          <a:ext cx="332759" cy="387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4137167" y="493227"/>
        <a:ext cx="232931" cy="232744"/>
      </dsp:txXfrm>
    </dsp:sp>
    <dsp:sp modelId="{224B8449-950C-49A4-B452-1FBDD059CD27}">
      <dsp:nvSpPr>
        <dsp:cNvPr id="0" name=""/>
        <dsp:cNvSpPr/>
      </dsp:nvSpPr>
      <dsp:spPr>
        <a:xfrm>
          <a:off x="4608053" y="1256"/>
          <a:ext cx="1564146" cy="12166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POST-CLASS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Problem sets from textbook, projects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>
        <a:off x="4643689" y="36892"/>
        <a:ext cx="1492874" cy="11454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FDCE9D-45B9-419E-88F2-3A2C9D21B088}">
      <dsp:nvSpPr>
        <dsp:cNvPr id="0" name=""/>
        <dsp:cNvSpPr/>
      </dsp:nvSpPr>
      <dsp:spPr>
        <a:xfrm>
          <a:off x="198534" y="-3490"/>
          <a:ext cx="1707989" cy="13785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dirty="0"/>
            <a:t>PRE-CLASS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Learn pre-requisites from the web</a:t>
          </a:r>
        </a:p>
      </dsp:txBody>
      <dsp:txXfrm>
        <a:off x="238911" y="36887"/>
        <a:ext cx="1627235" cy="1297828"/>
      </dsp:txXfrm>
    </dsp:sp>
    <dsp:sp modelId="{89AD91AC-DAE6-4EEE-94E5-6276ADF4E527}">
      <dsp:nvSpPr>
        <dsp:cNvPr id="0" name=""/>
        <dsp:cNvSpPr/>
      </dsp:nvSpPr>
      <dsp:spPr>
        <a:xfrm>
          <a:off x="2014452" y="492035"/>
          <a:ext cx="228808" cy="38752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2014452" y="569541"/>
        <a:ext cx="160166" cy="232517"/>
      </dsp:txXfrm>
    </dsp:sp>
    <dsp:sp modelId="{129F09FE-60A1-408A-8B60-296B0AD313BA}">
      <dsp:nvSpPr>
        <dsp:cNvPr id="0" name=""/>
        <dsp:cNvSpPr/>
      </dsp:nvSpPr>
      <dsp:spPr>
        <a:xfrm>
          <a:off x="2338238" y="59359"/>
          <a:ext cx="1641093" cy="12528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IN-CLASS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Lecture, use web-based resources, active learning</a:t>
          </a:r>
        </a:p>
      </dsp:txBody>
      <dsp:txXfrm>
        <a:off x="2374934" y="96055"/>
        <a:ext cx="1567701" cy="1179489"/>
      </dsp:txXfrm>
    </dsp:sp>
    <dsp:sp modelId="{556F5165-EAC5-47A8-9882-29D9E905DF3B}">
      <dsp:nvSpPr>
        <dsp:cNvPr id="0" name=""/>
        <dsp:cNvSpPr/>
      </dsp:nvSpPr>
      <dsp:spPr>
        <a:xfrm>
          <a:off x="4136894" y="492035"/>
          <a:ext cx="334032" cy="38752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4136894" y="569541"/>
        <a:ext cx="233822" cy="232517"/>
      </dsp:txXfrm>
    </dsp:sp>
    <dsp:sp modelId="{224B8449-950C-49A4-B452-1FBDD059CD27}">
      <dsp:nvSpPr>
        <dsp:cNvPr id="0" name=""/>
        <dsp:cNvSpPr/>
      </dsp:nvSpPr>
      <dsp:spPr>
        <a:xfrm>
          <a:off x="4609581" y="3473"/>
          <a:ext cx="1562618" cy="13646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POST-CLASS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Some content online, Problem sets from textbook, projects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>
        <a:off x="4649550" y="43442"/>
        <a:ext cx="1482680" cy="12847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FDCE9D-45B9-419E-88F2-3A2C9D21B088}">
      <dsp:nvSpPr>
        <dsp:cNvPr id="0" name=""/>
        <dsp:cNvSpPr/>
      </dsp:nvSpPr>
      <dsp:spPr>
        <a:xfrm>
          <a:off x="270614" y="143207"/>
          <a:ext cx="2363972" cy="17617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/>
            <a:t>PRE-CLASS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Introductory video and textbook content, graded online LMS quizzes</a:t>
          </a:r>
        </a:p>
      </dsp:txBody>
      <dsp:txXfrm>
        <a:off x="322215" y="194808"/>
        <a:ext cx="2260770" cy="1658590"/>
      </dsp:txXfrm>
    </dsp:sp>
    <dsp:sp modelId="{89AD91AC-DAE6-4EEE-94E5-6276ADF4E527}">
      <dsp:nvSpPr>
        <dsp:cNvPr id="0" name=""/>
        <dsp:cNvSpPr/>
      </dsp:nvSpPr>
      <dsp:spPr>
        <a:xfrm rot="21515578">
          <a:off x="2783920" y="719329"/>
          <a:ext cx="316781" cy="5363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2783934" y="827769"/>
        <a:ext cx="221747" cy="321821"/>
      </dsp:txXfrm>
    </dsp:sp>
    <dsp:sp modelId="{129F09FE-60A1-408A-8B60-296B0AD313BA}">
      <dsp:nvSpPr>
        <dsp:cNvPr id="0" name=""/>
        <dsp:cNvSpPr/>
      </dsp:nvSpPr>
      <dsp:spPr>
        <a:xfrm>
          <a:off x="3232108" y="151925"/>
          <a:ext cx="2271384" cy="16011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IN-CLASS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Personal Response Systems, Think-Pair activities, Minilectures</a:t>
          </a:r>
        </a:p>
      </dsp:txBody>
      <dsp:txXfrm>
        <a:off x="3279004" y="198821"/>
        <a:ext cx="2177592" cy="1507357"/>
      </dsp:txXfrm>
    </dsp:sp>
    <dsp:sp modelId="{556F5165-EAC5-47A8-9882-29D9E905DF3B}">
      <dsp:nvSpPr>
        <dsp:cNvPr id="0" name=""/>
        <dsp:cNvSpPr/>
      </dsp:nvSpPr>
      <dsp:spPr>
        <a:xfrm>
          <a:off x="5720527" y="684316"/>
          <a:ext cx="460112" cy="5363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5720527" y="791589"/>
        <a:ext cx="322078" cy="321821"/>
      </dsp:txXfrm>
    </dsp:sp>
    <dsp:sp modelId="{224B8449-950C-49A4-B452-1FBDD059CD27}">
      <dsp:nvSpPr>
        <dsp:cNvPr id="0" name=""/>
        <dsp:cNvSpPr/>
      </dsp:nvSpPr>
      <dsp:spPr>
        <a:xfrm>
          <a:off x="6371629" y="155979"/>
          <a:ext cx="2162770" cy="15930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POST-CLASS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Problem sets from textbook, projects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</dsp:txBody>
      <dsp:txXfrm>
        <a:off x="6418288" y="202638"/>
        <a:ext cx="2069452" cy="149972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FDCE9D-45B9-419E-88F2-3A2C9D21B088}">
      <dsp:nvSpPr>
        <dsp:cNvPr id="0" name=""/>
        <dsp:cNvSpPr/>
      </dsp:nvSpPr>
      <dsp:spPr>
        <a:xfrm>
          <a:off x="401532" y="182518"/>
          <a:ext cx="2341656" cy="16684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/>
            <a:t>PRE-CLASS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Adaptive learning platform lessons for half the course based on videos, text and assessment</a:t>
          </a:r>
        </a:p>
      </dsp:txBody>
      <dsp:txXfrm>
        <a:off x="450399" y="231385"/>
        <a:ext cx="2243922" cy="1570695"/>
      </dsp:txXfrm>
    </dsp:sp>
    <dsp:sp modelId="{89AD91AC-DAE6-4EEE-94E5-6276ADF4E527}">
      <dsp:nvSpPr>
        <dsp:cNvPr id="0" name=""/>
        <dsp:cNvSpPr/>
      </dsp:nvSpPr>
      <dsp:spPr>
        <a:xfrm rot="44990">
          <a:off x="2898412" y="745877"/>
          <a:ext cx="329132" cy="5807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2898416" y="861377"/>
        <a:ext cx="230392" cy="348438"/>
      </dsp:txXfrm>
    </dsp:sp>
    <dsp:sp modelId="{129F09FE-60A1-408A-8B60-296B0AD313BA}">
      <dsp:nvSpPr>
        <dsp:cNvPr id="0" name=""/>
        <dsp:cNvSpPr/>
      </dsp:nvSpPr>
      <dsp:spPr>
        <a:xfrm>
          <a:off x="3364139" y="221293"/>
          <a:ext cx="2341656" cy="16684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IN-CLASS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Personal Response Systems, Think-Pair activities, Minilectures</a:t>
          </a:r>
        </a:p>
      </dsp:txBody>
      <dsp:txXfrm>
        <a:off x="3413006" y="270160"/>
        <a:ext cx="2243922" cy="1570695"/>
      </dsp:txXfrm>
    </dsp:sp>
    <dsp:sp modelId="{556F5165-EAC5-47A8-9882-29D9E905DF3B}">
      <dsp:nvSpPr>
        <dsp:cNvPr id="0" name=""/>
        <dsp:cNvSpPr/>
      </dsp:nvSpPr>
      <dsp:spPr>
        <a:xfrm rot="5167">
          <a:off x="5922422" y="767573"/>
          <a:ext cx="459251" cy="5807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5922422" y="883615"/>
        <a:ext cx="321476" cy="348438"/>
      </dsp:txXfrm>
    </dsp:sp>
    <dsp:sp modelId="{224B8449-950C-49A4-B452-1FBDD059CD27}">
      <dsp:nvSpPr>
        <dsp:cNvPr id="0" name=""/>
        <dsp:cNvSpPr/>
      </dsp:nvSpPr>
      <dsp:spPr>
        <a:xfrm>
          <a:off x="6572305" y="226115"/>
          <a:ext cx="2341656" cy="16684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POST-CLASS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Problem sets from textbook, projects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 dirty="0"/>
        </a:p>
      </dsp:txBody>
      <dsp:txXfrm>
        <a:off x="6621172" y="274982"/>
        <a:ext cx="2243922" cy="157069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FDCE9D-45B9-419E-88F2-3A2C9D21B088}">
      <dsp:nvSpPr>
        <dsp:cNvPr id="0" name=""/>
        <dsp:cNvSpPr/>
      </dsp:nvSpPr>
      <dsp:spPr>
        <a:xfrm>
          <a:off x="7312" y="369982"/>
          <a:ext cx="2185731" cy="1434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/>
            <a:t>PRE-CLASS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Introductory video and textbook content, graded online LMS quizzes</a:t>
          </a:r>
        </a:p>
      </dsp:txBody>
      <dsp:txXfrm>
        <a:off x="49324" y="411994"/>
        <a:ext cx="2101707" cy="1350362"/>
      </dsp:txXfrm>
    </dsp:sp>
    <dsp:sp modelId="{89AD91AC-DAE6-4EEE-94E5-6276ADF4E527}">
      <dsp:nvSpPr>
        <dsp:cNvPr id="0" name=""/>
        <dsp:cNvSpPr/>
      </dsp:nvSpPr>
      <dsp:spPr>
        <a:xfrm>
          <a:off x="2411617" y="816145"/>
          <a:ext cx="463375" cy="54206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2411617" y="924557"/>
        <a:ext cx="324363" cy="325237"/>
      </dsp:txXfrm>
    </dsp:sp>
    <dsp:sp modelId="{129F09FE-60A1-408A-8B60-296B0AD313BA}">
      <dsp:nvSpPr>
        <dsp:cNvPr id="0" name=""/>
        <dsp:cNvSpPr/>
      </dsp:nvSpPr>
      <dsp:spPr>
        <a:xfrm>
          <a:off x="3067336" y="369982"/>
          <a:ext cx="2185731" cy="1434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REMOTE CLASS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Microsoft Forms, Break out Rooms, Online Minilectures</a:t>
          </a:r>
        </a:p>
      </dsp:txBody>
      <dsp:txXfrm>
        <a:off x="3109348" y="411994"/>
        <a:ext cx="2101707" cy="1350362"/>
      </dsp:txXfrm>
    </dsp:sp>
    <dsp:sp modelId="{556F5165-EAC5-47A8-9882-29D9E905DF3B}">
      <dsp:nvSpPr>
        <dsp:cNvPr id="0" name=""/>
        <dsp:cNvSpPr/>
      </dsp:nvSpPr>
      <dsp:spPr>
        <a:xfrm>
          <a:off x="5473469" y="816145"/>
          <a:ext cx="467250" cy="54206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5473469" y="924557"/>
        <a:ext cx="327075" cy="325237"/>
      </dsp:txXfrm>
    </dsp:sp>
    <dsp:sp modelId="{224B8449-950C-49A4-B452-1FBDD059CD27}">
      <dsp:nvSpPr>
        <dsp:cNvPr id="0" name=""/>
        <dsp:cNvSpPr/>
      </dsp:nvSpPr>
      <dsp:spPr>
        <a:xfrm>
          <a:off x="6134673" y="369982"/>
          <a:ext cx="2185731" cy="1434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POST-CLASS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Problem sets from textbook, projects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 dirty="0"/>
        </a:p>
      </dsp:txBody>
      <dsp:txXfrm>
        <a:off x="6176685" y="411994"/>
        <a:ext cx="2101707" cy="135036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FDCE9D-45B9-419E-88F2-3A2C9D21B088}">
      <dsp:nvSpPr>
        <dsp:cNvPr id="0" name=""/>
        <dsp:cNvSpPr/>
      </dsp:nvSpPr>
      <dsp:spPr>
        <a:xfrm>
          <a:off x="391299" y="198361"/>
          <a:ext cx="2281981" cy="14333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/>
            <a:t>PRE-CLASS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Adaptive learning platform lessons based on videos, text and assessment</a:t>
          </a:r>
        </a:p>
      </dsp:txBody>
      <dsp:txXfrm>
        <a:off x="433281" y="240343"/>
        <a:ext cx="2198017" cy="1349405"/>
      </dsp:txXfrm>
    </dsp:sp>
    <dsp:sp modelId="{89AD91AC-DAE6-4EEE-94E5-6276ADF4E527}">
      <dsp:nvSpPr>
        <dsp:cNvPr id="0" name=""/>
        <dsp:cNvSpPr/>
      </dsp:nvSpPr>
      <dsp:spPr>
        <a:xfrm rot="39663">
          <a:off x="2824552" y="648840"/>
          <a:ext cx="320738" cy="565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2824555" y="761471"/>
        <a:ext cx="224517" cy="339559"/>
      </dsp:txXfrm>
    </dsp:sp>
    <dsp:sp modelId="{129F09FE-60A1-408A-8B60-296B0AD313BA}">
      <dsp:nvSpPr>
        <dsp:cNvPr id="0" name=""/>
        <dsp:cNvSpPr/>
      </dsp:nvSpPr>
      <dsp:spPr>
        <a:xfrm>
          <a:off x="3278408" y="231672"/>
          <a:ext cx="2281981" cy="14333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IN-CLASS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Cloud-based polling, Think-Pair activities, Minilectures</a:t>
          </a:r>
        </a:p>
      </dsp:txBody>
      <dsp:txXfrm>
        <a:off x="3320390" y="273654"/>
        <a:ext cx="2198017" cy="1349405"/>
      </dsp:txXfrm>
    </dsp:sp>
    <dsp:sp modelId="{556F5165-EAC5-47A8-9882-29D9E905DF3B}">
      <dsp:nvSpPr>
        <dsp:cNvPr id="0" name=""/>
        <dsp:cNvSpPr/>
      </dsp:nvSpPr>
      <dsp:spPr>
        <a:xfrm rot="4555">
          <a:off x="5771496" y="667479"/>
          <a:ext cx="447547" cy="565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5771496" y="780576"/>
        <a:ext cx="313283" cy="339559"/>
      </dsp:txXfrm>
    </dsp:sp>
    <dsp:sp modelId="{224B8449-950C-49A4-B452-1FBDD059CD27}">
      <dsp:nvSpPr>
        <dsp:cNvPr id="0" name=""/>
        <dsp:cNvSpPr/>
      </dsp:nvSpPr>
      <dsp:spPr>
        <a:xfrm>
          <a:off x="6404818" y="235815"/>
          <a:ext cx="2281981" cy="14333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POST-CLASS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Problem sets from textbook, projects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 dirty="0"/>
        </a:p>
      </dsp:txBody>
      <dsp:txXfrm>
        <a:off x="6446800" y="277797"/>
        <a:ext cx="2198017" cy="134940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DF219C-79DA-489E-B434-ABE7FEC9CAB6}">
      <dsp:nvSpPr>
        <dsp:cNvPr id="0" name=""/>
        <dsp:cNvSpPr/>
      </dsp:nvSpPr>
      <dsp:spPr>
        <a:xfrm rot="19200000">
          <a:off x="1677" y="2140677"/>
          <a:ext cx="2076263" cy="1349571"/>
        </a:xfrm>
        <a:prstGeom prst="round2Same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53340" rIns="160020" bIns="5334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>
              <a:solidFill>
                <a:srgbClr val="FFFF00"/>
              </a:solidFill>
            </a:rPr>
            <a:t>Before Class</a:t>
          </a:r>
        </a:p>
      </dsp:txBody>
      <dsp:txXfrm>
        <a:off x="88732" y="2198851"/>
        <a:ext cx="1944501" cy="1283690"/>
      </dsp:txXfrm>
    </dsp:sp>
    <dsp:sp modelId="{0436C80D-4CC7-4D5D-97D4-8847942BD828}">
      <dsp:nvSpPr>
        <dsp:cNvPr id="0" name=""/>
        <dsp:cNvSpPr/>
      </dsp:nvSpPr>
      <dsp:spPr>
        <a:xfrm>
          <a:off x="2352768" y="1284950"/>
          <a:ext cx="2076263" cy="1349571"/>
        </a:xfrm>
        <a:prstGeom prst="round2Same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53340" rIns="160020" bIns="5334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>
              <a:solidFill>
                <a:srgbClr val="FFFF00"/>
              </a:solidFill>
            </a:rPr>
            <a:t>In Class</a:t>
          </a:r>
        </a:p>
      </dsp:txBody>
      <dsp:txXfrm>
        <a:off x="2418649" y="1350831"/>
        <a:ext cx="1944501" cy="1283690"/>
      </dsp:txXfrm>
    </dsp:sp>
    <dsp:sp modelId="{7048E2A5-47EF-499C-9527-261DDB5B45F2}">
      <dsp:nvSpPr>
        <dsp:cNvPr id="0" name=""/>
        <dsp:cNvSpPr/>
      </dsp:nvSpPr>
      <dsp:spPr>
        <a:xfrm rot="2400000">
          <a:off x="4703858" y="2140677"/>
          <a:ext cx="2076263" cy="1349571"/>
        </a:xfrm>
        <a:prstGeom prst="round2Same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53340" rIns="160020" bIns="5334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>
              <a:solidFill>
                <a:srgbClr val="FFFF00"/>
              </a:solidFill>
            </a:rPr>
            <a:t>After Class</a:t>
          </a:r>
        </a:p>
      </dsp:txBody>
      <dsp:txXfrm>
        <a:off x="4748565" y="2198851"/>
        <a:ext cx="1944501" cy="12836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diagrams.loki3.com/TabbedArc+Icon">
  <dgm:title val="Tabbed Arc"/>
  <dgm:desc val="Use to show a set of related items arcing over a common area.  Best with small amounts of text."/>
  <dgm:catLst>
    <dgm:cat type="relationship" pri="20500"/>
    <dgm:cat type="officeonline" pri="4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1">
        <dgm:alg type="cycle"/>
      </dgm:if>
      <dgm:else name="Name3">
        <dgm:choose name="Name4">
          <dgm:if name="Name5" axis="ch" ptType="node" func="cnt" op="lte" val="3">
            <dgm:choose name="Name6">
              <dgm:if name="Name7" func="var" arg="dir" op="equ" val="norm">
                <dgm:alg type="cycle">
                  <dgm:param type="stAng" val="-40"/>
                  <dgm:param type="spanAng" val="80"/>
                  <dgm:param type="rotPath" val="alongPath"/>
                </dgm:alg>
              </dgm:if>
              <dgm:else name="Name8">
                <dgm:alg type="cycle">
                  <dgm:param type="stAng" val="40"/>
                  <dgm:param type="spanAng" val="-80"/>
                  <dgm:param type="rotPath" val="alongPath"/>
                </dgm:alg>
              </dgm:else>
            </dgm:choose>
          </dgm:if>
          <dgm:else name="Name9">
            <dgm:choose name="Name10">
              <dgm:if name="Name11" func="var" arg="dir" op="equ" val="norm">
                <dgm:alg type="cycle">
                  <dgm:param type="stAng" val="-60"/>
                  <dgm:param type="spanAng" val="120"/>
                  <dgm:param type="rotPath" val="alongPath"/>
                </dgm:alg>
              </dgm:if>
              <dgm:else name="Name12">
                <dgm:alg type="cycle">
                  <dgm:param type="stAng" val="60"/>
                  <dgm:param type="spanAng" val="-120"/>
                  <dgm:param type="rotPath" val="alongPath"/>
                </dgm:alg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hoose name="Name13">
      <dgm:if name="Name14" axis="ch" ptType="node" func="cnt" op="equ" val="2">
        <dgm:constrLst>
          <dgm:constr type="w" for="ch" ptType="node" refType="w"/>
          <dgm:constr type="primFontSz" for="ch" ptType="node" op="equ" val="65"/>
          <dgm:constr type="sibSp" refType="w" fact="0.22"/>
        </dgm:constrLst>
      </dgm:if>
      <dgm:else name="Name15">
        <dgm:constrLst>
          <dgm:constr type="w" for="ch" ptType="node" refType="w"/>
          <dgm:constr type="primFontSz" for="ch" ptType="node" op="equ" val="65"/>
          <dgm:constr type="sibSp" refType="w" fact="0.14"/>
        </dgm:constrLst>
      </dgm:else>
    </dgm:choose>
    <dgm:ruleLst/>
    <dgm:forEach name="Name16" axis="ch" ptType="node">
      <dgm:choose name="Name17">
        <dgm:if name="Name18" axis="par ch" ptType="doc node" func="cnt" op="equ" val="1">
          <dgm:layoutNode name="one">
            <dgm:varLst>
              <dgm:bulletEnabled val="1"/>
            </dgm:varLst>
            <dgm:alg type="tx"/>
            <dgm:shape xmlns:r="http://schemas.openxmlformats.org/officeDocument/2006/relationships" type="round2SameRect" r:blip="">
              <dgm:adjLst/>
            </dgm:shape>
            <dgm:presOf axis="desOrSelf" ptType="node"/>
            <dgm:constrLst>
              <dgm:constr type="h" refType="w" fact="0.65"/>
              <dgm:constr type="tMarg" refType="primFontSz" fact="0.1"/>
              <dgm:constr type="bMarg" refType="primFontSz" fact="0.1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9">
          <dgm:layoutNode name="twoplus">
            <dgm:varLst>
              <dgm:bulletEnabled val="1"/>
            </dgm:varLst>
            <dgm:alg type="tx">
              <dgm:param type="autoTxRot" val="grav"/>
            </dgm:alg>
            <dgm:shape xmlns:r="http://schemas.openxmlformats.org/officeDocument/2006/relationships" type="round2SameRect" r:blip="">
              <dgm:adjLst/>
            </dgm:shape>
            <dgm:presOf axis="desOrSelf" ptType="node"/>
            <dgm:constrLst>
              <dgm:constr type="h" refType="w" fact="0.65"/>
              <dgm:constr type="tMarg" refType="primFontSz" fact="0.1"/>
              <dgm:constr type="bMarg" refType="primFontSz" fact="0.1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0284F10-769A-4027-87D2-BBFD094DDB2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l" eaLnBrk="1" hangingPunct="1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07FA4F-CD98-92EE-5660-8CD5A441AC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r" eaLnBrk="1" hangingPunct="1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44D8C264-BB24-4ADA-BF0C-9B8FC3E8B494}" type="datetimeFigureOut">
              <a:rPr lang="en-US"/>
              <a:pPr>
                <a:defRPr/>
              </a:pPr>
              <a:t>3/10/2023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99A13D-A957-7DCA-1130-C36404557B5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l" eaLnBrk="1" hangingPunct="1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D1C3C4-B8DC-9502-FA18-C58FB0CC57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wrap="square" lIns="91427" tIns="45713" rIns="91427" bIns="4571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DBBE50E3-56B9-4555-9782-A7222DBE20E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EC83CE0-EFDD-039E-DCA6-58EC742DBC1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07E054-138A-B28F-5E27-57854B2F3FB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78BD34BC-0B61-45BA-A96F-AC9BDF5F272B}" type="datetimeFigureOut">
              <a:rPr lang="en-US" altLang="en-US"/>
              <a:pPr>
                <a:defRPr/>
              </a:pPr>
              <a:t>3/10/2023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8BA9FDA-9CBC-BDAA-1ACE-365084EFDE2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4" tIns="46582" rIns="93164" bIns="46582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15B938B-9499-B64F-B0D9-8E32E29D1A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64" tIns="46582" rIns="93164" bIns="46582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AFAC8F-43EC-BDC7-DA67-918412B68CA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8014DA-3D62-D613-FC35-1FB00821EE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64" tIns="46582" rIns="93164" bIns="4658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67459254-29F9-49C5-B54C-2A345AF9ED2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C3D72C4B-8C39-7A10-2697-607A0E6D4A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14375" indent="-2746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00138" indent="-2190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539875" indent="-2190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1981200" indent="-2190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438400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895600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352800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10000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EFF58A3-D677-4E71-ACC7-3034B316CD25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50971852-ADCE-C475-FBF8-710F96F794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2688" y="696913"/>
            <a:ext cx="4646612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D3191C33-D54A-DB56-53A7-7A17B322B4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>
            <a:extLst>
              <a:ext uri="{FF2B5EF4-FFF2-40B4-BE49-F238E27FC236}">
                <a16:creationId xmlns:a16="http://schemas.microsoft.com/office/drawing/2014/main" id="{56C795EB-DFAA-2118-E290-6A3703A0736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>
            <a:extLst>
              <a:ext uri="{FF2B5EF4-FFF2-40B4-BE49-F238E27FC236}">
                <a16:creationId xmlns:a16="http://schemas.microsoft.com/office/drawing/2014/main" id="{16409670-010C-7482-67F0-2384C1305C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5060" name="Slide Number Placeholder 3">
            <a:extLst>
              <a:ext uri="{FF2B5EF4-FFF2-40B4-BE49-F238E27FC236}">
                <a16:creationId xmlns:a16="http://schemas.microsoft.com/office/drawing/2014/main" id="{2B089E65-B1EA-6C05-8EE6-D9FCF212F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AA3B4A9-FB2E-4797-95EB-DEC5E49FBE08}" type="slidenum">
              <a:rPr lang="en-US" altLang="en-US"/>
              <a:pPr eaLnBrk="1" hangingPunct="1"/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>
            <a:extLst>
              <a:ext uri="{FF2B5EF4-FFF2-40B4-BE49-F238E27FC236}">
                <a16:creationId xmlns:a16="http://schemas.microsoft.com/office/drawing/2014/main" id="{B056487B-E1EE-011A-BC74-8CC23C30F94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>
            <a:extLst>
              <a:ext uri="{FF2B5EF4-FFF2-40B4-BE49-F238E27FC236}">
                <a16:creationId xmlns:a16="http://schemas.microsoft.com/office/drawing/2014/main" id="{A8103871-E826-D9F6-49DF-F0E27577B4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0420" name="Slide Number Placeholder 3">
            <a:extLst>
              <a:ext uri="{FF2B5EF4-FFF2-40B4-BE49-F238E27FC236}">
                <a16:creationId xmlns:a16="http://schemas.microsoft.com/office/drawing/2014/main" id="{4899086B-D61A-00B3-AEDC-7028CAC050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FB41BFD-8E32-4F3A-B3BF-C75AE62BB206}" type="slidenum">
              <a:rPr lang="en-US" altLang="en-US"/>
              <a:pPr eaLnBrk="1" hangingPunct="1"/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>
            <a:extLst>
              <a:ext uri="{FF2B5EF4-FFF2-40B4-BE49-F238E27FC236}">
                <a16:creationId xmlns:a16="http://schemas.microsoft.com/office/drawing/2014/main" id="{4CB1F80E-82E3-BC06-2EA3-B0009E35BE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>
            <a:extLst>
              <a:ext uri="{FF2B5EF4-FFF2-40B4-BE49-F238E27FC236}">
                <a16:creationId xmlns:a16="http://schemas.microsoft.com/office/drawing/2014/main" id="{6DB0546F-855B-AF88-4D92-A32463A106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6564" name="Slide Number Placeholder 3">
            <a:extLst>
              <a:ext uri="{FF2B5EF4-FFF2-40B4-BE49-F238E27FC236}">
                <a16:creationId xmlns:a16="http://schemas.microsoft.com/office/drawing/2014/main" id="{F57CF4BA-D2DA-9065-F5EF-9401C18A4E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23BB4D5-1E83-4033-A4D2-1B141FDE9E41}" type="slidenum">
              <a:rPr lang="en-US" altLang="en-US"/>
              <a:pPr eaLnBrk="1" hangingPunct="1"/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>
            <a:extLst>
              <a:ext uri="{FF2B5EF4-FFF2-40B4-BE49-F238E27FC236}">
                <a16:creationId xmlns:a16="http://schemas.microsoft.com/office/drawing/2014/main" id="{8C021F1B-800E-1311-3D54-28DE9D1D99E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>
            <a:extLst>
              <a:ext uri="{FF2B5EF4-FFF2-40B4-BE49-F238E27FC236}">
                <a16:creationId xmlns:a16="http://schemas.microsoft.com/office/drawing/2014/main" id="{D83E22B9-4D17-7B60-B703-4615804A88A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70660" name="Slide Number Placeholder 3">
            <a:extLst>
              <a:ext uri="{FF2B5EF4-FFF2-40B4-BE49-F238E27FC236}">
                <a16:creationId xmlns:a16="http://schemas.microsoft.com/office/drawing/2014/main" id="{EA962DCA-18D4-D4B6-630E-C185C44BEE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55650" indent="-290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63638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30363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95500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2649A08-A390-429A-976A-7C658BD648BD}" type="slidenum">
              <a:rPr lang="en-US" altLang="en-US"/>
              <a:pPr>
                <a:spcBef>
                  <a:spcPct val="0"/>
                </a:spcBef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33831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>
            <a:extLst>
              <a:ext uri="{FF2B5EF4-FFF2-40B4-BE49-F238E27FC236}">
                <a16:creationId xmlns:a16="http://schemas.microsoft.com/office/drawing/2014/main" id="{51EFA9EB-8366-D23E-084F-8BC3D8E4F8D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>
            <a:extLst>
              <a:ext uri="{FF2B5EF4-FFF2-40B4-BE49-F238E27FC236}">
                <a16:creationId xmlns:a16="http://schemas.microsoft.com/office/drawing/2014/main" id="{BB002C8A-9FC7-F3D7-895D-F3447F1FA7B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65540" name="Slide Number Placeholder 3">
            <a:extLst>
              <a:ext uri="{FF2B5EF4-FFF2-40B4-BE49-F238E27FC236}">
                <a16:creationId xmlns:a16="http://schemas.microsoft.com/office/drawing/2014/main" id="{FD044A0B-23EF-7FC0-C96C-DF4230C6E9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55650" indent="-290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63638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30363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95500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9888A5E-B2ED-4563-850A-08AABE9CD296}" type="slidenum">
              <a:rPr lang="en-US" altLang="en-US"/>
              <a:pPr>
                <a:spcBef>
                  <a:spcPct val="0"/>
                </a:spcBef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16279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906A123B-0F7D-B0C8-8E7D-070359A46DA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89C817CF-460F-A49F-A3E4-DDD53279909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A95E0773-361B-7A57-7D37-F4C84B8361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55650" indent="-290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63638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30363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95500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E817FD5-A0F8-4D83-8F0E-D5CE1A1D7067}" type="slidenum">
              <a:rPr lang="en-US" altLang="en-US"/>
              <a:pPr>
                <a:spcBef>
                  <a:spcPct val="0"/>
                </a:spcBef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06959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A25CE2E9-C15B-8B0E-4082-1F2556CEA4C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C9A83B1C-BF52-72BB-A1DC-0DCDBFA8D6C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5536B505-7146-BD8B-036D-024BF78ED6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55650" indent="-290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63638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30363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95500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D4781D8-4753-455A-A810-021CA9FA60AA}" type="slidenum">
              <a:rPr lang="en-US" altLang="en-US"/>
              <a:pPr>
                <a:spcBef>
                  <a:spcPct val="0"/>
                </a:spcBef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9580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BED13E0A-B230-D7F6-A156-BFD16807E00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8995619E-EC6B-62ED-4BDA-69229B42CA3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294AE528-FE56-D9B8-AC7F-F664EFDAFD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55650" indent="-290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63638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30363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95500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81FB674-0CE0-4E35-8C44-FA19140FFD93}" type="slidenum">
              <a:rPr lang="en-US" altLang="en-US"/>
              <a:pPr>
                <a:spcBef>
                  <a:spcPct val="0"/>
                </a:spcBef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96970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B84F35CA-46CB-FC9B-ED5F-753EB7E568C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2E5E7393-65A5-7D5D-78B3-F1A007C92FE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0A32D372-BC66-B345-38A2-525D05043A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55650" indent="-290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63638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30363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95500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136E0BD-8AFD-4F49-BA65-77A96AC04686}" type="slidenum">
              <a:rPr lang="en-US" altLang="en-US"/>
              <a:pPr>
                <a:spcBef>
                  <a:spcPct val="0"/>
                </a:spcBef>
              </a:pPr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84591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D3405E3C-8BFD-91C4-9B73-C27FF094A7A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>
            <a:extLst>
              <a:ext uri="{FF2B5EF4-FFF2-40B4-BE49-F238E27FC236}">
                <a16:creationId xmlns:a16="http://schemas.microsoft.com/office/drawing/2014/main" id="{8C0E4FF2-F16A-A0C0-1FA9-55F97B1BB50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E81FAF54-76AB-CB98-FCFB-38FB7E2F70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55650" indent="-290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63638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30363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95500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DED85D8-646B-4F88-B30E-A3D7D7AEB346}" type="slidenum">
              <a:rPr lang="en-US" altLang="en-US"/>
              <a:pPr>
                <a:spcBef>
                  <a:spcPct val="0"/>
                </a:spcBef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11097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id="{A4484E15-E77A-D3E1-A97E-C144E71E40B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id="{F898D63A-DDAA-D6AB-BDFF-B73C1DA4E9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6CE8D71E-20B4-080F-EAC3-3A0A5CDE29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55650" indent="-290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63638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30363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95500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0C27C23-5514-4135-AC94-218492390F31}" type="slidenum">
              <a:rPr lang="en-US" altLang="en-US"/>
              <a:pPr>
                <a:spcBef>
                  <a:spcPct val="0"/>
                </a:spcBef>
              </a:pPr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79162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>
            <a:extLst>
              <a:ext uri="{FF2B5EF4-FFF2-40B4-BE49-F238E27FC236}">
                <a16:creationId xmlns:a16="http://schemas.microsoft.com/office/drawing/2014/main" id="{2D711F7F-F814-B427-1C3A-F87D3A3EA4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>
            <a:extLst>
              <a:ext uri="{FF2B5EF4-FFF2-40B4-BE49-F238E27FC236}">
                <a16:creationId xmlns:a16="http://schemas.microsoft.com/office/drawing/2014/main" id="{8402A3F1-254B-17C7-0AE7-B56EFC16C19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C23A40AB-D7DC-CD33-6C74-2A859FD271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55650" indent="-290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63638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30363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95500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2D77327-08A3-45AF-BC04-D17237AFB1C0}" type="slidenum">
              <a:rPr lang="en-US" altLang="en-US"/>
              <a:pPr>
                <a:spcBef>
                  <a:spcPct val="0"/>
                </a:spcBef>
              </a:pPr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61029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>
            <a:extLst>
              <a:ext uri="{FF2B5EF4-FFF2-40B4-BE49-F238E27FC236}">
                <a16:creationId xmlns:a16="http://schemas.microsoft.com/office/drawing/2014/main" id="{D02239B3-D0C0-57C5-AEBC-04E8DE5FCEF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>
            <a:extLst>
              <a:ext uri="{FF2B5EF4-FFF2-40B4-BE49-F238E27FC236}">
                <a16:creationId xmlns:a16="http://schemas.microsoft.com/office/drawing/2014/main" id="{859FED08-BB05-AB5A-7D30-AC0B3DE58BB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50180" name="Slide Number Placeholder 3">
            <a:extLst>
              <a:ext uri="{FF2B5EF4-FFF2-40B4-BE49-F238E27FC236}">
                <a16:creationId xmlns:a16="http://schemas.microsoft.com/office/drawing/2014/main" id="{6447A512-4B76-8FDC-2C0B-C3C0A075CE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55650" indent="-290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63638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30363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95500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48EE859-9365-4013-8C02-506A1D3F17C4}" type="slidenum">
              <a:rPr lang="en-US" altLang="en-US"/>
              <a:pPr>
                <a:spcBef>
                  <a:spcPct val="0"/>
                </a:spcBef>
              </a:pPr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35956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>
            <a:extLst>
              <a:ext uri="{FF2B5EF4-FFF2-40B4-BE49-F238E27FC236}">
                <a16:creationId xmlns:a16="http://schemas.microsoft.com/office/drawing/2014/main" id="{8C021F1B-800E-1311-3D54-28DE9D1D99E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>
            <a:extLst>
              <a:ext uri="{FF2B5EF4-FFF2-40B4-BE49-F238E27FC236}">
                <a16:creationId xmlns:a16="http://schemas.microsoft.com/office/drawing/2014/main" id="{D83E22B9-4D17-7B60-B703-4615804A88A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70660" name="Slide Number Placeholder 3">
            <a:extLst>
              <a:ext uri="{FF2B5EF4-FFF2-40B4-BE49-F238E27FC236}">
                <a16:creationId xmlns:a16="http://schemas.microsoft.com/office/drawing/2014/main" id="{EA962DCA-18D4-D4B6-630E-C185C44BEE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55650" indent="-290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63638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30363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95500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2649A08-A390-429A-976A-7C658BD648BD}" type="slidenum">
              <a:rPr lang="en-US" altLang="en-US"/>
              <a:pPr>
                <a:spcBef>
                  <a:spcPct val="0"/>
                </a:spcBef>
              </a:pPr>
              <a:t>39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531FEA-A4BF-7497-5CBA-BBBAB8B25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8E41F-D59E-4A0E-BD33-E582D5426F3F}" type="datetimeFigureOut">
              <a:rPr lang="en-US" altLang="en-US"/>
              <a:pPr>
                <a:defRPr/>
              </a:pPr>
              <a:t>3/10/2023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81FE94-78A4-B12C-4986-15419E174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8EBF94-44E3-F57C-E2E4-149B69691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967892-FE63-4196-B20B-DC2597D84A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607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1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9593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4BAAF8-3C4C-08D2-736C-41D910DAA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935A5-4C8F-49A9-B87A-677423D2BAA8}" type="datetimeFigureOut">
              <a:rPr lang="en-US" altLang="en-US"/>
              <a:pPr>
                <a:defRPr/>
              </a:pPr>
              <a:t>3/10/2023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01DF08-98E2-6894-3752-8E66B2103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C21A79-3070-3853-B122-7D4450850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CB5D83-BBA4-46E2-A192-882A616467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8698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06CEEC1-FBAA-B6A3-00F5-683EB57E7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FDBE0F-4340-4EB1-AE79-79C6605777A9}" type="datetimeFigureOut">
              <a:rPr lang="en-US" altLang="en-US"/>
              <a:pPr>
                <a:defRPr/>
              </a:pPr>
              <a:t>3/10/2023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61C56D0-9373-EF10-A78B-4C29295D7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5F38F3D-39F0-CEF8-9C75-5EFFEDE92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0C0168-1A0F-4EEA-B2F0-453F9323BD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0706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08E815E-6791-9ECB-D5CD-F7AABAA08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08C44-C085-4A40-BCFB-9FB060BBD620}" type="datetimeFigureOut">
              <a:rPr lang="en-US" altLang="en-US"/>
              <a:pPr>
                <a:defRPr/>
              </a:pPr>
              <a:t>3/10/2023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9DAE104-8BFF-0ADE-6095-9469E2D5C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66C82B8-FBF9-155A-34ED-F02749234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DF8DB5-BB6B-4557-87FF-D4E3DEC7679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7018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651F420-C0F3-A0DE-D742-40790CFF4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44B627-C19B-4349-B3CD-191575A4223C}" type="datetimeFigureOut">
              <a:rPr lang="en-US" altLang="en-US"/>
              <a:pPr>
                <a:defRPr/>
              </a:pPr>
              <a:t>3/10/2023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6919F07-1D5D-EAC6-038B-89788FC6A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69A3211-B97E-6CB1-0CEA-E8096CF00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0043BC-62A0-4E0A-A126-8834B83C91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6651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6CD7712-34C5-9713-0E5D-9DDB19E20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99E89-E8EF-4AED-A8B8-C304C5DC2B6E}" type="datetimeFigureOut">
              <a:rPr lang="en-US" altLang="en-US"/>
              <a:pPr>
                <a:defRPr/>
              </a:pPr>
              <a:t>3/10/2023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F41453B-8099-885A-3941-7B4A1238F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3A8C0B5-BED7-D417-1545-F6AAC360B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B4BF24-5E9C-4CB7-B7D9-3A216D2AAB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1154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23DC00E-1E98-2FDB-EBC1-5E2233811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E0EE55-9DB3-40FF-ABBC-A8A6C6796AE5}" type="datetimeFigureOut">
              <a:rPr lang="en-US" altLang="en-US"/>
              <a:pPr>
                <a:defRPr/>
              </a:pPr>
              <a:t>3/10/2023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CB5E974-8374-7BD9-A950-F609AF560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6A0C1E3-B85A-F9C8-A22C-743B8541F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89B460-EEE9-40B1-9788-04037BED88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3800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DAF7906-B8AA-2E15-0D9A-542FFB53F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D0CCB-720B-409E-9435-E4877FC39407}" type="datetimeFigureOut">
              <a:rPr lang="en-US" altLang="en-US"/>
              <a:pPr>
                <a:defRPr/>
              </a:pPr>
              <a:t>3/10/2023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E249112-EE44-421E-6C0F-E990E5F2B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AC4FBA6-F554-6B83-A872-63CC3CE5D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CBBB4A-DB6D-4795-A71E-A00640DA4B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9522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428B0C-82C5-ED84-F65C-66985DB46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8F413-044B-4DE3-A838-4E849CD18ADD}" type="datetimeFigureOut">
              <a:rPr lang="en-US" altLang="en-US"/>
              <a:pPr>
                <a:defRPr/>
              </a:pPr>
              <a:t>3/10/2023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BC4289-A144-AAD4-DBF0-739C572D5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70657-0AD8-FDF8-CDB2-7C582731A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154944-352F-4DD4-84C8-E2F2DB2BAD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3101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6FF381-4433-5340-582E-3D526EA2C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B2518B-109D-4BEF-A118-BF8552DFE80F}" type="datetimeFigureOut">
              <a:rPr lang="en-US" altLang="en-US"/>
              <a:pPr>
                <a:defRPr/>
              </a:pPr>
              <a:t>3/10/2023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3B24C3-D5BB-02DD-A9CF-4F272A7F9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A51DD4-71BB-44EC-BE65-12EB71631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9F804E-6DD2-4936-8ED4-1C15E1166F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8255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50000">
              <a:srgbClr val="10253F"/>
            </a:gs>
            <a:gs pos="100000">
              <a:srgbClr val="558ED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86CA91C7-ED2C-26D6-D8B0-BCDB2336CAF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32FD9D31-FA41-C2D2-0452-9406A11A0A2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2CFBD6-4871-EC76-D438-2610A7BEEC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ea typeface="ＭＳ Ｐゴシック" charset="-128"/>
              </a:defRPr>
            </a:lvl1pPr>
          </a:lstStyle>
          <a:p>
            <a:pPr>
              <a:defRPr/>
            </a:pPr>
            <a:fld id="{E953F073-3EFD-4398-A4D9-2192BFA47007}" type="datetimeFigureOut">
              <a:rPr lang="en-US" altLang="en-US"/>
              <a:pPr>
                <a:defRPr/>
              </a:pPr>
              <a:t>3/10/2023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3824FC-25B1-FFB8-2C18-B3448372CA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E13BAB-3829-D735-517E-CE4D9E563E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4FEEAF10-FC98-4337-9BB3-E4091DAA954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4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CC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pitchFamily="34" charset="0"/>
          <a:ea typeface="ＭＳ Ｐゴシック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pitchFamily="34" charset="0"/>
          <a:ea typeface="ＭＳ Ｐゴシック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pitchFamily="34" charset="0"/>
          <a:ea typeface="ＭＳ Ｐゴシック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pitchFamily="34" charset="0"/>
          <a:ea typeface="ＭＳ Ｐゴシック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FFFFCC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FFFFCC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FFFFCC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FFFFCC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FFFFCC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notesSlide" Target="../notesSlides/notesSlide3.xml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openxmlformats.org/officeDocument/2006/relationships/image" Target="../media/image7.png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kaw@usf.edu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autarkaw.com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mailto:kaw@usf.edu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autarkaw.com/" TargetMode="Externa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38FF4FF2-3C42-45C2-209E-A21709F2781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" y="457200"/>
            <a:ext cx="9067800" cy="762000"/>
          </a:xfrm>
        </p:spPr>
        <p:txBody>
          <a:bodyPr/>
          <a:lstStyle/>
          <a:p>
            <a:r>
              <a:rPr lang="en-US" sz="3600" dirty="0">
                <a:solidFill>
                  <a:srgbClr val="FFC000"/>
                </a:solidFill>
                <a:latin typeface="Trebuchet MS"/>
                <a:cs typeface="Trebuchet MS"/>
              </a:rPr>
              <a:t>Evolution of a Flipped Classroom: From Prototype to Personalized Learning </a:t>
            </a:r>
            <a:endParaRPr lang="en-US" altLang="en-US" sz="3600" b="1" dirty="0">
              <a:solidFill>
                <a:srgbClr val="FFC000"/>
              </a:solidFill>
            </a:endParaRPr>
          </a:p>
        </p:txBody>
      </p:sp>
      <p:sp>
        <p:nvSpPr>
          <p:cNvPr id="6149" name="Rectangle 6">
            <a:extLst>
              <a:ext uri="{FF2B5EF4-FFF2-40B4-BE49-F238E27FC236}">
                <a16:creationId xmlns:a16="http://schemas.microsoft.com/office/drawing/2014/main" id="{4F7DE994-9C97-5296-514D-D283E3D557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946" y="4724400"/>
            <a:ext cx="8716108" cy="70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ctr" defTabSz="3790695">
              <a:buNone/>
              <a:defRPr/>
            </a:pPr>
            <a:r>
              <a:rPr lang="en-US" sz="1800" dirty="0">
                <a:solidFill>
                  <a:srgbClr val="FFFFFF"/>
                </a:solidFill>
                <a:latin typeface="Trebuchet MS"/>
                <a:cs typeface="Trebuchet MS"/>
              </a:rPr>
              <a:t>Autar Kaw, University of South Florida</a:t>
            </a:r>
          </a:p>
          <a:p>
            <a:pPr algn="ctr" defTabSz="3790695">
              <a:buNone/>
              <a:defRPr/>
            </a:pPr>
            <a:r>
              <a:rPr lang="en-US" sz="1800" dirty="0">
                <a:solidFill>
                  <a:srgbClr val="FFFFFF"/>
                </a:solidFill>
                <a:latin typeface="Trebuchet MS"/>
                <a:cs typeface="Trebuchet MS"/>
              </a:rPr>
              <a:t>Renee Clark, University of Pittsburgh</a:t>
            </a:r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3A88FAB9-AD12-DFEE-0FAF-852F5B5A4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5608666"/>
            <a:ext cx="4953000" cy="70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ctr" defTabSz="3790695">
              <a:buNone/>
              <a:defRPr/>
            </a:pPr>
            <a:r>
              <a:rPr lang="en-US" sz="1800" dirty="0">
                <a:solidFill>
                  <a:srgbClr val="FFFFFF"/>
                </a:solidFill>
                <a:latin typeface="Trebuchet MS"/>
                <a:cs typeface="Trebuchet MS"/>
              </a:rPr>
              <a:t>ASEE-SE 2023</a:t>
            </a:r>
          </a:p>
          <a:p>
            <a:pPr algn="ctr" defTabSz="3790695">
              <a:buNone/>
              <a:defRPr/>
            </a:pPr>
            <a:r>
              <a:rPr lang="en-US" sz="1800" dirty="0">
                <a:solidFill>
                  <a:srgbClr val="FFFFFF"/>
                </a:solidFill>
                <a:latin typeface="Trebuchet MS"/>
                <a:cs typeface="Trebuchet MS"/>
              </a:rPr>
              <a:t>George Mason University, Fairfax, VA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D4E8A1-D9CF-9B8D-A048-F3BE7B9DA8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210" y="1873044"/>
            <a:ext cx="3283790" cy="7759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F70818E-ED20-8B7D-017B-96BE7D0319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526209" y="2653083"/>
            <a:ext cx="3283791" cy="7759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BDA42B-F12C-5CE7-585F-251AAE156F56}"/>
              </a:ext>
            </a:extLst>
          </p:cNvPr>
          <p:cNvSpPr txBox="1"/>
          <p:nvPr/>
        </p:nvSpPr>
        <p:spPr>
          <a:xfrm>
            <a:off x="0" y="6613375"/>
            <a:ext cx="877765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Source: Washington State University, CTL; https://medium.com/learning-matters/what-is-adaptive-learning-64a95513cfce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66E6D8-336A-6D04-D36A-9820825122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40" y="1974823"/>
            <a:ext cx="3162314" cy="12824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9CF0F4B-816A-01C4-C974-5C092F1421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5571" y="1929861"/>
            <a:ext cx="1054198" cy="111118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E81DFCB1-43A0-275C-6447-9026EB987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altLang="en-US" dirty="0">
                <a:solidFill>
                  <a:srgbClr val="FFC000"/>
                </a:solidFill>
              </a:rPr>
              <a:t>Crazy Idea (1987-1991)</a:t>
            </a:r>
          </a:p>
        </p:txBody>
      </p:sp>
      <p:pic>
        <p:nvPicPr>
          <p:cNvPr id="2" name="Picture 2" descr="http://www.freefoto.com/images/04/20/04_20_35---1-44mb-Floppy-Disk_web.jpg">
            <a:extLst>
              <a:ext uri="{FF2B5EF4-FFF2-40B4-BE49-F238E27FC236}">
                <a16:creationId xmlns:a16="http://schemas.microsoft.com/office/drawing/2014/main" id="{D3310584-14D6-A4B9-6402-7287AEC518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447800"/>
            <a:ext cx="48768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A8059FEC-0C19-D635-8A1C-631318967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C000"/>
                </a:solidFill>
              </a:rPr>
              <a:t>What happens if?</a:t>
            </a:r>
          </a:p>
        </p:txBody>
      </p:sp>
      <p:pic>
        <p:nvPicPr>
          <p:cNvPr id="5123" name="Picture 4" descr="http://demonstrations.wolfram.com/ComparingRegressionModelsWithAndWithoutDataTransformation/HTMLImages/index.en/popup_1.jpg">
            <a:extLst>
              <a:ext uri="{FF2B5EF4-FFF2-40B4-BE49-F238E27FC236}">
                <a16:creationId xmlns:a16="http://schemas.microsoft.com/office/drawing/2014/main" id="{449A818C-9E41-E72F-4262-AF686BB50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600200"/>
            <a:ext cx="5248275" cy="420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EF05E-0837-BA30-7051-BB8F8E824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74638"/>
            <a:ext cx="8915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FFC000"/>
                </a:solidFill>
              </a:rPr>
              <a:t>Open Education Resources </a:t>
            </a:r>
            <a:br>
              <a:rPr lang="en-US" dirty="0">
                <a:solidFill>
                  <a:srgbClr val="FFC000"/>
                </a:solidFill>
              </a:rPr>
            </a:br>
            <a:r>
              <a:rPr lang="en-US" dirty="0">
                <a:solidFill>
                  <a:srgbClr val="FFC000"/>
                </a:solidFill>
              </a:rPr>
              <a:t>(2001-2012)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BAA88A3D-B08F-9B3A-4DBC-0D1390237C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00201"/>
            <a:ext cx="5181600" cy="3276599"/>
          </a:xfrm>
        </p:spPr>
        <p:txBody>
          <a:bodyPr/>
          <a:lstStyle/>
          <a:p>
            <a:r>
              <a:rPr lang="en-US" altLang="en-US" sz="2800" dirty="0"/>
              <a:t>The project received four grants (2004-2012)</a:t>
            </a:r>
          </a:p>
          <a:p>
            <a:r>
              <a:rPr lang="en-US" altLang="en-US" sz="2800" dirty="0"/>
              <a:t>Compared traditional and web-enhanced classroom</a:t>
            </a:r>
          </a:p>
          <a:p>
            <a:r>
              <a:rPr lang="en-US" altLang="en-US" sz="2800" dirty="0"/>
              <a:t>Partnered with ODU, ASU, MVSU, FAMU and MSOE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545CE2-2D2B-D69E-E439-7E8FDE329BF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833" t="11111" r="38333" b="10723"/>
          <a:stretch/>
        </p:blipFill>
        <p:spPr>
          <a:xfrm>
            <a:off x="5562600" y="1676400"/>
            <a:ext cx="3276600" cy="288131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27636-8B89-453C-1B20-4D61C7749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136" y="61104"/>
            <a:ext cx="8686800" cy="914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rgbClr val="FFC000"/>
                </a:solidFill>
              </a:rPr>
              <a:t>Blended vs Traditional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EF7ADB-11F7-C332-7212-54C17C7609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600" y="4407308"/>
            <a:ext cx="4038600" cy="2005783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ACDD38D-BC90-8E52-4221-4846A50937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8195580"/>
              </p:ext>
            </p:extLst>
          </p:nvPr>
        </p:nvGraphicFramePr>
        <p:xfrm>
          <a:off x="1905000" y="1447800"/>
          <a:ext cx="6172200" cy="121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2A6223D-704F-20E3-A122-E73CCA9B0A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919847"/>
              </p:ext>
            </p:extLst>
          </p:nvPr>
        </p:nvGraphicFramePr>
        <p:xfrm>
          <a:off x="1905000" y="2819399"/>
          <a:ext cx="6172200" cy="1371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AEECAC90-80D4-34B6-CF8B-9C004376E07F}"/>
              </a:ext>
            </a:extLst>
          </p:cNvPr>
          <p:cNvSpPr txBox="1"/>
          <p:nvPr/>
        </p:nvSpPr>
        <p:spPr>
          <a:xfrm>
            <a:off x="181947" y="1700184"/>
            <a:ext cx="1752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Traditional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10CC0C-2111-C1F3-EAA3-9CB28B731276}"/>
              </a:ext>
            </a:extLst>
          </p:cNvPr>
          <p:cNvSpPr txBox="1"/>
          <p:nvPr/>
        </p:nvSpPr>
        <p:spPr>
          <a:xfrm>
            <a:off x="203718" y="3167390"/>
            <a:ext cx="15706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Blended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35099-F76E-5920-83D6-C020A33D1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443" y="170478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FFC000"/>
                </a:solidFill>
              </a:rPr>
              <a:t>Summers </a:t>
            </a:r>
            <a:br>
              <a:rPr lang="en-US" dirty="0">
                <a:solidFill>
                  <a:srgbClr val="FFC000"/>
                </a:solidFill>
              </a:rPr>
            </a:br>
            <a:r>
              <a:rPr lang="en-US" dirty="0">
                <a:solidFill>
                  <a:srgbClr val="FFC000"/>
                </a:solidFill>
              </a:rPr>
              <a:t>2002-05</a:t>
            </a:r>
          </a:p>
        </p:txBody>
      </p:sp>
      <p:sp>
        <p:nvSpPr>
          <p:cNvPr id="31747" name="TextBox 5">
            <a:extLst>
              <a:ext uri="{FF2B5EF4-FFF2-40B4-BE49-F238E27FC236}">
                <a16:creationId xmlns:a16="http://schemas.microsoft.com/office/drawing/2014/main" id="{98DD6DD8-AA4D-EF26-C159-D288F5AA36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929" y="1592720"/>
            <a:ext cx="8407113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739775" indent="-7397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bg2">
                    <a:lumMod val="75000"/>
                  </a:schemeClr>
                </a:solidFill>
              </a:rPr>
              <a:t>  Traditional Lecture (Summer 2002)</a:t>
            </a:r>
          </a:p>
          <a:p>
            <a:pPr marL="0" indent="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bg2">
                    <a:lumMod val="75000"/>
                  </a:schemeClr>
                </a:solidFill>
              </a:rPr>
              <a:t>   Web Enhanced Class Lecture (Summer 2003)</a:t>
            </a:r>
          </a:p>
          <a:p>
            <a:pPr marL="0" indent="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bg2">
                    <a:lumMod val="75000"/>
                  </a:schemeClr>
                </a:solidFill>
              </a:rPr>
              <a:t>   Web-Based Self-Study (Summer 2004)</a:t>
            </a:r>
          </a:p>
          <a:p>
            <a:pPr marL="0" indent="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bg2">
                    <a:lumMod val="75000"/>
                  </a:schemeClr>
                </a:solidFill>
              </a:rPr>
              <a:t>   Web-Based Self-Study &amp; Class Discussion (Flipped Classroom) (Summer 2005)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A45D45-8CD0-706A-BCE9-454326DB30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0" y="3452536"/>
            <a:ext cx="6044914" cy="1740269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31618F6D-AF8C-35EE-8944-3FE5803013B6}"/>
              </a:ext>
            </a:extLst>
          </p:cNvPr>
          <p:cNvSpPr/>
          <p:nvPr/>
        </p:nvSpPr>
        <p:spPr>
          <a:xfrm>
            <a:off x="6858000" y="4191000"/>
            <a:ext cx="457200" cy="381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6A7523F-3599-819B-FDF5-43FBC9CE32BE}"/>
              </a:ext>
            </a:extLst>
          </p:cNvPr>
          <p:cNvSpPr/>
          <p:nvPr/>
        </p:nvSpPr>
        <p:spPr>
          <a:xfrm>
            <a:off x="4483243" y="4648200"/>
            <a:ext cx="381000" cy="381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A9675-9DAD-67E0-1509-5668DD9EB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62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Flipped Classroom (2013-16)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83C5128-12FC-AB61-5075-87C081BB0E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4168690"/>
              </p:ext>
            </p:extLst>
          </p:nvPr>
        </p:nvGraphicFramePr>
        <p:xfrm>
          <a:off x="277483" y="1371600"/>
          <a:ext cx="8534400" cy="190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5583575B-758D-74DF-4207-418EBD464D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6929308"/>
              </p:ext>
            </p:extLst>
          </p:nvPr>
        </p:nvGraphicFramePr>
        <p:xfrm>
          <a:off x="152399" y="4114800"/>
          <a:ext cx="8839201" cy="17523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3420370715"/>
                    </a:ext>
                  </a:extLst>
                </a:gridCol>
                <a:gridCol w="1001486">
                  <a:extLst>
                    <a:ext uri="{9D8B030D-6E8A-4147-A177-3AD203B41FA5}">
                      <a16:colId xmlns:a16="http://schemas.microsoft.com/office/drawing/2014/main" val="407084350"/>
                    </a:ext>
                  </a:extLst>
                </a:gridCol>
                <a:gridCol w="1262743">
                  <a:extLst>
                    <a:ext uri="{9D8B030D-6E8A-4147-A177-3AD203B41FA5}">
                      <a16:colId xmlns:a16="http://schemas.microsoft.com/office/drawing/2014/main" val="2424031713"/>
                    </a:ext>
                  </a:extLst>
                </a:gridCol>
                <a:gridCol w="1262743">
                  <a:extLst>
                    <a:ext uri="{9D8B030D-6E8A-4147-A177-3AD203B41FA5}">
                      <a16:colId xmlns:a16="http://schemas.microsoft.com/office/drawing/2014/main" val="3032006895"/>
                    </a:ext>
                  </a:extLst>
                </a:gridCol>
                <a:gridCol w="1262743">
                  <a:extLst>
                    <a:ext uri="{9D8B030D-6E8A-4147-A177-3AD203B41FA5}">
                      <a16:colId xmlns:a16="http://schemas.microsoft.com/office/drawing/2014/main" val="4290278511"/>
                    </a:ext>
                  </a:extLst>
                </a:gridCol>
                <a:gridCol w="1262743">
                  <a:extLst>
                    <a:ext uri="{9D8B030D-6E8A-4147-A177-3AD203B41FA5}">
                      <a16:colId xmlns:a16="http://schemas.microsoft.com/office/drawing/2014/main" val="644499164"/>
                    </a:ext>
                  </a:extLst>
                </a:gridCol>
                <a:gridCol w="1262743">
                  <a:extLst>
                    <a:ext uri="{9D8B030D-6E8A-4147-A177-3AD203B41FA5}">
                      <a16:colId xmlns:a16="http://schemas.microsoft.com/office/drawing/2014/main" val="9017055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Modality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Sample Size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062328"/>
                  </a:ext>
                </a:extLst>
              </a:tr>
              <a:tr h="173207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Blended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Flipped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Quade’s 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Effect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Blended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Flipped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916"/>
                  </a:ext>
                </a:extLst>
              </a:tr>
              <a:tr h="62463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Multiple Choice Final Exam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1.0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0.14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en-US" sz="1400" dirty="0">
                        <a:latin typeface="+mn-lt"/>
                      </a:endParaRPr>
                    </a:p>
                    <a:p>
                      <a:pPr algn="ctr"/>
                      <a:endParaRPr lang="en-US" sz="1400" dirty="0">
                        <a:latin typeface="+mn-lt"/>
                      </a:endParaRPr>
                    </a:p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126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en-US" sz="1400" dirty="0">
                        <a:latin typeface="+mn-lt"/>
                      </a:endParaRPr>
                    </a:p>
                    <a:p>
                      <a:pPr algn="ctr"/>
                      <a:endParaRPr lang="en-US" sz="1400" dirty="0">
                        <a:latin typeface="+mn-lt"/>
                      </a:endParaRPr>
                    </a:p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965350"/>
                  </a:ext>
                </a:extLst>
              </a:tr>
              <a:tr h="46248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Free Response Final Exam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1.0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-0.12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126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0038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384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A9675-9DAD-67E0-1509-5668DD9EB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76200"/>
            <a:ext cx="8915400" cy="1219200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Flipped Classroom with Prototype Adaptive Lessons (2016-19)</a:t>
            </a:r>
          </a:p>
        </p:txBody>
      </p: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2889EDC5-4D82-917E-9144-2A657EF08E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9385812"/>
              </p:ext>
            </p:extLst>
          </p:nvPr>
        </p:nvGraphicFramePr>
        <p:xfrm>
          <a:off x="153838" y="1536940"/>
          <a:ext cx="8913962" cy="2120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39A86190-1110-17FA-9AE7-7694D08DE161}"/>
              </a:ext>
            </a:extLst>
          </p:cNvPr>
          <p:cNvSpPr/>
          <p:nvPr/>
        </p:nvSpPr>
        <p:spPr>
          <a:xfrm>
            <a:off x="228600" y="1447800"/>
            <a:ext cx="2895600" cy="2286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260258C-B5F3-EE45-19F4-9A09BC8438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7026189"/>
              </p:ext>
            </p:extLst>
          </p:nvPr>
        </p:nvGraphicFramePr>
        <p:xfrm>
          <a:off x="152399" y="3886200"/>
          <a:ext cx="8839201" cy="20884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3420370715"/>
                    </a:ext>
                  </a:extLst>
                </a:gridCol>
                <a:gridCol w="1001486">
                  <a:extLst>
                    <a:ext uri="{9D8B030D-6E8A-4147-A177-3AD203B41FA5}">
                      <a16:colId xmlns:a16="http://schemas.microsoft.com/office/drawing/2014/main" val="407084350"/>
                    </a:ext>
                  </a:extLst>
                </a:gridCol>
                <a:gridCol w="1262743">
                  <a:extLst>
                    <a:ext uri="{9D8B030D-6E8A-4147-A177-3AD203B41FA5}">
                      <a16:colId xmlns:a16="http://schemas.microsoft.com/office/drawing/2014/main" val="2424031713"/>
                    </a:ext>
                  </a:extLst>
                </a:gridCol>
                <a:gridCol w="1262743">
                  <a:extLst>
                    <a:ext uri="{9D8B030D-6E8A-4147-A177-3AD203B41FA5}">
                      <a16:colId xmlns:a16="http://schemas.microsoft.com/office/drawing/2014/main" val="3032006895"/>
                    </a:ext>
                  </a:extLst>
                </a:gridCol>
                <a:gridCol w="1262743">
                  <a:extLst>
                    <a:ext uri="{9D8B030D-6E8A-4147-A177-3AD203B41FA5}">
                      <a16:colId xmlns:a16="http://schemas.microsoft.com/office/drawing/2014/main" val="4290278511"/>
                    </a:ext>
                  </a:extLst>
                </a:gridCol>
                <a:gridCol w="1262743">
                  <a:extLst>
                    <a:ext uri="{9D8B030D-6E8A-4147-A177-3AD203B41FA5}">
                      <a16:colId xmlns:a16="http://schemas.microsoft.com/office/drawing/2014/main" val="644499164"/>
                    </a:ext>
                  </a:extLst>
                </a:gridCol>
                <a:gridCol w="1262743">
                  <a:extLst>
                    <a:ext uri="{9D8B030D-6E8A-4147-A177-3AD203B41FA5}">
                      <a16:colId xmlns:a16="http://schemas.microsoft.com/office/drawing/2014/main" val="901705521"/>
                    </a:ext>
                  </a:extLst>
                </a:gridCol>
              </a:tblGrid>
              <a:tr h="256711"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Modality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Sample Size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062328"/>
                  </a:ext>
                </a:extLst>
              </a:tr>
              <a:tr h="436408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Flipped Not Adaptive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Flipped</a:t>
                      </a:r>
                    </a:p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Adaptive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Effect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Flipped Not Adaptive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Flipped</a:t>
                      </a:r>
                    </a:p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Adaptive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916"/>
                  </a:ext>
                </a:extLst>
              </a:tr>
              <a:tr h="52608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Final Exam</a:t>
                      </a:r>
                    </a:p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Multiple Choice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0.025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-0.32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en-US" sz="1400" dirty="0">
                        <a:latin typeface="+mn-lt"/>
                      </a:endParaRPr>
                    </a:p>
                    <a:p>
                      <a:pPr algn="ctr"/>
                      <a:endParaRPr lang="en-US" sz="1400" dirty="0">
                        <a:latin typeface="+mn-lt"/>
                      </a:endParaRPr>
                    </a:p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88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en-US" sz="1400" dirty="0">
                        <a:latin typeface="+mn-lt"/>
                      </a:endParaRPr>
                    </a:p>
                    <a:p>
                      <a:pPr algn="ctr"/>
                      <a:endParaRPr lang="en-US" sz="1400" dirty="0">
                        <a:latin typeface="+mn-lt"/>
                      </a:endParaRPr>
                    </a:p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965350"/>
                  </a:ext>
                </a:extLst>
              </a:tr>
              <a:tr h="52608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Final Exam </a:t>
                      </a:r>
                    </a:p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Free Response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0.057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0.34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88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9524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9753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A9675-9DAD-67E0-1509-5668DD9EB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62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Flipped Classroom - The COVID years (2020-21)</a:t>
            </a:r>
          </a:p>
        </p:txBody>
      </p:sp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0C5DBB03-5CC6-248E-0CE3-35B13A0909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6408009"/>
              </p:ext>
            </p:extLst>
          </p:nvPr>
        </p:nvGraphicFramePr>
        <p:xfrm>
          <a:off x="304800" y="1447800"/>
          <a:ext cx="8320405" cy="2174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7C4148B5-BFE7-3084-00F9-DEED08AF0E36}"/>
              </a:ext>
            </a:extLst>
          </p:cNvPr>
          <p:cNvSpPr/>
          <p:nvPr/>
        </p:nvSpPr>
        <p:spPr>
          <a:xfrm>
            <a:off x="3017202" y="1447800"/>
            <a:ext cx="2895600" cy="2286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246E7EDD-AE2D-F722-021E-5E38E07C6E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8367434"/>
              </p:ext>
            </p:extLst>
          </p:nvPr>
        </p:nvGraphicFramePr>
        <p:xfrm>
          <a:off x="152399" y="3962400"/>
          <a:ext cx="8839201" cy="13490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3420370715"/>
                    </a:ext>
                  </a:extLst>
                </a:gridCol>
                <a:gridCol w="1001486">
                  <a:extLst>
                    <a:ext uri="{9D8B030D-6E8A-4147-A177-3AD203B41FA5}">
                      <a16:colId xmlns:a16="http://schemas.microsoft.com/office/drawing/2014/main" val="407084350"/>
                    </a:ext>
                  </a:extLst>
                </a:gridCol>
                <a:gridCol w="1262743">
                  <a:extLst>
                    <a:ext uri="{9D8B030D-6E8A-4147-A177-3AD203B41FA5}">
                      <a16:colId xmlns:a16="http://schemas.microsoft.com/office/drawing/2014/main" val="2424031713"/>
                    </a:ext>
                  </a:extLst>
                </a:gridCol>
                <a:gridCol w="1262743">
                  <a:extLst>
                    <a:ext uri="{9D8B030D-6E8A-4147-A177-3AD203B41FA5}">
                      <a16:colId xmlns:a16="http://schemas.microsoft.com/office/drawing/2014/main" val="3032006895"/>
                    </a:ext>
                  </a:extLst>
                </a:gridCol>
                <a:gridCol w="1262743">
                  <a:extLst>
                    <a:ext uri="{9D8B030D-6E8A-4147-A177-3AD203B41FA5}">
                      <a16:colId xmlns:a16="http://schemas.microsoft.com/office/drawing/2014/main" val="4290278511"/>
                    </a:ext>
                  </a:extLst>
                </a:gridCol>
                <a:gridCol w="1262743">
                  <a:extLst>
                    <a:ext uri="{9D8B030D-6E8A-4147-A177-3AD203B41FA5}">
                      <a16:colId xmlns:a16="http://schemas.microsoft.com/office/drawing/2014/main" val="644499164"/>
                    </a:ext>
                  </a:extLst>
                </a:gridCol>
                <a:gridCol w="1262743">
                  <a:extLst>
                    <a:ext uri="{9D8B030D-6E8A-4147-A177-3AD203B41FA5}">
                      <a16:colId xmlns:a16="http://schemas.microsoft.com/office/drawing/2014/main" val="901705521"/>
                    </a:ext>
                  </a:extLst>
                </a:gridCol>
              </a:tblGrid>
              <a:tr h="256711"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Modality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Sample Size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062328"/>
                  </a:ext>
                </a:extLst>
              </a:tr>
              <a:tr h="436408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Flipped F2F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Flipped</a:t>
                      </a:r>
                    </a:p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Remote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Effect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Flipped </a:t>
                      </a:r>
                    </a:p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F2F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Flipped</a:t>
                      </a:r>
                    </a:p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Remote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916"/>
                  </a:ext>
                </a:extLst>
              </a:tr>
              <a:tr h="52608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Final Exam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&lt;0.01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0.73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9653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0082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A9675-9DAD-67E0-1509-5668DD9EB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585" y="76200"/>
            <a:ext cx="8702615" cy="1143000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Flipped Classroom with Adaptive Learning (2021-23)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A67E84F-EC70-F946-C357-33F12DE78D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9606476"/>
              </p:ext>
            </p:extLst>
          </p:nvPr>
        </p:nvGraphicFramePr>
        <p:xfrm>
          <a:off x="-76200" y="1447800"/>
          <a:ext cx="8686800" cy="190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77FDCE5-6C38-60B6-4666-803F01811ECC}"/>
              </a:ext>
            </a:extLst>
          </p:cNvPr>
          <p:cNvSpPr txBox="1"/>
          <p:nvPr/>
        </p:nvSpPr>
        <p:spPr>
          <a:xfrm>
            <a:off x="228600" y="3886200"/>
            <a:ext cx="868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Also using data analytics from the adaptive learning to identify low performing students for tutoring support.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CDD9D9D-FFCC-FFEC-25D7-8D81435E1218}"/>
              </a:ext>
            </a:extLst>
          </p:cNvPr>
          <p:cNvSpPr/>
          <p:nvPr/>
        </p:nvSpPr>
        <p:spPr>
          <a:xfrm>
            <a:off x="-21566" y="1257300"/>
            <a:ext cx="2895600" cy="2286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034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6503B-304F-34FF-A1BB-11796E4F10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" y="2514600"/>
            <a:ext cx="9032875" cy="167322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Arial Rounded MT Bold" panose="020F0704030504030204" pitchFamily="34" charset="0"/>
              </a:rPr>
              <a:t>QUESTIONS?</a:t>
            </a: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280DB321-6029-4608-B985-3E4207F921D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76200" y="5215453"/>
            <a:ext cx="8991600" cy="114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Autar Kaw</a:t>
            </a:r>
            <a:endParaRPr lang="en-US" altLang="en-US" sz="2400" baseline="30000" dirty="0">
              <a:solidFill>
                <a:srgbClr val="FFFFFF"/>
              </a:solidFill>
              <a:ea typeface="ＭＳ Ｐゴシック" panose="020B0600070205080204" pitchFamily="34" charset="-128"/>
            </a:endParaRPr>
          </a:p>
          <a:p>
            <a:pPr>
              <a:lnSpc>
                <a:spcPct val="80000"/>
              </a:lnSpc>
            </a:pPr>
            <a:r>
              <a:rPr lang="en-US" altLang="en-US" sz="2400" dirty="0">
                <a:solidFill>
                  <a:srgbClr val="FFFFFF"/>
                </a:solidFill>
                <a:ea typeface="ＭＳ Ｐゴシック" panose="020B0600070205080204" pitchFamily="34" charset="-128"/>
                <a:hlinkClick r:id="rId3"/>
              </a:rPr>
              <a:t>kaw@usf.edu</a:t>
            </a:r>
            <a:endParaRPr lang="en-US" altLang="en-US" sz="2400" dirty="0">
              <a:solidFill>
                <a:srgbClr val="FFFFFF"/>
              </a:solidFill>
              <a:ea typeface="ＭＳ Ｐゴシック" panose="020B0600070205080204" pitchFamily="34" charset="-128"/>
            </a:endParaRPr>
          </a:p>
          <a:p>
            <a:pPr>
              <a:lnSpc>
                <a:spcPct val="80000"/>
              </a:lnSpc>
            </a:pPr>
            <a:r>
              <a:rPr lang="en-US" altLang="en-US" sz="2400" dirty="0">
                <a:solidFill>
                  <a:srgbClr val="FFFFFF"/>
                </a:solidFill>
                <a:ea typeface="ＭＳ Ｐゴシック" panose="020B0600070205080204" pitchFamily="34" charset="-128"/>
                <a:hlinkClick r:id="rId4"/>
              </a:rPr>
              <a:t>https://AutarKaw.com</a:t>
            </a:r>
            <a:r>
              <a:rPr lang="en-US" altLang="en-US" sz="24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US" altLang="en-US" sz="24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@numericalguy</a:t>
            </a:r>
          </a:p>
        </p:txBody>
      </p:sp>
      <p:sp>
        <p:nvSpPr>
          <p:cNvPr id="69636" name="Rectangle 2">
            <a:extLst>
              <a:ext uri="{FF2B5EF4-FFF2-40B4-BE49-F238E27FC236}">
                <a16:creationId xmlns:a16="http://schemas.microsoft.com/office/drawing/2014/main" id="{441F6066-0CAA-540C-742F-ED89BB4DF1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28600" y="304800"/>
            <a:ext cx="9448799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3600" dirty="0">
                <a:solidFill>
                  <a:srgbClr val="FFC000"/>
                </a:solidFill>
                <a:latin typeface="Trebuchet MS"/>
                <a:cs typeface="Trebuchet MS"/>
              </a:rPr>
              <a:t>Evolution of a Flipped Classroom: From Prototype to Personalized Learning </a:t>
            </a:r>
            <a:endParaRPr lang="en-US" altLang="en-US" sz="3600" b="1" dirty="0">
              <a:solidFill>
                <a:srgbClr val="FFC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D15CD8-6937-FC4B-BC09-7C52A614B4B4}"/>
              </a:ext>
            </a:extLst>
          </p:cNvPr>
          <p:cNvSpPr txBox="1"/>
          <p:nvPr/>
        </p:nvSpPr>
        <p:spPr>
          <a:xfrm>
            <a:off x="401637" y="1302306"/>
            <a:ext cx="838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790695">
              <a:buNone/>
              <a:defRPr/>
            </a:pPr>
            <a:r>
              <a:rPr lang="en-US" sz="1800" dirty="0">
                <a:solidFill>
                  <a:srgbClr val="FFFFFF"/>
                </a:solidFill>
                <a:latin typeface="Trebuchet MS"/>
                <a:cs typeface="Trebuchet MS"/>
              </a:rPr>
              <a:t>Autar Kaw | Renee Clark</a:t>
            </a:r>
          </a:p>
        </p:txBody>
      </p:sp>
    </p:spTree>
    <p:extLst>
      <p:ext uri="{BB962C8B-B14F-4D97-AF65-F5344CB8AC3E}">
        <p14:creationId xmlns:p14="http://schemas.microsoft.com/office/powerpoint/2010/main" val="2962594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55080-17DA-8575-86EE-BA501421D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E75BF1-02A3-3DC3-E687-904782B363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089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31C16-1ABC-9905-D11A-59CB6C9F2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66FD42-8784-191B-3B67-FC8D48B1B2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463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9AD668E-BC69-6362-2E1E-FCE2B30B2250}"/>
              </a:ext>
            </a:extLst>
          </p:cNvPr>
          <p:cNvSpPr/>
          <p:nvPr/>
        </p:nvSpPr>
        <p:spPr>
          <a:xfrm>
            <a:off x="1714500" y="3343275"/>
            <a:ext cx="533400" cy="4572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63D6C7-DE4A-5D4F-C973-8D40A8BBA098}"/>
              </a:ext>
            </a:extLst>
          </p:cNvPr>
          <p:cNvSpPr/>
          <p:nvPr/>
        </p:nvSpPr>
        <p:spPr>
          <a:xfrm>
            <a:off x="2324100" y="3343275"/>
            <a:ext cx="533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756A3B-E16D-DB57-04B2-C5FD43288A60}"/>
              </a:ext>
            </a:extLst>
          </p:cNvPr>
          <p:cNvSpPr/>
          <p:nvPr/>
        </p:nvSpPr>
        <p:spPr>
          <a:xfrm>
            <a:off x="2933700" y="3343275"/>
            <a:ext cx="533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26C105-283A-6AA1-2784-ED9678356B15}"/>
              </a:ext>
            </a:extLst>
          </p:cNvPr>
          <p:cNvSpPr/>
          <p:nvPr/>
        </p:nvSpPr>
        <p:spPr>
          <a:xfrm>
            <a:off x="3543300" y="3343275"/>
            <a:ext cx="533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B6D2B9-6063-4EDD-FDE1-4695DBABC80C}"/>
              </a:ext>
            </a:extLst>
          </p:cNvPr>
          <p:cNvSpPr/>
          <p:nvPr/>
        </p:nvSpPr>
        <p:spPr>
          <a:xfrm>
            <a:off x="4152900" y="3343275"/>
            <a:ext cx="533400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DECB63-E899-743A-5BE6-3FA3A4545591}"/>
              </a:ext>
            </a:extLst>
          </p:cNvPr>
          <p:cNvSpPr/>
          <p:nvPr/>
        </p:nvSpPr>
        <p:spPr>
          <a:xfrm>
            <a:off x="4762500" y="3343275"/>
            <a:ext cx="533400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DC7CF1-2145-CDC2-312D-382176CAB370}"/>
              </a:ext>
            </a:extLst>
          </p:cNvPr>
          <p:cNvSpPr/>
          <p:nvPr/>
        </p:nvSpPr>
        <p:spPr>
          <a:xfrm>
            <a:off x="5372100" y="3343275"/>
            <a:ext cx="533400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60BB21-F639-4A91-B032-33A2AA8EE581}"/>
              </a:ext>
            </a:extLst>
          </p:cNvPr>
          <p:cNvSpPr/>
          <p:nvPr/>
        </p:nvSpPr>
        <p:spPr>
          <a:xfrm>
            <a:off x="5981700" y="3343275"/>
            <a:ext cx="533400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0F28DE2-B52E-1029-29E4-FB26DCDAA964}"/>
              </a:ext>
            </a:extLst>
          </p:cNvPr>
          <p:cNvSpPr/>
          <p:nvPr/>
        </p:nvSpPr>
        <p:spPr>
          <a:xfrm>
            <a:off x="6591300" y="3343275"/>
            <a:ext cx="533400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FEFDD4-D611-AC9A-4CE8-9C5AE9F047D8}"/>
              </a:ext>
            </a:extLst>
          </p:cNvPr>
          <p:cNvSpPr txBox="1">
            <a:spLocks noChangeArrowheads="1"/>
          </p:cNvSpPr>
          <p:nvPr/>
        </p:nvSpPr>
        <p:spPr bwMode="auto">
          <a:xfrm rot="-1870273">
            <a:off x="873125" y="3549650"/>
            <a:ext cx="8985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FFFF"/>
                </a:solidFill>
                <a:latin typeface="Calibri" panose="020F0502020204030204" pitchFamily="34" charset="0"/>
              </a:rPr>
              <a:t>Current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9F6977-C8F5-2FD5-5F05-AA38239E4F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2388" y="4484688"/>
            <a:ext cx="10366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  <a:latin typeface="Calibri" panose="020F0502020204030204" pitchFamily="34" charset="0"/>
              </a:rPr>
              <a:t>Pre-work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  <a:latin typeface="Calibri" panose="020F0502020204030204" pitchFamily="34" charset="0"/>
              </a:rPr>
              <a:t>Reading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3EFED97-C59D-CABA-BC55-92165F56C0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4778375"/>
            <a:ext cx="1585913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  <a:latin typeface="Calibri" panose="020F0502020204030204" pitchFamily="34" charset="0"/>
              </a:rPr>
              <a:t>Direct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  <a:latin typeface="Calibri" panose="020F0502020204030204" pitchFamily="34" charset="0"/>
              </a:rPr>
              <a:t>Teaching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  <a:latin typeface="Calibri" panose="020F0502020204030204" pitchFamily="34" charset="0"/>
              </a:rPr>
              <a:t>In-class lecture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D0D58B3-27A0-780F-A99B-46A062B35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9888" y="4764088"/>
            <a:ext cx="36036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  <a:latin typeface="Calibri" panose="020F0502020204030204" pitchFamily="34" charset="0"/>
              </a:rPr>
              <a:t>Engaged Learning </a:t>
            </a:r>
            <a:r>
              <a:rPr lang="en-US" altLang="en-US" sz="1800" u="sng">
                <a:solidFill>
                  <a:srgbClr val="FFFF00"/>
                </a:solidFill>
                <a:latin typeface="Calibri" panose="020F0502020204030204" pitchFamily="34" charset="0"/>
              </a:rPr>
              <a:t>without</a:t>
            </a:r>
            <a:r>
              <a:rPr lang="en-US" altLang="en-US" sz="1800">
                <a:solidFill>
                  <a:srgbClr val="FFFFFF"/>
                </a:solidFill>
                <a:latin typeface="Calibri" panose="020F0502020204030204" pitchFamily="34" charset="0"/>
              </a:rPr>
              <a:t> Instructor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  <a:latin typeface="Calibri" panose="020F0502020204030204" pitchFamily="34" charset="0"/>
              </a:rPr>
              <a:t>Homework, project, study…</a:t>
            </a:r>
          </a:p>
        </p:txBody>
      </p:sp>
      <p:sp>
        <p:nvSpPr>
          <p:cNvPr id="16" name="Left Brace 15">
            <a:extLst>
              <a:ext uri="{FF2B5EF4-FFF2-40B4-BE49-F238E27FC236}">
                <a16:creationId xmlns:a16="http://schemas.microsoft.com/office/drawing/2014/main" id="{717C406D-4FDC-5F3E-6C95-B3BF7694BBAA}"/>
              </a:ext>
            </a:extLst>
          </p:cNvPr>
          <p:cNvSpPr/>
          <p:nvPr/>
        </p:nvSpPr>
        <p:spPr>
          <a:xfrm rot="16200000">
            <a:off x="2724150" y="3533775"/>
            <a:ext cx="952500" cy="17526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7" name="Left Brace 16">
            <a:extLst>
              <a:ext uri="{FF2B5EF4-FFF2-40B4-BE49-F238E27FC236}">
                <a16:creationId xmlns:a16="http://schemas.microsoft.com/office/drawing/2014/main" id="{456C5B25-F70E-07A9-6F0C-E1F180F95D1F}"/>
              </a:ext>
            </a:extLst>
          </p:cNvPr>
          <p:cNvSpPr/>
          <p:nvPr/>
        </p:nvSpPr>
        <p:spPr>
          <a:xfrm rot="16200000">
            <a:off x="1676400" y="3971925"/>
            <a:ext cx="609600" cy="533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8" name="Left Brace 17">
            <a:extLst>
              <a:ext uri="{FF2B5EF4-FFF2-40B4-BE49-F238E27FC236}">
                <a16:creationId xmlns:a16="http://schemas.microsoft.com/office/drawing/2014/main" id="{A976906F-78E1-D8B8-EF85-5543C2057093}"/>
              </a:ext>
            </a:extLst>
          </p:cNvPr>
          <p:cNvSpPr/>
          <p:nvPr/>
        </p:nvSpPr>
        <p:spPr>
          <a:xfrm rot="16200000">
            <a:off x="5152232" y="2971006"/>
            <a:ext cx="933450" cy="285908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4290" name="Title 18">
            <a:extLst>
              <a:ext uri="{FF2B5EF4-FFF2-40B4-BE49-F238E27FC236}">
                <a16:creationId xmlns:a16="http://schemas.microsoft.com/office/drawing/2014/main" id="{A298F977-7FE3-A92C-2D26-3E73B32F1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74638"/>
            <a:ext cx="8991600" cy="1143000"/>
          </a:xfrm>
        </p:spPr>
        <p:txBody>
          <a:bodyPr/>
          <a:lstStyle/>
          <a:p>
            <a:r>
              <a:rPr lang="en-US" altLang="en-US">
                <a:solidFill>
                  <a:srgbClr val="FFC000"/>
                </a:solidFill>
              </a:rPr>
              <a:t>Does flipped class take more time?</a:t>
            </a:r>
            <a:br>
              <a:rPr lang="en-US" altLang="en-US">
                <a:solidFill>
                  <a:srgbClr val="FFC000"/>
                </a:solidFill>
              </a:rPr>
            </a:br>
            <a:r>
              <a:rPr lang="en-US" altLang="en-US">
                <a:solidFill>
                  <a:srgbClr val="FFC000"/>
                </a:solidFill>
              </a:rPr>
              <a:t>Traditional Lecture</a:t>
            </a:r>
          </a:p>
        </p:txBody>
      </p:sp>
      <p:sp>
        <p:nvSpPr>
          <p:cNvPr id="54291" name="Rectangle 19">
            <a:extLst>
              <a:ext uri="{FF2B5EF4-FFF2-40B4-BE49-F238E27FC236}">
                <a16:creationId xmlns:a16="http://schemas.microsoft.com/office/drawing/2014/main" id="{EC0FF790-80B0-BA2C-19B0-F538AF7ACC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2971800"/>
            <a:ext cx="5448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  <a:latin typeface="Calibri" panose="020F0502020204030204" pitchFamily="34" charset="0"/>
              </a:rPr>
              <a:t>3 hours in class equates to 6 hours out of class””</a:t>
            </a:r>
          </a:p>
        </p:txBody>
      </p:sp>
      <p:sp>
        <p:nvSpPr>
          <p:cNvPr id="54292" name="TextBox 20">
            <a:extLst>
              <a:ext uri="{FF2B5EF4-FFF2-40B4-BE49-F238E27FC236}">
                <a16:creationId xmlns:a16="http://schemas.microsoft.com/office/drawing/2014/main" id="{7EFF6F82-EE61-189E-E58A-A31A5A136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53188"/>
            <a:ext cx="80010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  <a:latin typeface="Calibri" panose="020F0502020204030204" pitchFamily="34" charset="0"/>
              </a:rPr>
              <a:t>Source: PK Imbrie &amp; Mary Besterfield-Sacre flipped classroom workshop given on CIRTL</a:t>
            </a:r>
          </a:p>
        </p:txBody>
      </p:sp>
    </p:spTree>
    <p:extLst>
      <p:ext uri="{BB962C8B-B14F-4D97-AF65-F5344CB8AC3E}">
        <p14:creationId xmlns:p14="http://schemas.microsoft.com/office/powerpoint/2010/main" val="631689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 animBg="1"/>
      <p:bldP spid="17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8">
            <a:extLst>
              <a:ext uri="{FF2B5EF4-FFF2-40B4-BE49-F238E27FC236}">
                <a16:creationId xmlns:a16="http://schemas.microsoft.com/office/drawing/2014/main" id="{40F40BBA-5825-D6CD-815D-0AFE415FA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638" y="160338"/>
            <a:ext cx="8991600" cy="1143000"/>
          </a:xfrm>
        </p:spPr>
        <p:txBody>
          <a:bodyPr/>
          <a:lstStyle/>
          <a:p>
            <a:r>
              <a:rPr lang="en-US" altLang="en-US">
                <a:solidFill>
                  <a:srgbClr val="FFC000"/>
                </a:solidFill>
              </a:rPr>
              <a:t>Does flipped class take more time?</a:t>
            </a:r>
            <a:br>
              <a:rPr lang="en-US" altLang="en-US">
                <a:solidFill>
                  <a:srgbClr val="FFC000"/>
                </a:solidFill>
              </a:rPr>
            </a:br>
            <a:r>
              <a:rPr lang="en-US" altLang="en-US">
                <a:solidFill>
                  <a:srgbClr val="FFC000"/>
                </a:solidFill>
              </a:rPr>
              <a:t>Flipped Class</a:t>
            </a:r>
          </a:p>
        </p:txBody>
      </p:sp>
      <p:sp>
        <p:nvSpPr>
          <p:cNvPr id="55299" name="Rectangle 19">
            <a:extLst>
              <a:ext uri="{FF2B5EF4-FFF2-40B4-BE49-F238E27FC236}">
                <a16:creationId xmlns:a16="http://schemas.microsoft.com/office/drawing/2014/main" id="{3A23095B-A83B-ADE7-B86E-ABC7FD999F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2438400"/>
            <a:ext cx="5448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  <a:latin typeface="Calibri" panose="020F0502020204030204" pitchFamily="34" charset="0"/>
              </a:rPr>
              <a:t>3 hours in class equates to 6 hours out of class””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F174813-7B36-64EA-D253-40A02C65B366}"/>
              </a:ext>
            </a:extLst>
          </p:cNvPr>
          <p:cNvSpPr/>
          <p:nvPr/>
        </p:nvSpPr>
        <p:spPr>
          <a:xfrm>
            <a:off x="1614488" y="3163888"/>
            <a:ext cx="533400" cy="4572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05818B4-75C6-F77A-1EAF-8EF819A4E272}"/>
              </a:ext>
            </a:extLst>
          </p:cNvPr>
          <p:cNvSpPr/>
          <p:nvPr/>
        </p:nvSpPr>
        <p:spPr>
          <a:xfrm>
            <a:off x="2224088" y="3163888"/>
            <a:ext cx="533400" cy="4572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9071178-C441-824E-6154-2AD6EDB1A76B}"/>
              </a:ext>
            </a:extLst>
          </p:cNvPr>
          <p:cNvSpPr/>
          <p:nvPr/>
        </p:nvSpPr>
        <p:spPr>
          <a:xfrm>
            <a:off x="2882900" y="3151188"/>
            <a:ext cx="533400" cy="4572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5448995-1644-17F3-803B-B70F74D3A911}"/>
              </a:ext>
            </a:extLst>
          </p:cNvPr>
          <p:cNvSpPr/>
          <p:nvPr/>
        </p:nvSpPr>
        <p:spPr>
          <a:xfrm>
            <a:off x="3548063" y="3175000"/>
            <a:ext cx="533400" cy="4572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7B58648-D875-5439-6839-B3668E8FB876}"/>
              </a:ext>
            </a:extLst>
          </p:cNvPr>
          <p:cNvSpPr/>
          <p:nvPr/>
        </p:nvSpPr>
        <p:spPr>
          <a:xfrm>
            <a:off x="4178300" y="3163888"/>
            <a:ext cx="533400" cy="4572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20D5E7C-DADD-6222-6A40-31CB18444EB5}"/>
              </a:ext>
            </a:extLst>
          </p:cNvPr>
          <p:cNvSpPr/>
          <p:nvPr/>
        </p:nvSpPr>
        <p:spPr>
          <a:xfrm>
            <a:off x="4814888" y="3173413"/>
            <a:ext cx="533400" cy="4572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11EBA4F-8C33-E823-47BC-46938C586019}"/>
              </a:ext>
            </a:extLst>
          </p:cNvPr>
          <p:cNvSpPr/>
          <p:nvPr/>
        </p:nvSpPr>
        <p:spPr>
          <a:xfrm>
            <a:off x="5500688" y="3151188"/>
            <a:ext cx="533400" cy="457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64AB24E-3290-316C-B193-63B1E755A117}"/>
              </a:ext>
            </a:extLst>
          </p:cNvPr>
          <p:cNvSpPr/>
          <p:nvPr/>
        </p:nvSpPr>
        <p:spPr>
          <a:xfrm>
            <a:off x="6164263" y="3149600"/>
            <a:ext cx="533400" cy="457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B6A067E-AC36-D850-1E70-5DF76041A5C7}"/>
              </a:ext>
            </a:extLst>
          </p:cNvPr>
          <p:cNvSpPr txBox="1">
            <a:spLocks noChangeArrowheads="1"/>
          </p:cNvSpPr>
          <p:nvPr/>
        </p:nvSpPr>
        <p:spPr bwMode="auto">
          <a:xfrm rot="-1870273">
            <a:off x="471488" y="3441700"/>
            <a:ext cx="11461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FFFF"/>
                </a:solidFill>
                <a:latin typeface="Calibri" panose="020F0502020204030204" pitchFamily="34" charset="0"/>
              </a:rPr>
              <a:t>FlipModel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C85192B-3AA7-B9C3-C27C-A7A305F676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3338" y="4279900"/>
            <a:ext cx="10366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  <a:latin typeface="Calibri" panose="020F0502020204030204" pitchFamily="34" charset="0"/>
              </a:rPr>
              <a:t>Pre-work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  <a:latin typeface="Calibri" panose="020F0502020204030204" pitchFamily="34" charset="0"/>
              </a:rPr>
              <a:t>Quiz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  <a:latin typeface="Calibri" panose="020F0502020204030204" pitchFamily="34" charset="0"/>
              </a:rPr>
              <a:t>Pre-HW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  <a:latin typeface="Calibri" panose="020F0502020204030204" pitchFamily="34" charset="0"/>
              </a:rPr>
              <a:t>Reading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9B8B814-98E0-887F-8AB3-46C58A4823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6238" y="4683125"/>
            <a:ext cx="10048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  <a:latin typeface="Calibri" panose="020F0502020204030204" pitchFamily="34" charset="0"/>
              </a:rPr>
              <a:t>Direct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  <a:latin typeface="Calibri" panose="020F0502020204030204" pitchFamily="34" charset="0"/>
              </a:rPr>
              <a:t>Teaching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  <a:latin typeface="Calibri" panose="020F0502020204030204" pitchFamily="34" charset="0"/>
              </a:rPr>
              <a:t>Video</a:t>
            </a:r>
          </a:p>
        </p:txBody>
      </p:sp>
      <p:sp>
        <p:nvSpPr>
          <p:cNvPr id="32" name="Left Brace 31">
            <a:extLst>
              <a:ext uri="{FF2B5EF4-FFF2-40B4-BE49-F238E27FC236}">
                <a16:creationId xmlns:a16="http://schemas.microsoft.com/office/drawing/2014/main" id="{CF01D29D-9448-4BC4-C285-88FD2FB15A48}"/>
              </a:ext>
            </a:extLst>
          </p:cNvPr>
          <p:cNvSpPr/>
          <p:nvPr/>
        </p:nvSpPr>
        <p:spPr>
          <a:xfrm rot="16200000">
            <a:off x="1715294" y="3518694"/>
            <a:ext cx="952500" cy="113188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3" name="Left Brace 32">
            <a:extLst>
              <a:ext uri="{FF2B5EF4-FFF2-40B4-BE49-F238E27FC236}">
                <a16:creationId xmlns:a16="http://schemas.microsoft.com/office/drawing/2014/main" id="{28943722-FADC-0999-0FD2-B4017CDB9AC8}"/>
              </a:ext>
            </a:extLst>
          </p:cNvPr>
          <p:cNvSpPr/>
          <p:nvPr/>
        </p:nvSpPr>
        <p:spPr>
          <a:xfrm rot="16200000">
            <a:off x="5934869" y="3190082"/>
            <a:ext cx="952500" cy="1833562"/>
          </a:xfrm>
          <a:prstGeom prst="leftBrace">
            <a:avLst>
              <a:gd name="adj1" fmla="val 8333"/>
              <a:gd name="adj2" fmla="val 8583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4" name="Left Brace 33">
            <a:extLst>
              <a:ext uri="{FF2B5EF4-FFF2-40B4-BE49-F238E27FC236}">
                <a16:creationId xmlns:a16="http://schemas.microsoft.com/office/drawing/2014/main" id="{81C99378-5453-E0E9-B314-49C250D05A33}"/>
              </a:ext>
            </a:extLst>
          </p:cNvPr>
          <p:cNvSpPr/>
          <p:nvPr/>
        </p:nvSpPr>
        <p:spPr>
          <a:xfrm rot="16200000">
            <a:off x="2828925" y="3684588"/>
            <a:ext cx="609600" cy="533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5" name="Left Brace 34">
            <a:extLst>
              <a:ext uri="{FF2B5EF4-FFF2-40B4-BE49-F238E27FC236}">
                <a16:creationId xmlns:a16="http://schemas.microsoft.com/office/drawing/2014/main" id="{CD834CBC-93EE-3891-4073-4F2053E87062}"/>
              </a:ext>
            </a:extLst>
          </p:cNvPr>
          <p:cNvSpPr/>
          <p:nvPr/>
        </p:nvSpPr>
        <p:spPr>
          <a:xfrm rot="16200000">
            <a:off x="3948113" y="3257550"/>
            <a:ext cx="952500" cy="17272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31CB68B-8727-954D-A7A9-AA21C07F84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8063" y="4621213"/>
            <a:ext cx="18938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  <a:latin typeface="Calibri" panose="020F0502020204030204" pitchFamily="34" charset="0"/>
              </a:rPr>
              <a:t>Engaged Learning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FFFFFF"/>
                </a:solidFill>
                <a:latin typeface="Calibri" panose="020F0502020204030204" pitchFamily="34" charset="0"/>
              </a:rPr>
              <a:t>with</a:t>
            </a:r>
            <a:r>
              <a:rPr lang="en-US" altLang="en-US" sz="1800">
                <a:solidFill>
                  <a:srgbClr val="FFFFFF"/>
                </a:solidFill>
                <a:latin typeface="Calibri" panose="020F0502020204030204" pitchFamily="34" charset="0"/>
              </a:rPr>
              <a:t> Instructor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F5B5087-A784-FCE6-5538-3A2AB56E8F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9600" y="4481513"/>
            <a:ext cx="29225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  <a:latin typeface="Calibri" panose="020F0502020204030204" pitchFamily="34" charset="0"/>
              </a:rPr>
              <a:t>Continued Engaged Learning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  <a:latin typeface="Calibri" panose="020F0502020204030204" pitchFamily="34" charset="0"/>
              </a:rPr>
              <a:t>without Instructor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  <a:latin typeface="Calibri" panose="020F0502020204030204" pitchFamily="34" charset="0"/>
              </a:rPr>
              <a:t>Homework, project, study…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5107A7AE-718B-F85E-26E2-D2447EE40393}"/>
              </a:ext>
            </a:extLst>
          </p:cNvPr>
          <p:cNvSpPr/>
          <p:nvPr/>
        </p:nvSpPr>
        <p:spPr>
          <a:xfrm>
            <a:off x="3300413" y="2736850"/>
            <a:ext cx="2389187" cy="130333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5F1CCF9-3F71-2BAD-E4F7-974E574DA30A}"/>
              </a:ext>
            </a:extLst>
          </p:cNvPr>
          <p:cNvSpPr/>
          <p:nvPr/>
        </p:nvSpPr>
        <p:spPr>
          <a:xfrm>
            <a:off x="6794500" y="3149600"/>
            <a:ext cx="533400" cy="457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/>
              <a:t> </a:t>
            </a:r>
          </a:p>
        </p:txBody>
      </p:sp>
      <p:sp>
        <p:nvSpPr>
          <p:cNvPr id="55319" name="TextBox 39">
            <a:extLst>
              <a:ext uri="{FF2B5EF4-FFF2-40B4-BE49-F238E27FC236}">
                <a16:creationId xmlns:a16="http://schemas.microsoft.com/office/drawing/2014/main" id="{3FA3DA6E-B7B1-18E0-812C-E8929DD134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775"/>
            <a:ext cx="8001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  <a:latin typeface="Calibri" panose="020F0502020204030204" pitchFamily="34" charset="0"/>
              </a:rPr>
              <a:t>Source: PK Imbrie &amp; Mary Besterfield-Sacre flipped classroom workshop given on CIRTL</a:t>
            </a:r>
          </a:p>
        </p:txBody>
      </p:sp>
    </p:spTree>
    <p:extLst>
      <p:ext uri="{BB962C8B-B14F-4D97-AF65-F5344CB8AC3E}">
        <p14:creationId xmlns:p14="http://schemas.microsoft.com/office/powerpoint/2010/main" val="2183145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/>
      <p:bldP spid="32" grpId="0" animBg="1"/>
      <p:bldP spid="33" grpId="0" animBg="1"/>
      <p:bldP spid="34" grpId="0" animBg="1"/>
      <p:bldP spid="35" grpId="0" animBg="1"/>
      <p:bldP spid="36" grpId="0"/>
      <p:bldP spid="37" grpId="0"/>
      <p:bldP spid="38" grpId="0" animBg="1"/>
      <p:bldP spid="3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Content Placeholder 2">
            <a:extLst>
              <a:ext uri="{FF2B5EF4-FFF2-40B4-BE49-F238E27FC236}">
                <a16:creationId xmlns:a16="http://schemas.microsoft.com/office/drawing/2014/main" id="{F9DA4CB7-2A48-8B6D-E167-DB1966C28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295400"/>
            <a:ext cx="7467600" cy="1143000"/>
          </a:xfrm>
        </p:spPr>
        <p:txBody>
          <a:bodyPr/>
          <a:lstStyle/>
          <a:p>
            <a:pPr marL="117475" indent="0">
              <a:buFont typeface="Arial" panose="020B0604020202020204" pitchFamily="34" charset="0"/>
              <a:buNone/>
              <a:defRPr/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Is the flipped class better than the traditional lecture? </a:t>
            </a:r>
          </a:p>
          <a:p>
            <a:pPr marL="117475" indent="0">
              <a:buFont typeface="Arial" panose="020B0604020202020204" pitchFamily="34" charset="0"/>
              <a:buNone/>
              <a:defRPr/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Yes!</a:t>
            </a:r>
          </a:p>
          <a:p>
            <a:pPr marL="574675" indent="-457200">
              <a:defRPr/>
            </a:pPr>
            <a:endParaRPr lang="en-US" altLang="en-US" dirty="0">
              <a:solidFill>
                <a:schemeClr val="bg1"/>
              </a:solidFill>
              <a:ea typeface="ＭＳ Ｐゴシック" panose="020B0600070205080204" pitchFamily="34" charset="-128"/>
            </a:endParaRPr>
          </a:p>
          <a:p>
            <a:pPr marL="574675" indent="-457200">
              <a:defRPr/>
            </a:pPr>
            <a:endParaRPr lang="en-US" altLang="en-US" dirty="0">
              <a:solidFill>
                <a:schemeClr val="bg1"/>
              </a:solidFill>
              <a:ea typeface="ＭＳ Ｐゴシック" panose="020B0600070205080204" pitchFamily="34" charset="-128"/>
            </a:endParaRPr>
          </a:p>
          <a:p>
            <a:pPr marL="574675" indent="-457200">
              <a:defRPr/>
            </a:pPr>
            <a:endParaRPr lang="en-US" altLang="en-US" dirty="0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55299" name="Rectangle 1">
            <a:extLst>
              <a:ext uri="{FF2B5EF4-FFF2-40B4-BE49-F238E27FC236}">
                <a16:creationId xmlns:a16="http://schemas.microsoft.com/office/drawing/2014/main" id="{94B7D49E-ED17-B3BE-DFC6-206EE26514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3482975"/>
            <a:ext cx="5257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Calibri" panose="020F0502020204030204" pitchFamily="34" charset="0"/>
              </a:rPr>
              <a:t>http://www.pnas.org/content/111/23/8410.abstract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B2815D6-102A-53F1-B662-960DA869FF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3852863"/>
            <a:ext cx="7315200" cy="200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FFFF"/>
                </a:solidFill>
              </a:rPr>
              <a:t>“</a:t>
            </a:r>
            <a:r>
              <a:rPr lang="en-US" altLang="en-US" dirty="0">
                <a:solidFill>
                  <a:srgbClr val="FFFFFF"/>
                </a:solidFill>
              </a:rPr>
              <a:t>The results raise questions about the continued use of traditional lecturing as a control in research studies”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800" b="1" dirty="0">
              <a:solidFill>
                <a:srgbClr val="FFFFFF"/>
              </a:solidFill>
            </a:endParaRPr>
          </a:p>
        </p:txBody>
      </p:sp>
      <p:sp>
        <p:nvSpPr>
          <p:cNvPr id="64517" name="Title 1">
            <a:extLst>
              <a:ext uri="{FF2B5EF4-FFF2-40B4-BE49-F238E27FC236}">
                <a16:creationId xmlns:a16="http://schemas.microsoft.com/office/drawing/2014/main" id="{15A4E61D-15DC-8390-4AE2-C4FB43C31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875"/>
            <a:ext cx="8229600" cy="1143000"/>
          </a:xfrm>
        </p:spPr>
        <p:txBody>
          <a:bodyPr/>
          <a:lstStyle/>
          <a:p>
            <a:r>
              <a:rPr lang="en-US" altLang="en-US" sz="3200">
                <a:solidFill>
                  <a:srgbClr val="FFC000"/>
                </a:solidFill>
              </a:rPr>
              <a:t>Flipped vs Traditional</a:t>
            </a:r>
          </a:p>
        </p:txBody>
      </p:sp>
    </p:spTree>
    <p:extLst>
      <p:ext uri="{BB962C8B-B14F-4D97-AF65-F5344CB8AC3E}">
        <p14:creationId xmlns:p14="http://schemas.microsoft.com/office/powerpoint/2010/main" val="1368114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104B2F08-4E8D-3AAA-3B1A-B9B46FB31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381000"/>
            <a:ext cx="8229600" cy="1143000"/>
          </a:xfrm>
        </p:spPr>
        <p:txBody>
          <a:bodyPr/>
          <a:lstStyle/>
          <a:p>
            <a:r>
              <a:rPr lang="en-US" altLang="en-US">
                <a:solidFill>
                  <a:srgbClr val="FFC000"/>
                </a:solidFill>
              </a:rPr>
              <a:t>Before, In, and After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666E2137-7F13-079D-1A71-93F38D5858E7}"/>
              </a:ext>
            </a:extLst>
          </p:cNvPr>
          <p:cNvGraphicFramePr/>
          <p:nvPr/>
        </p:nvGraphicFramePr>
        <p:xfrm>
          <a:off x="1219200" y="1371600"/>
          <a:ext cx="6781800" cy="477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309906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50EA8696-1D7E-DDC9-0DDD-C69933BE7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/>
          <a:lstStyle/>
          <a:p>
            <a:r>
              <a:rPr lang="en-US" altLang="en-US">
                <a:solidFill>
                  <a:srgbClr val="FFC000"/>
                </a:solidFill>
              </a:rPr>
              <a:t>What happens BEFORE class?</a:t>
            </a:r>
          </a:p>
        </p:txBody>
      </p:sp>
    </p:spTree>
    <p:extLst>
      <p:ext uri="{BB962C8B-B14F-4D97-AF65-F5344CB8AC3E}">
        <p14:creationId xmlns:p14="http://schemas.microsoft.com/office/powerpoint/2010/main" val="42583646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3B1EDC50-F070-6643-EDFB-E78AFECF7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63" y="0"/>
            <a:ext cx="8813800" cy="1143000"/>
          </a:xfrm>
        </p:spPr>
        <p:txBody>
          <a:bodyPr/>
          <a:lstStyle/>
          <a:p>
            <a:r>
              <a:rPr lang="en-US" altLang="en-US">
                <a:solidFill>
                  <a:srgbClr val="FFC000"/>
                </a:solidFill>
              </a:rPr>
              <a:t>Assign video lectures</a:t>
            </a:r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FE2AA4F1-0FA4-5605-A93E-532CFB85B7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600200"/>
            <a:ext cx="9067800" cy="663575"/>
          </a:xfrm>
        </p:spPr>
        <p:txBody>
          <a:bodyPr/>
          <a:lstStyle/>
          <a:p>
            <a:pPr marL="574675" indent="-457200">
              <a:defRPr/>
            </a:pPr>
            <a:endParaRPr lang="en-US" dirty="0"/>
          </a:p>
          <a:p>
            <a:pPr marL="117475" indent="0">
              <a:buFont typeface="Wingdings 2" pitchFamily="18" charset="2"/>
              <a:buNone/>
              <a:defRPr/>
            </a:pPr>
            <a:endParaRPr lang="en-US" dirty="0"/>
          </a:p>
          <a:p>
            <a:pPr marL="117475" indent="0">
              <a:buFont typeface="Wingdings 2" pitchFamily="18" charset="2"/>
              <a:buNone/>
              <a:defRPr/>
            </a:pPr>
            <a:endParaRPr lang="en-US" dirty="0"/>
          </a:p>
        </p:txBody>
      </p:sp>
      <p:pic>
        <p:nvPicPr>
          <p:cNvPr id="13316" name="Picture 2">
            <a:extLst>
              <a:ext uri="{FF2B5EF4-FFF2-40B4-BE49-F238E27FC236}">
                <a16:creationId xmlns:a16="http://schemas.microsoft.com/office/drawing/2014/main" id="{D92AA123-24B4-BA25-AA3F-6D9B5018F8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9" t="17723" r="48727" b="41139"/>
          <a:stretch>
            <a:fillRect/>
          </a:stretch>
        </p:blipFill>
        <p:spPr bwMode="auto">
          <a:xfrm>
            <a:off x="2125663" y="1295400"/>
            <a:ext cx="4622800" cy="355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55989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2">
            <a:extLst>
              <a:ext uri="{FF2B5EF4-FFF2-40B4-BE49-F238E27FC236}">
                <a16:creationId xmlns:a16="http://schemas.microsoft.com/office/drawing/2014/main" id="{B654E119-9EA6-DDE7-ED4F-F0033D25D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025" y="228600"/>
            <a:ext cx="9099550" cy="663575"/>
          </a:xfrm>
        </p:spPr>
        <p:txBody>
          <a:bodyPr/>
          <a:lstStyle/>
          <a:p>
            <a:pPr marL="117475" indent="0" algn="ctr">
              <a:buFont typeface="Arial" panose="020B0604020202020204" pitchFamily="34" charset="0"/>
              <a:buNone/>
            </a:pPr>
            <a:r>
              <a:rPr lang="en-US" altLang="en-US">
                <a:ea typeface="ＭＳ Ｐゴシック" panose="020B0600070205080204" pitchFamily="34" charset="-128"/>
              </a:rPr>
              <a:t> </a:t>
            </a:r>
            <a:r>
              <a:rPr lang="en-US" altLang="en-US" sz="4400">
                <a:solidFill>
                  <a:srgbClr val="FFC000"/>
                </a:solidFill>
                <a:ea typeface="ＭＳ Ｐゴシック" panose="020B0600070205080204" pitchFamily="34" charset="-128"/>
              </a:rPr>
              <a:t>Assign automatically graded quizzes</a:t>
            </a:r>
          </a:p>
          <a:p>
            <a:pPr marL="117475" indent="0">
              <a:buFont typeface="Wingdings 2" panose="05020102010507070707" pitchFamily="18" charset="2"/>
              <a:buNone/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15363" name="Picture 2">
            <a:extLst>
              <a:ext uri="{FF2B5EF4-FFF2-40B4-BE49-F238E27FC236}">
                <a16:creationId xmlns:a16="http://schemas.microsoft.com/office/drawing/2014/main" id="{3FC9DDD2-3C9C-0375-0A8F-C35911B008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8" t="36192" r="27538" b="45711"/>
          <a:stretch>
            <a:fillRect/>
          </a:stretch>
        </p:blipFill>
        <p:spPr bwMode="auto">
          <a:xfrm>
            <a:off x="304800" y="1981200"/>
            <a:ext cx="84582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10684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2">
            <a:extLst>
              <a:ext uri="{FF2B5EF4-FFF2-40B4-BE49-F238E27FC236}">
                <a16:creationId xmlns:a16="http://schemas.microsoft.com/office/drawing/2014/main" id="{FF698546-F2E0-1296-FA61-B3C226C2F0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2400"/>
            <a:ext cx="9067800" cy="663575"/>
          </a:xfrm>
        </p:spPr>
        <p:txBody>
          <a:bodyPr/>
          <a:lstStyle/>
          <a:p>
            <a:pPr marL="117475" indent="0" algn="ctr">
              <a:buFont typeface="Arial" panose="020B0604020202020204" pitchFamily="34" charset="0"/>
              <a:buNone/>
            </a:pPr>
            <a:r>
              <a:rPr lang="en-US" altLang="en-US">
                <a:ea typeface="ＭＳ Ｐゴシック" panose="020B0600070205080204" pitchFamily="34" charset="-128"/>
              </a:rPr>
              <a:t> </a:t>
            </a:r>
            <a:r>
              <a:rPr lang="en-US" altLang="en-US" sz="4400">
                <a:solidFill>
                  <a:srgbClr val="FFC000"/>
                </a:solidFill>
                <a:ea typeface="ＭＳ Ｐゴシック" panose="020B0600070205080204" pitchFamily="34" charset="-128"/>
              </a:rPr>
              <a:t>What did you not understand about the assigned chapter?</a:t>
            </a:r>
          </a:p>
          <a:p>
            <a:pPr marL="117475" indent="0">
              <a:buFont typeface="Wingdings 2" panose="05020102010507070707" pitchFamily="18" charset="2"/>
              <a:buNone/>
            </a:pPr>
            <a:endParaRPr lang="en-US" altLang="en-US">
              <a:ea typeface="ＭＳ Ｐゴシック" panose="020B0600070205080204" pitchFamily="34" charset="-128"/>
            </a:endParaRPr>
          </a:p>
          <a:p>
            <a:pPr marL="117475" indent="0">
              <a:buFont typeface="Wingdings 2" panose="05020102010507070707" pitchFamily="18" charset="2"/>
              <a:buNone/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17411" name="Picture 2">
            <a:extLst>
              <a:ext uri="{FF2B5EF4-FFF2-40B4-BE49-F238E27FC236}">
                <a16:creationId xmlns:a16="http://schemas.microsoft.com/office/drawing/2014/main" id="{24735A2A-5B79-A93B-09AC-7FEF3708F2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0" t="66377" r="31192" b="15822"/>
          <a:stretch>
            <a:fillRect/>
          </a:stretch>
        </p:blipFill>
        <p:spPr bwMode="auto">
          <a:xfrm>
            <a:off x="304800" y="1905000"/>
            <a:ext cx="859472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0173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2">
            <a:extLst>
              <a:ext uri="{FF2B5EF4-FFF2-40B4-BE49-F238E27FC236}">
                <a16:creationId xmlns:a16="http://schemas.microsoft.com/office/drawing/2014/main" id="{ABCDAF96-7B33-5DB0-703A-2C07D9E9EA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25" y="152400"/>
            <a:ext cx="9067800" cy="663575"/>
          </a:xfrm>
        </p:spPr>
        <p:txBody>
          <a:bodyPr/>
          <a:lstStyle/>
          <a:p>
            <a:pPr marL="117475" indent="0" algn="ctr">
              <a:buFont typeface="Arial" panose="020B0604020202020204" pitchFamily="34" charset="0"/>
              <a:buNone/>
            </a:pPr>
            <a:r>
              <a:rPr lang="en-US" altLang="en-US">
                <a:ea typeface="ＭＳ Ｐゴシック" panose="020B0600070205080204" pitchFamily="34" charset="-128"/>
              </a:rPr>
              <a:t> </a:t>
            </a:r>
            <a:r>
              <a:rPr lang="en-US" altLang="en-US" sz="4400">
                <a:solidFill>
                  <a:srgbClr val="FFC000"/>
                </a:solidFill>
                <a:ea typeface="ＭＳ Ｐゴシック" panose="020B0600070205080204" pitchFamily="34" charset="-128"/>
              </a:rPr>
              <a:t>Do reading assignment, if needed</a:t>
            </a:r>
          </a:p>
          <a:p>
            <a:pPr marL="117475" indent="0">
              <a:buFont typeface="Wingdings 2" panose="05020102010507070707" pitchFamily="18" charset="2"/>
              <a:buNone/>
            </a:pPr>
            <a:endParaRPr lang="en-US" altLang="en-US">
              <a:ea typeface="ＭＳ Ｐゴシック" panose="020B0600070205080204" pitchFamily="34" charset="-128"/>
            </a:endParaRPr>
          </a:p>
          <a:p>
            <a:pPr marL="117475" indent="0">
              <a:buFont typeface="Wingdings 2" panose="05020102010507070707" pitchFamily="18" charset="2"/>
              <a:buNone/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19459" name="Picture 2">
            <a:extLst>
              <a:ext uri="{FF2B5EF4-FFF2-40B4-BE49-F238E27FC236}">
                <a16:creationId xmlns:a16="http://schemas.microsoft.com/office/drawing/2014/main" id="{D50BDFB8-29E3-FE3C-D7EA-2041A03FC1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58" t="23888" r="29080" b="32449"/>
          <a:stretch>
            <a:fillRect/>
          </a:stretch>
        </p:blipFill>
        <p:spPr bwMode="auto">
          <a:xfrm>
            <a:off x="1828800" y="990600"/>
            <a:ext cx="5835650" cy="364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58000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C86EC561-63A3-A41D-3445-AF559039E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/>
          <a:lstStyle/>
          <a:p>
            <a:r>
              <a:rPr lang="en-US" altLang="en-US">
                <a:solidFill>
                  <a:srgbClr val="FFC000"/>
                </a:solidFill>
              </a:rPr>
              <a:t>What happens IN class?</a:t>
            </a:r>
          </a:p>
        </p:txBody>
      </p:sp>
    </p:spTree>
    <p:extLst>
      <p:ext uri="{BB962C8B-B14F-4D97-AF65-F5344CB8AC3E}">
        <p14:creationId xmlns:p14="http://schemas.microsoft.com/office/powerpoint/2010/main" val="34275258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7B411CCF-85C9-21DC-A352-43449827F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143000"/>
          </a:xfrm>
        </p:spPr>
        <p:txBody>
          <a:bodyPr/>
          <a:lstStyle/>
          <a:p>
            <a:r>
              <a:rPr lang="en-US" altLang="en-US">
                <a:solidFill>
                  <a:srgbClr val="FFC000"/>
                </a:solidFill>
              </a:rPr>
              <a:t>Ask clicker questions</a:t>
            </a:r>
          </a:p>
        </p:txBody>
      </p:sp>
      <p:sp>
        <p:nvSpPr>
          <p:cNvPr id="24579" name="Content Placeholder 2">
            <a:extLst>
              <a:ext uri="{FF2B5EF4-FFF2-40B4-BE49-F238E27FC236}">
                <a16:creationId xmlns:a16="http://schemas.microsoft.com/office/drawing/2014/main" id="{9747F2A1-BEC8-A93C-4958-97CF0B022A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152525"/>
            <a:ext cx="8763000" cy="533400"/>
          </a:xfrm>
        </p:spPr>
        <p:txBody>
          <a:bodyPr/>
          <a:lstStyle/>
          <a:p>
            <a:pPr marL="117475" indent="0">
              <a:buFont typeface="Arial" panose="020B0604020202020204" pitchFamily="34" charset="0"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10 minutes: Clicker questions</a:t>
            </a:r>
          </a:p>
        </p:txBody>
      </p:sp>
      <p:pic>
        <p:nvPicPr>
          <p:cNvPr id="24580" name="Picture 2" descr="http://bcm.bc.edu/wp-content/images/spring_2008/survey-says-1.jpg">
            <a:extLst>
              <a:ext uri="{FF2B5EF4-FFF2-40B4-BE49-F238E27FC236}">
                <a16:creationId xmlns:a16="http://schemas.microsoft.com/office/drawing/2014/main" id="{4435E65B-96FF-593F-9954-315432243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057400"/>
            <a:ext cx="4021138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56668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3776A89A-97EA-17D9-BEE0-2E81282B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143000"/>
          </a:xfrm>
        </p:spPr>
        <p:txBody>
          <a:bodyPr/>
          <a:lstStyle/>
          <a:p>
            <a:r>
              <a:rPr lang="en-US" altLang="en-US">
                <a:solidFill>
                  <a:srgbClr val="FFC000"/>
                </a:solidFill>
              </a:rPr>
              <a:t>Give micro-lectures</a:t>
            </a:r>
          </a:p>
        </p:txBody>
      </p:sp>
      <p:sp>
        <p:nvSpPr>
          <p:cNvPr id="32771" name="Content Placeholder 2">
            <a:extLst>
              <a:ext uri="{FF2B5EF4-FFF2-40B4-BE49-F238E27FC236}">
                <a16:creationId xmlns:a16="http://schemas.microsoft.com/office/drawing/2014/main" id="{70096EF1-6F82-D578-E23E-77ED7F5A4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1219200"/>
          </a:xfrm>
        </p:spPr>
        <p:txBody>
          <a:bodyPr/>
          <a:lstStyle/>
          <a:p>
            <a:pPr marL="117475" indent="0">
              <a:buFont typeface="Arial" panose="020B0604020202020204" pitchFamily="34" charset="0"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10 minutes: Micro-lectures are based on the questions asked.</a:t>
            </a:r>
          </a:p>
          <a:p>
            <a:pPr marL="117475" indent="0">
              <a:buFont typeface="Wingdings 2" panose="05020102010507070707" pitchFamily="18" charset="2"/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pPr marL="117475" indent="0">
              <a:buFont typeface="Wingdings 2" panose="05020102010507070707" pitchFamily="18" charset="2"/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pPr marL="117475" indent="0">
              <a:buFont typeface="Wingdings 2" panose="05020102010507070707" pitchFamily="18" charset="2"/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32772" name="Picture 1">
            <a:extLst>
              <a:ext uri="{FF2B5EF4-FFF2-40B4-BE49-F238E27FC236}">
                <a16:creationId xmlns:a16="http://schemas.microsoft.com/office/drawing/2014/main" id="{27CE74E9-4E5C-2B82-939E-9C29D24501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04" r="11449" b="25275"/>
          <a:stretch>
            <a:fillRect/>
          </a:stretch>
        </p:blipFill>
        <p:spPr bwMode="auto">
          <a:xfrm>
            <a:off x="2895600" y="2362200"/>
            <a:ext cx="36449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44870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>
            <a:extLst>
              <a:ext uri="{FF2B5EF4-FFF2-40B4-BE49-F238E27FC236}">
                <a16:creationId xmlns:a16="http://schemas.microsoft.com/office/drawing/2014/main" id="{7EE5E318-D56D-C4D7-E6E2-C3100DF12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143000"/>
          </a:xfrm>
        </p:spPr>
        <p:txBody>
          <a:bodyPr/>
          <a:lstStyle/>
          <a:p>
            <a:r>
              <a:rPr lang="en-US" altLang="en-US" dirty="0">
                <a:solidFill>
                  <a:srgbClr val="FFC000"/>
                </a:solidFill>
              </a:rPr>
              <a:t>In-class exercises</a:t>
            </a:r>
          </a:p>
        </p:txBody>
      </p:sp>
      <p:sp>
        <p:nvSpPr>
          <p:cNvPr id="34819" name="Content Placeholder 2">
            <a:extLst>
              <a:ext uri="{FF2B5EF4-FFF2-40B4-BE49-F238E27FC236}">
                <a16:creationId xmlns:a16="http://schemas.microsoft.com/office/drawing/2014/main" id="{F0D0E46F-3421-DA34-9940-C3C31EAFD9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066800"/>
            <a:ext cx="8915400" cy="1143000"/>
          </a:xfrm>
        </p:spPr>
        <p:txBody>
          <a:bodyPr/>
          <a:lstStyle/>
          <a:p>
            <a:pPr marL="117475" indent="0">
              <a:buFont typeface="Arial" panose="020B0604020202020204" pitchFamily="34" charset="0"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55 minutes: Problem sets; application problems</a:t>
            </a:r>
          </a:p>
          <a:p>
            <a:pPr marL="117475" indent="0">
              <a:buFont typeface="Wingdings 2" panose="05020102010507070707" pitchFamily="18" charset="2"/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pPr marL="117475" indent="0">
              <a:buFont typeface="Wingdings 2" panose="05020102010507070707" pitchFamily="18" charset="2"/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34820" name="Picture 1">
            <a:extLst>
              <a:ext uri="{FF2B5EF4-FFF2-40B4-BE49-F238E27FC236}">
                <a16:creationId xmlns:a16="http://schemas.microsoft.com/office/drawing/2014/main" id="{487A188E-EADA-BC8A-1A50-3F64199F0E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67" t="43758" r="30556" b="24001"/>
          <a:stretch>
            <a:fillRect/>
          </a:stretch>
        </p:blipFill>
        <p:spPr bwMode="auto">
          <a:xfrm>
            <a:off x="381000" y="2362200"/>
            <a:ext cx="4191000" cy="2023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41031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>
            <a:extLst>
              <a:ext uri="{FF2B5EF4-FFF2-40B4-BE49-F238E27FC236}">
                <a16:creationId xmlns:a16="http://schemas.microsoft.com/office/drawing/2014/main" id="{808028C7-ACC5-602C-4628-30DA0867D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/>
          <a:lstStyle/>
          <a:p>
            <a:r>
              <a:rPr lang="en-US" altLang="en-US">
                <a:solidFill>
                  <a:srgbClr val="FFC000"/>
                </a:solidFill>
              </a:rPr>
              <a:t>What happens AFTER class?</a:t>
            </a:r>
          </a:p>
        </p:txBody>
      </p:sp>
    </p:spTree>
    <p:extLst>
      <p:ext uri="{BB962C8B-B14F-4D97-AF65-F5344CB8AC3E}">
        <p14:creationId xmlns:p14="http://schemas.microsoft.com/office/powerpoint/2010/main" val="2794825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09C62BFB-9777-5671-664D-451F8C8EA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Where it is now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F21C7-221C-B8C1-26D9-4F23919ED7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962400"/>
            <a:ext cx="82296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1,600,000+ page views per year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1,400,000+ YouTube views per year and 63,000+ subscribers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100,000 blog views per year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MOOCs on Matrix Algebra and Numerical Methods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Tested extensively in 6 universities in USA and used in 40 universities world-wide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842E87-FA72-1F62-AC00-B9A4DE0388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167" t="16925" r="24167" b="8656"/>
          <a:stretch/>
        </p:blipFill>
        <p:spPr>
          <a:xfrm>
            <a:off x="5339986" y="1899249"/>
            <a:ext cx="2889597" cy="16778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67435B9-3B13-182B-8FE1-1668EFF43D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381" y="1834319"/>
            <a:ext cx="3385635" cy="173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524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>
            <a:extLst>
              <a:ext uri="{FF2B5EF4-FFF2-40B4-BE49-F238E27FC236}">
                <a16:creationId xmlns:a16="http://schemas.microsoft.com/office/drawing/2014/main" id="{217376B4-191F-4016-8669-649ACDAE1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FFC000"/>
                </a:solidFill>
              </a:rPr>
              <a:t>Assignments and help!</a:t>
            </a:r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01FDA365-56C4-651D-5100-6D3178AF10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3886200"/>
          </a:xfrm>
        </p:spPr>
        <p:txBody>
          <a:bodyPr/>
          <a:lstStyle/>
          <a:p>
            <a:pPr marL="574675" indent="-457200">
              <a:defRPr/>
            </a:pPr>
            <a:r>
              <a:rPr lang="en-US" dirty="0">
                <a:solidFill>
                  <a:schemeClr val="bg1"/>
                </a:solidFill>
              </a:rPr>
              <a:t>Take another automatically graded algorithmic quiz on LMS</a:t>
            </a:r>
          </a:p>
          <a:p>
            <a:pPr marL="574675" indent="-457200">
              <a:defRPr/>
            </a:pPr>
            <a:r>
              <a:rPr lang="en-US" dirty="0">
                <a:solidFill>
                  <a:schemeClr val="bg1"/>
                </a:solidFill>
              </a:rPr>
              <a:t>Complete and submit higher-order thinking exercise for grading.</a:t>
            </a:r>
          </a:p>
          <a:p>
            <a:pPr marL="574675" indent="-457200">
              <a:defRPr/>
            </a:pPr>
            <a:r>
              <a:rPr lang="en-US" dirty="0">
                <a:solidFill>
                  <a:schemeClr val="bg1"/>
                </a:solidFill>
              </a:rPr>
              <a:t>Continue discussion.  Answers are given by instructor via blog, videos, links.</a:t>
            </a:r>
          </a:p>
          <a:p>
            <a:pPr marL="117475" indent="0">
              <a:buFont typeface="Wingdings 2" pitchFamily="18" charset="2"/>
              <a:buNone/>
              <a:defRPr/>
            </a:pPr>
            <a:endParaRPr lang="en-US" dirty="0">
              <a:solidFill>
                <a:srgbClr val="FFFF00"/>
              </a:solidFill>
            </a:endParaRPr>
          </a:p>
          <a:p>
            <a:pPr marL="117475" indent="0">
              <a:buFont typeface="Wingdings 2" pitchFamily="18" charset="2"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756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F9B9A-3BF5-44F7-5687-7F262C853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819400"/>
            <a:ext cx="8229600" cy="1143000"/>
          </a:xfrm>
        </p:spPr>
        <p:txBody>
          <a:bodyPr/>
          <a:lstStyle/>
          <a:p>
            <a:r>
              <a:rPr lang="en-US" dirty="0"/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30441727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1C0F8-F8F7-D021-C55C-C858C4CA6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Three instruments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F2C223-8339-704A-C586-E0D9758E9001}"/>
              </a:ext>
            </a:extLst>
          </p:cNvPr>
          <p:cNvSpPr txBox="1"/>
          <p:nvPr/>
        </p:nvSpPr>
        <p:spPr>
          <a:xfrm>
            <a:off x="381000" y="1752600"/>
            <a:ext cx="78486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>
              <a:buAutoNum type="arabicParenR"/>
            </a:pPr>
            <a:r>
              <a:rPr lang="en-US" sz="4000" dirty="0">
                <a:solidFill>
                  <a:schemeClr val="bg1"/>
                </a:solidFill>
              </a:rPr>
              <a:t>Concept inventory test</a:t>
            </a:r>
          </a:p>
          <a:p>
            <a:pPr marL="742950" indent="-742950">
              <a:buAutoNum type="arabicParenR"/>
            </a:pPr>
            <a:r>
              <a:rPr lang="en-US" sz="4000" strike="dblStrike" dirty="0">
                <a:solidFill>
                  <a:schemeClr val="bg1"/>
                </a:solidFill>
              </a:rPr>
              <a:t>Final Exam</a:t>
            </a:r>
          </a:p>
          <a:p>
            <a:pPr marL="742950" indent="-742950">
              <a:buAutoNum type="arabicParenR"/>
            </a:pPr>
            <a:r>
              <a:rPr lang="en-US" sz="4000" dirty="0">
                <a:solidFill>
                  <a:schemeClr val="bg1"/>
                </a:solidFill>
              </a:rPr>
              <a:t>Classroom environment survey </a:t>
            </a:r>
          </a:p>
          <a:p>
            <a:pPr marL="742950" indent="-742950">
              <a:buAutoNum type="arabicParenR"/>
            </a:pPr>
            <a:r>
              <a:rPr lang="en-US" sz="4000" dirty="0">
                <a:solidFill>
                  <a:schemeClr val="bg1"/>
                </a:solidFill>
              </a:rPr>
              <a:t>Flipped mode evaluation survey</a:t>
            </a:r>
          </a:p>
        </p:txBody>
      </p:sp>
    </p:spTree>
    <p:extLst>
      <p:ext uri="{BB962C8B-B14F-4D97-AF65-F5344CB8AC3E}">
        <p14:creationId xmlns:p14="http://schemas.microsoft.com/office/powerpoint/2010/main" val="19955572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B8357-D40E-C5D6-542C-DA8C95E85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Concept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378C1E-22FC-A7CD-9E0F-AA591BEE5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458200" cy="3810000"/>
          </a:xfrm>
        </p:spPr>
        <p:txBody>
          <a:bodyPr/>
          <a:lstStyle/>
          <a:p>
            <a:pPr marL="0" indent="0">
              <a:buNone/>
            </a:pPr>
            <a:r>
              <a:rPr lang="en-US" sz="2000" i="1" dirty="0">
                <a:latin typeface="Trebuchet MS"/>
                <a:cs typeface="Trebuchet MS"/>
              </a:rPr>
              <a:t>Concept Question Score Comparison Between Without and With Adaptive Learning</a:t>
            </a: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DBB426-3401-1DF4-9E5B-8FD50EC8F3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473279"/>
            <a:ext cx="8229600" cy="206384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CBD5C3F-F64F-CDB4-C3F0-B741C80A6A1F}"/>
              </a:ext>
            </a:extLst>
          </p:cNvPr>
          <p:cNvSpPr/>
          <p:nvPr/>
        </p:nvSpPr>
        <p:spPr>
          <a:xfrm>
            <a:off x="5791200" y="3352800"/>
            <a:ext cx="990600" cy="228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F31162-FF52-D14A-7B8D-3A7F235F5B8D}"/>
              </a:ext>
            </a:extLst>
          </p:cNvPr>
          <p:cNvSpPr/>
          <p:nvPr/>
        </p:nvSpPr>
        <p:spPr>
          <a:xfrm>
            <a:off x="5791200" y="4191000"/>
            <a:ext cx="990600" cy="228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3E1ACA-4E64-F6BA-FA44-E2DFFF6491F0}"/>
              </a:ext>
            </a:extLst>
          </p:cNvPr>
          <p:cNvSpPr/>
          <p:nvPr/>
        </p:nvSpPr>
        <p:spPr>
          <a:xfrm>
            <a:off x="5791200" y="3962400"/>
            <a:ext cx="990600" cy="22860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501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82AB6-CB64-E0F6-D410-8F0C2D354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Classroom Environment Survey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9E4FB0-B51D-43B2-D7CF-E6D43EB769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526"/>
          <a:stretch/>
        </p:blipFill>
        <p:spPr>
          <a:xfrm>
            <a:off x="295275" y="2133600"/>
            <a:ext cx="8553450" cy="25908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8F1E78F-76F4-E150-3E66-A84F5AC3EABB}"/>
              </a:ext>
            </a:extLst>
          </p:cNvPr>
          <p:cNvSpPr/>
          <p:nvPr/>
        </p:nvSpPr>
        <p:spPr>
          <a:xfrm>
            <a:off x="371475" y="3657600"/>
            <a:ext cx="4962525" cy="838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83BD35-5EA2-58CB-377A-AB6EC8BFF77D}"/>
              </a:ext>
            </a:extLst>
          </p:cNvPr>
          <p:cNvSpPr/>
          <p:nvPr/>
        </p:nvSpPr>
        <p:spPr>
          <a:xfrm>
            <a:off x="8043863" y="3640347"/>
            <a:ext cx="762000" cy="838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064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15ED657-FD71-C6ED-F959-366A79279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845" y="1503728"/>
            <a:ext cx="5078309" cy="31036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064730D-A7E3-009C-06D0-46A2C9D30642}"/>
              </a:ext>
            </a:extLst>
          </p:cNvPr>
          <p:cNvSpPr txBox="1"/>
          <p:nvPr/>
        </p:nvSpPr>
        <p:spPr>
          <a:xfrm>
            <a:off x="1940111" y="5029200"/>
            <a:ext cx="507831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More students (42% vs 23%) preferred flipped modality (versus traditional instruction) when adaptive learning lessons were part of the pre-class learning (p=0.01 based on test of proportions).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6EB93B6-9260-22DE-09AC-A49DDFB23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466" y="102642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Flipped Mode Survey</a:t>
            </a:r>
          </a:p>
        </p:txBody>
      </p:sp>
    </p:spTree>
    <p:extLst>
      <p:ext uri="{BB962C8B-B14F-4D97-AF65-F5344CB8AC3E}">
        <p14:creationId xmlns:p14="http://schemas.microsoft.com/office/powerpoint/2010/main" val="10274305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755465D-72DD-0760-6C3D-0EBE07BEDA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2179" y="1509586"/>
            <a:ext cx="5542288" cy="325567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45F20B7-944F-6787-6F63-4BF903128853}"/>
              </a:ext>
            </a:extLst>
          </p:cNvPr>
          <p:cNvSpPr txBox="1"/>
          <p:nvPr/>
        </p:nvSpPr>
        <p:spPr>
          <a:xfrm>
            <a:off x="1708122" y="5029200"/>
            <a:ext cx="554228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More students (38% vs 19%) perceived higher learning gains when adaptive learning was used in flipped modality compared to traditional methods of instruction (p=0.01 based on test of proportions).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A269743-FCC9-F797-17F4-F2F862A2C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466" y="102642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Flipped Mode Survey</a:t>
            </a:r>
          </a:p>
        </p:txBody>
      </p:sp>
    </p:spTree>
    <p:extLst>
      <p:ext uri="{BB962C8B-B14F-4D97-AF65-F5344CB8AC3E}">
        <p14:creationId xmlns:p14="http://schemas.microsoft.com/office/powerpoint/2010/main" val="32505357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7A83B59-0160-BF7E-9FA5-0141599553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8984" y="1380877"/>
            <a:ext cx="4840563" cy="31042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3EAE65-513D-F257-3B45-3A399C04FEFD}"/>
              </a:ext>
            </a:extLst>
          </p:cNvPr>
          <p:cNvSpPr txBox="1"/>
          <p:nvPr/>
        </p:nvSpPr>
        <p:spPr>
          <a:xfrm>
            <a:off x="2058984" y="4800600"/>
            <a:ext cx="484056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Although still high, fewer students (63% vs. 78%) perceived more responsibility with flipped instruction when the adaptive lessons were available versus not (p=0.04 based on test of proportions).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8E3A067-409C-9DEF-8F31-FE17171C2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466" y="102642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Flipped Mode Survey</a:t>
            </a:r>
          </a:p>
        </p:txBody>
      </p:sp>
    </p:spTree>
    <p:extLst>
      <p:ext uri="{BB962C8B-B14F-4D97-AF65-F5344CB8AC3E}">
        <p14:creationId xmlns:p14="http://schemas.microsoft.com/office/powerpoint/2010/main" val="12442114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C7912A9-67C0-3740-3181-F064F9CE14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529" y="1401925"/>
            <a:ext cx="5032942" cy="31661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535EDBB-8813-A2AD-D30A-10D9F379A942}"/>
              </a:ext>
            </a:extLst>
          </p:cNvPr>
          <p:cNvSpPr txBox="1"/>
          <p:nvPr/>
        </p:nvSpPr>
        <p:spPr>
          <a:xfrm>
            <a:off x="2055529" y="4724400"/>
            <a:ext cx="50329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More students (47% vs 32%) were motivated when adaptive learning was introduced in a flipped modality (p=0.04 based on test of proportions)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243AB68-C426-EB48-BDEB-C4040A0C4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466" y="102642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Flipped Mode Survey</a:t>
            </a:r>
          </a:p>
        </p:txBody>
      </p:sp>
    </p:spTree>
    <p:extLst>
      <p:ext uri="{BB962C8B-B14F-4D97-AF65-F5344CB8AC3E}">
        <p14:creationId xmlns:p14="http://schemas.microsoft.com/office/powerpoint/2010/main" val="25079590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E5DD9-59FF-BBF8-36EA-4B161BD48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207FF-1D90-624C-AD6C-1132DE389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419599"/>
          </a:xfrm>
        </p:spPr>
        <p:txBody>
          <a:bodyPr>
            <a:normAutofit/>
          </a:bodyPr>
          <a:lstStyle/>
          <a:p>
            <a:r>
              <a:rPr lang="en-US" sz="2000" dirty="0"/>
              <a:t>Flipped instruction in a numerical methods course during the remote instructional period of the COVID19 pandemic was conducted with and without the use of adaptive learning lessons. </a:t>
            </a:r>
          </a:p>
          <a:p>
            <a:r>
              <a:rPr lang="en-US" sz="2000" dirty="0"/>
              <a:t>Regarding the direct assessment of student learning, concept‐inventory results were higher when the adaptive lessons were available versus when they were not (d=0.14). </a:t>
            </a:r>
          </a:p>
          <a:p>
            <a:r>
              <a:rPr lang="en-US" sz="2000" dirty="0"/>
              <a:t>Results using ALP lessons (vs. without) in the flipped online classroom were promising, with an increase in all seven of the CUCEI classroom environment dimensions. </a:t>
            </a:r>
          </a:p>
          <a:p>
            <a:r>
              <a:rPr lang="en-US" sz="2000" dirty="0"/>
              <a:t>A significant decline was observed in the proportion of students who perceived more responsibility with flipped instruction when the adaptive lessons were available versus not.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852073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6503B-304F-34FF-A1BB-11796E4F10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" y="2514600"/>
            <a:ext cx="9032875" cy="167322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Arial Rounded MT Bold" panose="020F0704030504030204" pitchFamily="34" charset="0"/>
              </a:rPr>
              <a:t>A LIFETIME WARRANTY and QUESTIONS?</a:t>
            </a: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280DB321-6029-4608-B985-3E4207F921D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76200" y="5215453"/>
            <a:ext cx="8991600" cy="114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Autar Kaw</a:t>
            </a:r>
            <a:endParaRPr lang="en-US" altLang="en-US" sz="2400" baseline="30000" dirty="0">
              <a:solidFill>
                <a:srgbClr val="FFFFFF"/>
              </a:solidFill>
              <a:ea typeface="ＭＳ Ｐゴシック" panose="020B0600070205080204" pitchFamily="34" charset="-128"/>
            </a:endParaRPr>
          </a:p>
          <a:p>
            <a:pPr>
              <a:lnSpc>
                <a:spcPct val="80000"/>
              </a:lnSpc>
            </a:pPr>
            <a:r>
              <a:rPr lang="en-US" altLang="en-US" sz="2400" dirty="0">
                <a:solidFill>
                  <a:srgbClr val="FFFFFF"/>
                </a:solidFill>
                <a:ea typeface="ＭＳ Ｐゴシック" panose="020B0600070205080204" pitchFamily="34" charset="-128"/>
                <a:hlinkClick r:id="rId3"/>
              </a:rPr>
              <a:t>kaw@usf.edu</a:t>
            </a:r>
            <a:endParaRPr lang="en-US" altLang="en-US" sz="2400" dirty="0">
              <a:solidFill>
                <a:srgbClr val="FFFFFF"/>
              </a:solidFill>
              <a:ea typeface="ＭＳ Ｐゴシック" panose="020B0600070205080204" pitchFamily="34" charset="-128"/>
            </a:endParaRPr>
          </a:p>
          <a:p>
            <a:pPr>
              <a:lnSpc>
                <a:spcPct val="80000"/>
              </a:lnSpc>
            </a:pPr>
            <a:r>
              <a:rPr lang="en-US" altLang="en-US" sz="2400" dirty="0">
                <a:solidFill>
                  <a:srgbClr val="FFFFFF"/>
                </a:solidFill>
                <a:ea typeface="ＭＳ Ｐゴシック" panose="020B0600070205080204" pitchFamily="34" charset="-128"/>
                <a:hlinkClick r:id="rId4"/>
              </a:rPr>
              <a:t>https://AutarKaw.com</a:t>
            </a:r>
            <a:r>
              <a:rPr lang="en-US" altLang="en-US" sz="24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US" altLang="en-US" sz="24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@numericalguy</a:t>
            </a:r>
          </a:p>
        </p:txBody>
      </p:sp>
      <p:sp>
        <p:nvSpPr>
          <p:cNvPr id="69636" name="Rectangle 2">
            <a:extLst>
              <a:ext uri="{FF2B5EF4-FFF2-40B4-BE49-F238E27FC236}">
                <a16:creationId xmlns:a16="http://schemas.microsoft.com/office/drawing/2014/main" id="{441F6066-0CAA-540C-742F-ED89BB4DF1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28600" y="803017"/>
            <a:ext cx="9448799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3600" dirty="0">
                <a:latin typeface="Trebuchet MS"/>
                <a:cs typeface="Trebuchet MS"/>
              </a:rPr>
              <a:t>Adaptive learning: Helpful to the flipped classroom in the online environment of COVID?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3600" b="1" dirty="0">
              <a:solidFill>
                <a:srgbClr val="FFC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D15CD8-6937-FC4B-BC09-7C52A614B4B4}"/>
              </a:ext>
            </a:extLst>
          </p:cNvPr>
          <p:cNvSpPr txBox="1"/>
          <p:nvPr/>
        </p:nvSpPr>
        <p:spPr>
          <a:xfrm>
            <a:off x="401637" y="1758434"/>
            <a:ext cx="838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790695">
              <a:buNone/>
              <a:defRPr/>
            </a:pPr>
            <a:r>
              <a:rPr lang="en-US" sz="1800" dirty="0">
                <a:solidFill>
                  <a:srgbClr val="FFFFFF"/>
                </a:solidFill>
                <a:latin typeface="Trebuchet MS"/>
                <a:cs typeface="Trebuchet MS"/>
              </a:rPr>
              <a:t>Renee Clark | Autar Kaw | Rafael Braga Gomes 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57E35-44DF-0C64-8545-74A09B26A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26124F-9851-82E3-DCFF-9BA03A9329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60308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ASPOLLED" val="1350FA31AE02479B8885B6C16CAEFB27"/>
  <p:tag name="TPVERSION" val="5"/>
  <p:tag name="TPFULLVERSION" val="5.3.1.3337"/>
  <p:tag name="PPTVERSION" val="15"/>
  <p:tag name="TPOS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CC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2350</TotalTime>
  <Words>1145</Words>
  <Application>Microsoft Office PowerPoint</Application>
  <PresentationFormat>On-screen Show (4:3)</PresentationFormat>
  <Paragraphs>245</Paragraphs>
  <Slides>40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6" baseType="lpstr">
      <vt:lpstr>Arial</vt:lpstr>
      <vt:lpstr>Arial Rounded MT Bold</vt:lpstr>
      <vt:lpstr>Calibri</vt:lpstr>
      <vt:lpstr>Trebuchet MS</vt:lpstr>
      <vt:lpstr>Wingdings 2</vt:lpstr>
      <vt:lpstr>Office Theme</vt:lpstr>
      <vt:lpstr>Evolution of a Flipped Classroom: From Prototype to Personalized Learning </vt:lpstr>
      <vt:lpstr>Crazy Idea (1987-1991)</vt:lpstr>
      <vt:lpstr>What happens if?</vt:lpstr>
      <vt:lpstr>Open Education Resources  (2001-2012)</vt:lpstr>
      <vt:lpstr>Blended vs Traditional</vt:lpstr>
      <vt:lpstr>Summers  2002-05</vt:lpstr>
      <vt:lpstr>Flipped Classroom (2013-16)</vt:lpstr>
      <vt:lpstr>Flipped Classroom with Prototype Adaptive Lessons (2016-19)</vt:lpstr>
      <vt:lpstr>Flipped Classroom - The COVID years (2020-21)</vt:lpstr>
      <vt:lpstr>Flipped Classroom with Adaptive Learning (2021-23)</vt:lpstr>
      <vt:lpstr>QUESTIONS?</vt:lpstr>
      <vt:lpstr>PowerPoint Presentation</vt:lpstr>
      <vt:lpstr>PowerPoint Presentation</vt:lpstr>
      <vt:lpstr>Does flipped class take more time? Traditional Lecture</vt:lpstr>
      <vt:lpstr>Does flipped class take more time? Flipped Class</vt:lpstr>
      <vt:lpstr>Flipped vs Traditional</vt:lpstr>
      <vt:lpstr>Before, In, and After</vt:lpstr>
      <vt:lpstr>What happens BEFORE class?</vt:lpstr>
      <vt:lpstr>Assign video lectures</vt:lpstr>
      <vt:lpstr>PowerPoint Presentation</vt:lpstr>
      <vt:lpstr>PowerPoint Presentation</vt:lpstr>
      <vt:lpstr>PowerPoint Presentation</vt:lpstr>
      <vt:lpstr>What happens IN class?</vt:lpstr>
      <vt:lpstr>Ask clicker questions</vt:lpstr>
      <vt:lpstr>Give micro-lectures</vt:lpstr>
      <vt:lpstr>In-class exercises</vt:lpstr>
      <vt:lpstr>What happens AFTER class?</vt:lpstr>
      <vt:lpstr>Where it is now</vt:lpstr>
      <vt:lpstr>Assignments and help!</vt:lpstr>
      <vt:lpstr>Results</vt:lpstr>
      <vt:lpstr>Three instruments</vt:lpstr>
      <vt:lpstr>Concept Test</vt:lpstr>
      <vt:lpstr>Classroom Environment Survey</vt:lpstr>
      <vt:lpstr>Flipped Mode Survey</vt:lpstr>
      <vt:lpstr>Flipped Mode Survey</vt:lpstr>
      <vt:lpstr>Flipped Mode Survey</vt:lpstr>
      <vt:lpstr>Flipped Mode Survey</vt:lpstr>
      <vt:lpstr>Conclusions</vt:lpstr>
      <vt:lpstr>A LIFETIME WARRANTY and QUESTIONS?</vt:lpstr>
      <vt:lpstr>PowerPoint Presentation</vt:lpstr>
    </vt:vector>
  </TitlesOfParts>
  <Company>University of South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Reflections of an Ordinary Man for the Millennial Generation</dc:title>
  <dc:creator>Kaw, Autar</dc:creator>
  <cp:lastModifiedBy>Autar Kaw</cp:lastModifiedBy>
  <cp:revision>161</cp:revision>
  <cp:lastPrinted>2017-02-17T19:13:15Z</cp:lastPrinted>
  <dcterms:created xsi:type="dcterms:W3CDTF">2014-03-03T15:46:15Z</dcterms:created>
  <dcterms:modified xsi:type="dcterms:W3CDTF">2023-03-10T13:23:53Z</dcterms:modified>
</cp:coreProperties>
</file>