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7"/>
  </p:notesMasterIdLst>
  <p:sldIdLst>
    <p:sldId id="282" r:id="rId2"/>
    <p:sldId id="301" r:id="rId3"/>
    <p:sldId id="300" r:id="rId4"/>
    <p:sldId id="302" r:id="rId5"/>
    <p:sldId id="303" r:id="rId6"/>
  </p:sldIdLst>
  <p:sldSz cx="9144000" cy="6858000" type="screen4x3"/>
  <p:notesSz cx="9601200" cy="7315200"/>
  <p:custDataLst>
    <p:tags r:id="rId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1" d="100"/>
          <a:sy n="111" d="100"/>
        </p:scale>
        <p:origin x="431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>
            <a:lvl1pPr defTabSz="966646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1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>
            <a:lvl1pPr algn="r" defTabSz="966646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b" anchorCtr="0" compatLnSpc="1">
            <a:prstTxWarp prst="textNoShape">
              <a:avLst/>
            </a:prstTxWarp>
          </a:bodyPr>
          <a:lstStyle>
            <a:lvl1pPr defTabSz="966646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1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b" anchorCtr="0" compatLnSpc="1">
            <a:prstTxWarp prst="textNoShape">
              <a:avLst/>
            </a:prstTxWarp>
          </a:bodyPr>
          <a:lstStyle>
            <a:lvl1pPr algn="r" defTabSz="966646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686082BD-6F96-4678-9D3C-F888629B7F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842" indent="-285708"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833" indent="-228567"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966" indent="-228567"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099" indent="-228567"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232" indent="-228567" defTabSz="96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365" indent="-228567" defTabSz="96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8497" indent="-228567" defTabSz="96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5630" indent="-228567" defTabSz="96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DADC039-14D2-4CB2-9E00-B4AB3FFA9615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CC348DAD-E515-48BE-A6CC-DA24634335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183B6434-5154-417E-9E2E-22D4A9BB17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DEB1F8C6-2CAC-4449-A092-38A103903B3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720B9340-334A-4785-B40D-E139ECDD2E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78C871ED-FC88-45E4-9EA6-4BBF37AB4D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842" indent="-285708"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833" indent="-228567"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966" indent="-228567"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099" indent="-228567"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232" indent="-228567" defTabSz="96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365" indent="-228567" defTabSz="96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8497" indent="-228567" defTabSz="96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5630" indent="-228567" defTabSz="96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820A10C-C976-4A74-BF95-B89A886F6502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E6421EE3-9CF6-4129-942D-875E03D7CB3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A9CB0E5A-C0A6-4530-B620-346C4D2125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5C5317FD-A48A-4300-A9DE-9811632447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842" indent="-285708"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833" indent="-228567"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966" indent="-228567"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099" indent="-228567"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232" indent="-228567" defTabSz="96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365" indent="-228567" defTabSz="96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8497" indent="-228567" defTabSz="96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5630" indent="-228567" defTabSz="96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8A99BAF-5E8D-4D3D-8CE2-630ED6024E21}" type="slidenum">
              <a:rPr lang="en-US" altLang="en-US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7C5B304-5C05-4E6A-B64D-56560D8B1F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610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400" b="1"/>
              <a:t>Differentiation</a:t>
            </a:r>
            <a:br>
              <a:rPr lang="en-US" altLang="en-US" sz="4400" b="1"/>
            </a:br>
            <a:r>
              <a:rPr lang="en-US" altLang="en-US" sz="2200" b="1"/>
              <a:t>A Slippery Slope - Jerks You Around - Accelerates Your Mind</a:t>
            </a:r>
          </a:p>
        </p:txBody>
      </p:sp>
      <p:pic>
        <p:nvPicPr>
          <p:cNvPr id="4100" name="Picture 6" descr="http://static.ddmcdn.com/gif/water-slide-5.jpg">
            <a:extLst>
              <a:ext uri="{FF2B5EF4-FFF2-40B4-BE49-F238E27FC236}">
                <a16:creationId xmlns:a16="http://schemas.microsoft.com/office/drawing/2014/main" id="{CF2A0C62-ECB1-49D7-9B99-C651981BE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438400"/>
            <a:ext cx="3352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75B0D-ECDE-4F02-93F2-19123BB06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ACFD927A-455C-8DE5-23D8-035DADB963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428875"/>
            <a:ext cx="2590800" cy="2590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5B6AC7D-C736-0D8F-83D2-F9DF0AB42C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1170" y="2428875"/>
            <a:ext cx="1768381" cy="3429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88EB65FD-1050-4BDF-AB6C-12233BA3C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/>
              <a:t>Acceleration of a rocket</a:t>
            </a:r>
          </a:p>
        </p:txBody>
      </p:sp>
      <p:pic>
        <p:nvPicPr>
          <p:cNvPr id="10243" name="Picture 2" descr="picture of rocket">
            <a:extLst>
              <a:ext uri="{FF2B5EF4-FFF2-40B4-BE49-F238E27FC236}">
                <a16:creationId xmlns:a16="http://schemas.microsoft.com/office/drawing/2014/main" id="{5E229692-B482-43BD-AFE3-75C8FEEAF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550" y="1371600"/>
            <a:ext cx="2374900" cy="299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Rectangle 4">
            <a:extLst>
              <a:ext uri="{FF2B5EF4-FFF2-40B4-BE49-F238E27FC236}">
                <a16:creationId xmlns:a16="http://schemas.microsoft.com/office/drawing/2014/main" id="{91D3C76C-07C8-4839-8A28-AFB8F322B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10245" name="Object 3">
            <a:extLst>
              <a:ext uri="{FF2B5EF4-FFF2-40B4-BE49-F238E27FC236}">
                <a16:creationId xmlns:a16="http://schemas.microsoft.com/office/drawing/2014/main" id="{1D7FDEC6-5A46-48CF-9CE8-D3342A5B4E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33600" y="4648200"/>
          <a:ext cx="48958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00300" imgH="482600" progId="Equation.3">
                  <p:embed/>
                </p:oleObj>
              </mc:Choice>
              <mc:Fallback>
                <p:oleObj name="Equation" r:id="rId4" imgW="2400300" imgH="482600" progId="Equation.3">
                  <p:embed/>
                  <p:pic>
                    <p:nvPicPr>
                      <p:cNvPr id="10245" name="Object 3">
                        <a:extLst>
                          <a:ext uri="{FF2B5EF4-FFF2-40B4-BE49-F238E27FC236}">
                            <a16:creationId xmlns:a16="http://schemas.microsoft.com/office/drawing/2014/main" id="{1D7FDEC6-5A46-48CF-9CE8-D3342A5B4E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648200"/>
                        <a:ext cx="489585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D38AF0-2EC5-4A35-BD5D-DD368AB41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9E602A84-7C2E-4F6C-9C13-B75304BCC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pPr algn="ctr"/>
            <a:r>
              <a:rPr lang="en-US" altLang="en-US" b="1"/>
              <a:t>Oil Spill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6EEC9CE-D9A2-413C-BD28-1BC0BB8424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984441"/>
              </p:ext>
            </p:extLst>
          </p:nvPr>
        </p:nvGraphicFramePr>
        <p:xfrm>
          <a:off x="152400" y="4953000"/>
          <a:ext cx="8458199" cy="1243013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98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81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81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998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81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981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998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9813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9981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9813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14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Time (s)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0.5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1.0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1.5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2.0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2.5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3.0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3.5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4.0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4.5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5.0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8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Radius(m)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0.236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0.667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1.225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1.886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2.635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3.464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4.365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5.333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6.364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7.454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236" name="Picture 3" descr="nasa_summer_04%20038">
            <a:extLst>
              <a:ext uri="{FF2B5EF4-FFF2-40B4-BE49-F238E27FC236}">
                <a16:creationId xmlns:a16="http://schemas.microsoft.com/office/drawing/2014/main" id="{28BF3E5A-B16E-4234-9F98-D9B95E2A1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3" y="1371600"/>
            <a:ext cx="4029075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42872-BB65-451C-B6FC-4BAACD02B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28A33-2E42-D8B0-A878-621FA6505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08079"/>
            <a:ext cx="7499350" cy="1143000"/>
          </a:xfrm>
        </p:spPr>
        <p:txBody>
          <a:bodyPr/>
          <a:lstStyle/>
          <a:p>
            <a:r>
              <a:rPr lang="en-US" dirty="0"/>
              <a:t>Optimum Angle of a Gutter</a:t>
            </a:r>
          </a:p>
        </p:txBody>
      </p:sp>
      <p:pic>
        <p:nvPicPr>
          <p:cNvPr id="5" name="Content Placeholder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CF19C7A3-DCA4-F885-C8CC-D7AD1C344B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34" y="2510140"/>
            <a:ext cx="4261233" cy="2219036"/>
          </a:xfr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64130B77-D785-1AFE-25B1-6962CF8D83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1" y="1219201"/>
            <a:ext cx="4024114" cy="94150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98D8AFB-6B05-D35D-8A75-E2839078096C}"/>
                  </a:ext>
                </a:extLst>
              </p:cNvPr>
              <p:cNvSpPr txBox="1"/>
              <p:nvPr/>
            </p:nvSpPr>
            <p:spPr>
              <a:xfrm>
                <a:off x="4295902" y="1300492"/>
                <a:ext cx="457631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98D8AFB-6B05-D35D-8A75-E283907809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902" y="1300492"/>
                <a:ext cx="4576312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6ED940B-C283-5E63-DC3D-A377A1980234}"/>
                  </a:ext>
                </a:extLst>
              </p:cNvPr>
              <p:cNvSpPr txBox="1"/>
              <p:nvPr/>
            </p:nvSpPr>
            <p:spPr>
              <a:xfrm>
                <a:off x="4373365" y="3443376"/>
                <a:ext cx="457631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/>
                        <m:t>0.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0049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/>
                          </m:ctrlPr>
                        </m:dPr>
                        <m:e>
                          <m:r>
                            <a:rPr lang="en-US" i="1"/>
                            <m:t>1</m:t>
                          </m:r>
                          <m:r>
                            <a:rPr lang="en-US"/>
                            <m:t>+</m:t>
                          </m:r>
                          <m:r>
                            <m:rPr>
                              <m:sty m:val="p"/>
                            </m:rPr>
                            <a:rPr lang="en-US"/>
                            <m:t>cos</m:t>
                          </m:r>
                          <m:d>
                            <m:dPr>
                              <m:ctrlPr>
                                <a:rPr lang="en-US" i="1"/>
                              </m:ctrlPr>
                            </m:dPr>
                            <m:e>
                              <m:r>
                                <a:rPr lang="en-US" i="1"/>
                                <m:t>𝜃</m:t>
                              </m:r>
                            </m:e>
                          </m:d>
                        </m:e>
                      </m:d>
                      <m:r>
                        <a:rPr lang="en-US" i="1"/>
                        <m:t> </m:t>
                      </m:r>
                      <m:r>
                        <m:rPr>
                          <m:sty m:val="p"/>
                        </m:rPr>
                        <a:rPr lang="en-US"/>
                        <m:t>sin</m:t>
                      </m:r>
                      <m:d>
                        <m:dPr>
                          <m:ctrlPr>
                            <a:rPr lang="en-US" i="1"/>
                          </m:ctrlPr>
                        </m:dPr>
                        <m:e>
                          <m:r>
                            <a:rPr lang="en-US" i="1"/>
                            <m:t>𝜃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6ED940B-C283-5E63-DC3D-A377A19802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365" y="3443376"/>
                <a:ext cx="4576312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D0E0C91-8CF2-ADC7-FF50-AC3EAB58D02A}"/>
                  </a:ext>
                </a:extLst>
              </p:cNvPr>
              <p:cNvSpPr txBox="1"/>
              <p:nvPr/>
            </p:nvSpPr>
            <p:spPr>
              <a:xfrm>
                <a:off x="5045075" y="2834249"/>
                <a:ext cx="2789148" cy="6108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=0.21, 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D0E0C91-8CF2-ADC7-FF50-AC3EAB58D0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5075" y="2834249"/>
                <a:ext cx="2789148" cy="6108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7255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6BCB3-CA22-58CE-2A1E-3AE3DFA03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Area vs Angle of Gutter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5CAD6D-7452-6370-0232-4C1B685DA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676400"/>
            <a:ext cx="53340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86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5801</TotalTime>
  <Words>103</Words>
  <Application>Microsoft Office PowerPoint</Application>
  <PresentationFormat>On-screen Show (4:3)</PresentationFormat>
  <Paragraphs>38</Paragraphs>
  <Slides>5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Cambria Math</vt:lpstr>
      <vt:lpstr>Gill Sans MT</vt:lpstr>
      <vt:lpstr>Tahoma</vt:lpstr>
      <vt:lpstr>Times New Roman</vt:lpstr>
      <vt:lpstr>Verdana</vt:lpstr>
      <vt:lpstr>Wingdings 2</vt:lpstr>
      <vt:lpstr>Solstice</vt:lpstr>
      <vt:lpstr>Equation</vt:lpstr>
      <vt:lpstr>Differentiation A Slippery Slope - Jerks You Around - Accelerates Your Mind</vt:lpstr>
      <vt:lpstr>Acceleration of a rocket</vt:lpstr>
      <vt:lpstr>Oil Spill</vt:lpstr>
      <vt:lpstr>Optimum Angle of a Gutter</vt:lpstr>
      <vt:lpstr>Area vs Angle of Gutter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Nonlinear Regression</dc:title>
  <dc:creator>kaw</dc:creator>
  <cp:lastModifiedBy>Autar Kaw</cp:lastModifiedBy>
  <cp:revision>255</cp:revision>
  <cp:lastPrinted>2022-09-02T19:35:05Z</cp:lastPrinted>
  <dcterms:created xsi:type="dcterms:W3CDTF">2007-03-08T14:59:05Z</dcterms:created>
  <dcterms:modified xsi:type="dcterms:W3CDTF">2023-01-23T16:44:38Z</dcterms:modified>
</cp:coreProperties>
</file>