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0.xml" ContentType="application/vnd.openxmlformats-officedocument.presentationml.notesSlide+xml"/>
  <Override PartName="/ppt/tags/tag32.xml" ContentType="application/vnd.openxmlformats-officedocument.presentationml.tags+xml"/>
  <Override PartName="/ppt/notesSlides/notesSlide21.xml" ContentType="application/vnd.openxmlformats-officedocument.presentationml.notesSlide+xml"/>
  <Override PartName="/ppt/tags/tag33.xml" ContentType="application/vnd.openxmlformats-officedocument.presentationml.tags+xml"/>
  <Override PartName="/ppt/notesSlides/notesSlide2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3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6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Override PartName="/ppt/notesSlides/notesSlide28.xml" ContentType="application/vnd.openxmlformats-officedocument.presentationml.notesSlide+xml"/>
  <Override PartName="/ppt/tags/tag50.xml" ContentType="application/vnd.openxmlformats-officedocument.presentationml.tags+xml"/>
  <Override PartName="/ppt/notesSlides/notesSlide29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3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31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32.xml" ContentType="application/vnd.openxmlformats-officedocument.presentationml.notesSlide+xml"/>
  <Override PartName="/ppt/tags/tag60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0"/>
  </p:notesMasterIdLst>
  <p:sldIdLst>
    <p:sldId id="284" r:id="rId2"/>
    <p:sldId id="328" r:id="rId3"/>
    <p:sldId id="294" r:id="rId4"/>
    <p:sldId id="330" r:id="rId5"/>
    <p:sldId id="303" r:id="rId6"/>
    <p:sldId id="307" r:id="rId7"/>
    <p:sldId id="308" r:id="rId8"/>
    <p:sldId id="323" r:id="rId9"/>
    <p:sldId id="287" r:id="rId10"/>
    <p:sldId id="325" r:id="rId11"/>
    <p:sldId id="296" r:id="rId12"/>
    <p:sldId id="297" r:id="rId13"/>
    <p:sldId id="298" r:id="rId14"/>
    <p:sldId id="299" r:id="rId15"/>
    <p:sldId id="322" r:id="rId16"/>
    <p:sldId id="331" r:id="rId17"/>
    <p:sldId id="261" r:id="rId18"/>
    <p:sldId id="329" r:id="rId19"/>
    <p:sldId id="318" r:id="rId20"/>
    <p:sldId id="320" r:id="rId21"/>
    <p:sldId id="324" r:id="rId22"/>
    <p:sldId id="321" r:id="rId23"/>
    <p:sldId id="265" r:id="rId24"/>
    <p:sldId id="267" r:id="rId25"/>
    <p:sldId id="316" r:id="rId26"/>
    <p:sldId id="291" r:id="rId27"/>
    <p:sldId id="268" r:id="rId28"/>
    <p:sldId id="269" r:id="rId29"/>
    <p:sldId id="286" r:id="rId30"/>
    <p:sldId id="289" r:id="rId31"/>
    <p:sldId id="270" r:id="rId32"/>
    <p:sldId id="288" r:id="rId33"/>
    <p:sldId id="311" r:id="rId34"/>
    <p:sldId id="312" r:id="rId35"/>
    <p:sldId id="314" r:id="rId36"/>
    <p:sldId id="315" r:id="rId37"/>
    <p:sldId id="292" r:id="rId38"/>
    <p:sldId id="319" r:id="rId39"/>
  </p:sldIdLst>
  <p:sldSz cx="9144000" cy="6858000" type="screen4x3"/>
  <p:notesSz cx="9601200" cy="73152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1A306B5-7AA5-4F92-B9DE-C0A53B317B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8670D-89F2-475A-AC00-1295F928B29B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22C1562-D6B9-4864-B343-E57DBF31D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01A84E4-D67A-4833-8BA2-CBCF2B9D5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This is what you have been saying about your TI-30Xa
https://www.polleverywhere.com/multiple_choice_polls/nWTerqLAB3hLDoW8JGidi?display_state=chart&amp;activity_state=opened&amp;state=opened&amp;flow=Default&amp;onscreen=persist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5186B3-A8AF-4509-BD27-CAA75619ADE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22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D369758-F469-4644-9E7A-6A6AACB3EB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4738" y="398463"/>
            <a:ext cx="2832100" cy="2124075"/>
          </a:xfrm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BD73094-3C8E-4B1A-AE6E-3C15DD750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589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the trunnion-hub problem discussed on the first day of class where we were seeking contraction of 0.015″, did the trunnion shrink enough when dipped in dry-ice/alcohol mixture?
https://www.polleverywhere.com/multiple_choice_polls/Qh2PIvFoChVpcwLzhieWH?state=opened&amp;flow=Default&amp;onscreen=persist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BE4F2-4A4F-B7C0-F166-85BD929C032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3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B866877-AFCE-4E50-8180-EAF604C697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4738" y="398463"/>
            <a:ext cx="2832100" cy="2124075"/>
          </a:xfrm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FC96A96-3C77-45E6-8935-7E39E2505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1EAC56A-1893-4B90-B314-547C966B95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noFill/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6A30C88-179D-4643-A4C3-805EF8097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C1C580F-A427-4191-8D6B-E08B92914C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noFill/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9666B0E-BEEF-4D44-BBF4-9D099C52D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2D4FB08-79B9-4995-9617-94A400A48C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4379A-B87B-44C8-A050-77F9990F82DE}" type="slidenum">
              <a:rPr lang="en-US" altLang="en-US" sz="130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0D8B957-93E6-41F0-903A-F1CBA3603F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160D1DA-0F86-4049-B36E-B16CB059E6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Equations such as $$\\tan x = x$$ has _____ root(s)
https://www.polleverywhere.com/multiple_choice_polls/P53u51ccKf92pxwyB125m?display_state=instructions&amp;activity_state=opened&amp;state=opened&amp;flow=Engagement&amp;onscreen=persist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5DF65-5F9E-49F2-A959-7B8D1A895D2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42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30A55F7B-2C5C-4688-B240-060B12C95D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CF4D0072-51E3-4864-A4D5-3E4D86790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DB56DA1B-0A3D-4FA2-94E8-F8A2CEDEF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837C64-0177-4FE7-8F80-DFCB31CE83C0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DB3EDAF8-125D-4965-872E-26A197AF5E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14281C8E-1C86-4743-9D99-185E75D38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578C0F67-ACC5-4829-B6CA-7AAFCE7D7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FF2365-A042-476F-B1A7-6EF25FE662D7}" type="slidenum">
              <a:rPr lang="en-US" altLang="en-US" sz="130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E0731CBB-F274-4C83-B86E-7286F4CF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15D710CB-7B10-4B53-96F7-BA40C3F31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F6C1502E-0D85-40BC-84CB-D491589D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97C241-234B-45B9-B7AB-4EDA76EEDF3B}" type="slidenum">
              <a:rPr lang="en-US" altLang="en-US" sz="130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E259DD84-A57A-42A3-B5BC-A1C30E2CD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1D67BB79-1A88-442A-8076-31C2FF86D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C98141E-6E1C-49CF-8D75-4772D3F12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647A2-3E06-4979-8C01-CD6D9C77FD69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571C897-0580-4D97-AF24-469C0A3F4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746504-1DF0-493B-99F1-171E0FB189D7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89B12ACA-5D47-400D-BD20-96BEAF0FA6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4676DC05-6087-434C-891A-8E6DC2987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755F539-F427-42AA-95C9-B1D0F8D4B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8017FA-304B-4F96-902D-6FA2669E8EA2}" type="slidenum">
              <a:rPr lang="en-US" altLang="en-US" sz="130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7133582-CB95-40D1-A388-3C94AAB45A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97ED2AF-8049-4242-BB73-3E739E955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find the root of an equation $$f(x)=0$$, a student started using the bisection method with a valid bracket of $$[35,55]$$. At the end of the 2nd iteration, the smallest range for the absolute true error for the root of the equation is
https://www.polleverywhere.com/multiple_choice_polls/NLrCVC7x2RGOwTvQ38Fkz?display_state=instructions&amp;activity_state=opened&amp;state=opened&amp;flow=Instructor&amp;onscreen=persist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C31744-CAC5-466E-82F3-139C54FCF9F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52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787DCDDE-9D00-40CD-873F-A7F8E9533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FD167203-075A-4BB7-8240-09384614F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742EE245-5067-4610-94D5-A153CBA71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6F2679-E265-4DEA-9E82-80B931EE206E}" type="slidenum">
              <a:rPr lang="en-US" altLang="en-US" sz="130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218922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8BF719E7-C204-4C54-AA4D-F6E40C6225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1CB9B5-B74A-478F-9829-29CADA546ED6}" type="slidenum">
              <a:rPr lang="en-US" altLang="en-US" sz="130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3B22F801-4DB4-4621-9245-1E2DFB4D5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AF9124C-ADBD-4EBE-A4B3-2D0CB5632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0820808-5552-4EDC-BB16-4E3049CE27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D9146B-9C3C-43BE-9ABB-C74B15229C07}" type="slidenum">
              <a:rPr lang="en-US" altLang="en-US" sz="130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2F3E9ED6-DAC9-4228-A585-3EF945EDED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82E5F389-ECA9-48D5-A13F-1E9E16929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7BBC0CB4-56F4-4891-9D26-202681F5EC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C95354-4B47-4826-B7F7-8610AEBA4E99}" type="slidenum">
              <a:rPr lang="en-US" altLang="en-US" sz="130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34D8DFFF-15FC-4810-9528-F4E5EB7491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596A09F-F8B9-41C3-86A0-A1E8C3E2B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757BCC4-A7FA-4E6A-9BAA-D02C93D834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A55B00-5B3C-409D-B22C-0B4EB9C68A60}" type="slidenum">
              <a:rPr lang="en-US" altLang="en-US" sz="130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F83C276-F06B-44E3-9E9C-22B525EF3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8B0FA11A-BC0D-42D7-BE05-3ED66EC9F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9495EF9F-3792-4D84-9388-992DECDBDD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2309FC-7B06-4860-93B8-0BBCC735DA5D}" type="slidenum">
              <a:rPr lang="en-US" altLang="en-US" sz="130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50E5ECB3-6D8D-4EC9-AC80-8B5FFD6B6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A6BF1445-9F1D-4D12-99AB-0E55A6206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52F4819-5491-4E23-A76E-E2D0B74F67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14B4DA-33CC-4C93-94E1-10306F8AF86D}" type="slidenum">
              <a:rPr lang="en-US" altLang="en-US" sz="130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4A83B53-C76B-4D88-BF33-C4C3D30E8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04E9292-BD3B-4574-B539-0D27CFE20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4FF2730B-C6FB-4BBC-A76E-F89D21C3D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5CEA30-0F62-491B-92EF-4149348022C9}" type="slidenum">
              <a:rPr lang="en-US" altLang="en-US" sz="130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4AD82EB6-A1FD-4D38-AEFA-3EB8BF14ED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CBE009D-352A-4A73-BE72-B52BC9C6BC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9C01A560-A5C7-4AB2-958B-596BF7EDF6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191148-6FFD-4EF3-806D-2E6842B1F504}" type="slidenum">
              <a:rPr lang="en-US" altLang="en-US" sz="130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61842742-EF23-4875-9A85-A200CDF83D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6FCC10BC-BD85-4106-9ABD-75EBF1602A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B0B5837F-B84D-4639-AA39-EA3E17044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633001-2858-4F93-B518-36B82331F86A}" type="slidenum">
              <a:rPr lang="en-US" altLang="en-US" sz="130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A13A5FA6-9151-4F30-B06B-D6151F24B4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2138ECA-6AC5-43BB-8964-623482F96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FC58CFD8-282E-4DE0-9D47-6F243F463E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A77B86-B8F2-4E1C-9B97-0B00518B1A0D}" type="slidenum">
              <a:rPr lang="en-US" altLang="en-US" sz="130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5A5DDE0-E4C4-4A5C-BBE4-12005DF439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910C0DD-946C-4792-98C3-94D17AEE4E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3D36061-D832-4BC3-BC66-1FA55FC2D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C680D1-5A8C-4AB1-B16F-B1FCA2D2DCB8}" type="slidenum">
              <a:rPr lang="en-US" altLang="en-US" sz="130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27B183F-5BD3-4486-979A-7B38AFDCFE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3D50CBFD-251C-49E5-98CC-5239F5BC8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8F7D437-FA26-4B17-BF7C-C525F02D53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B109BA-8F9C-4828-9E5B-22977CF29E5D}" type="slidenum">
              <a:rPr lang="en-US" altLang="en-US" sz="130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2F01D226-A79C-4543-8C4E-0A172D9CB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3F45E6E5-EFF2-4DAE-A8A8-1380159031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D0B3F43-7C95-441F-998A-7AED6679A0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D4E0B-96F1-4117-A85B-30304F86CC72}" type="slidenum">
              <a:rPr lang="en-US" altLang="en-US" sz="130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7DB60169-85C2-46B6-8314-8CAC0F8391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0056E2CB-3655-4CEC-AB81-0F0A4E1A05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10E1457C-8DB0-4471-B392-32CA612F63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DE8ED3-657A-46E1-BB9D-9C4C03DAC21A}" type="slidenum">
              <a:rPr lang="en-US" altLang="en-US" sz="130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DD631A7-EEAA-459E-B9A0-D8D6FA12E2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E49D02D-C666-43D4-9080-36C585C4B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24C8C2E-80E8-47D0-B0AE-7D9FF79EF4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4BC2B0-A2E8-4435-BCDF-69C2A8911344}" type="slidenum">
              <a:rPr lang="en-US" altLang="en-US" sz="130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BAFA3895-D310-45E8-9759-52AA09C662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9B83D02-7DEF-4DB3-B4AA-598C5DA821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725398-4FAF-4394-BC60-B7CFB5AD60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408CB3-D818-4707-BEEA-4252DD6CF1BB}" type="slidenum">
              <a:rPr lang="en-US" altLang="en-US" sz="130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B9D21009-C55F-48F7-8D4E-9796A39946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BBCE0926-1A45-4758-8BB4-299E00306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0FB6FF-F681-4DC7-91D1-E8EF2CA296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EE492E-1DA9-44A4-B0D1-C78624A533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2DE609-1AB9-48CA-BDFC-C8D3C6219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9E09-627A-49D2-8209-E5872D8535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31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DAD2A8-7BD4-452F-8D64-F693F9D8B8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3CB539-1C8E-4FF2-A0D7-A68056B03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58E5F6-6976-4B4C-8EFD-0634B90B7C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6028A-0F2A-40A4-BC37-2164A0C83D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546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4F9A2B-3769-4CB8-A58E-6D2A010F88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2EA1B3-B24C-4C75-BA67-24939EA89C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1D51AF-9E21-4C3F-9B81-3E87FE7BC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764637-41DD-4358-B067-E70F38C4A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083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6E7637-CC4B-4B05-9531-05B5CF4229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5867B-6EEB-4C2A-883C-2D4ECA0110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798520-41C2-49EE-BB6B-740B0B8ED5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12738-0F43-44EC-AC1E-4B4F83DA6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14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  <p:sldLayoutId id="2147484140" r:id="rId14"/>
    <p:sldLayoutId id="2147484141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7" Type="http://schemas.openxmlformats.org/officeDocument/2006/relationships/image" Target="NUL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0.wmf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7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18.png"/><Relationship Id="rId10" Type="http://schemas.openxmlformats.org/officeDocument/2006/relationships/hyperlink" Target="http://nm.mathforcollege.com/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8.jpeg"/><Relationship Id="rId5" Type="http://schemas.openxmlformats.org/officeDocument/2006/relationships/image" Target="../media/image14.wmf"/><Relationship Id="rId10" Type="http://schemas.openxmlformats.org/officeDocument/2006/relationships/image" Target="../media/image17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hyperlink" Target="http://nm.mathforcollege.com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24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26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24.emf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29.emf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24.emf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oleObject" Target="../embeddings/oleObject10.bin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24.emf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24.emf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30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oleObject" Target="../embeddings/oleObject13.bin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24.emf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24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oleObject" Target="../embeddings/oleObject15.bin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24.emf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image" Target="../media/image31.emf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oleObject" Target="../embeddings/oleObject17.bin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image" Target="../media/image24.emf"/><Relationship Id="rId12" Type="http://schemas.openxmlformats.org/officeDocument/2006/relationships/image" Target="NUL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oleObject" Target="../embeddings/oleObject18.bin"/><Relationship Id="rId11" Type="http://schemas.openxmlformats.org/officeDocument/2006/relationships/image" Target="NULL"/><Relationship Id="rId5" Type="http://schemas.openxmlformats.org/officeDocument/2006/relationships/notesSlide" Target="../notesSlides/notesSlide32.xml"/><Relationship Id="rId10" Type="http://schemas.openxmlformats.org/officeDocument/2006/relationships/image" Target="NULL"/><Relationship Id="rId4" Type="http://schemas.openxmlformats.org/officeDocument/2006/relationships/slideLayout" Target="../slideLayouts/slideLayout2.xml"/><Relationship Id="rId9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4" Type="http://schemas.openxmlformats.org/officeDocument/2006/relationships/hyperlink" Target="http://numericalmethods.eng.usf.edu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C8763A6-BB38-4D45-ADF9-86E70EC58A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2514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4400" b="1" dirty="0"/>
            </a:br>
            <a:r>
              <a:rPr lang="en-US" altLang="en-US" sz="6000" b="1" dirty="0"/>
              <a:t>Nonlinear Equations</a:t>
            </a:r>
            <a:br>
              <a:rPr lang="en-US" altLang="en-US" sz="6000" b="1" dirty="0"/>
            </a:br>
            <a:br>
              <a:rPr lang="en-US" altLang="en-US" sz="6000" b="1" dirty="0"/>
            </a:br>
            <a:r>
              <a:rPr lang="en-US" altLang="en-US" sz="4400" dirty="0"/>
              <a:t>Your nonlinearity confuses me</a:t>
            </a: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endParaRPr lang="en-US" altLang="en-US" sz="4400" b="1" dirty="0"/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07626DB4-CFD0-482C-9D1A-3F014381D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/>
              <p:nvPr/>
            </p:nvSpPr>
            <p:spPr bwMode="auto">
              <a:xfrm>
                <a:off x="685800" y="3278819"/>
                <a:ext cx="8001000" cy="766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𝑒𝑥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278819"/>
                <a:ext cx="8001000" cy="766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/>
              <p:nvPr/>
            </p:nvSpPr>
            <p:spPr bwMode="auto">
              <a:xfrm>
                <a:off x="3357113" y="4280305"/>
                <a:ext cx="2658374" cy="606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7113" y="4280305"/>
                <a:ext cx="2658374" cy="606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1E304-978A-48FF-B18F-56128011F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2A660-B12D-BCE6-E16B-185AFEF32E3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7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92FE25E-1E0B-4C66-91CE-2AA44844B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1143000"/>
          </a:xfrm>
        </p:spPr>
        <p:txBody>
          <a:bodyPr/>
          <a:lstStyle/>
          <a:p>
            <a:r>
              <a:rPr lang="en-US" altLang="en-US"/>
              <a:t>Example – General Engineering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5C9369C-29D3-443B-8FC7-E1AE7B8EBA5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066800"/>
            <a:ext cx="8229600" cy="1828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You are working for ‘DOWN THE TOILET COMPANY’ that makes floats for ABC commodes.  The floating ball has a specific gravity of 0.6 and has a radius of 5.5 cm.  You are asked to find the depth to which the ball is submerged when floating in water.</a:t>
            </a:r>
          </a:p>
          <a:p>
            <a:pPr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364ED6F-1E25-4672-83A2-84E616C0A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8197" name="Object 5">
            <a:extLst>
              <a:ext uri="{FF2B5EF4-FFF2-40B4-BE49-F238E27FC236}">
                <a16:creationId xmlns:a16="http://schemas.microsoft.com/office/drawing/2014/main" id="{8A5C0CFD-932F-41A5-B199-CD57537A87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895600"/>
          <a:ext cx="3124200" cy="248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685714" imgH="2572109" progId="Paint.Picture">
                  <p:embed/>
                </p:oleObj>
              </mc:Choice>
              <mc:Fallback>
                <p:oleObj name="Bitmap Image" r:id="rId4" imgW="3685714" imgH="2572109" progId="Paint.Picture">
                  <p:embed/>
                  <p:pic>
                    <p:nvPicPr>
                      <p:cNvPr id="8197" name="Object 5">
                        <a:extLst>
                          <a:ext uri="{FF2B5EF4-FFF2-40B4-BE49-F238E27FC236}">
                            <a16:creationId xmlns:a16="http://schemas.microsoft.com/office/drawing/2014/main" id="{8A5C0CFD-932F-41A5-B199-CD57537A87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95600"/>
                        <a:ext cx="3124200" cy="248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Box 7">
            <a:extLst>
              <a:ext uri="{FF2B5EF4-FFF2-40B4-BE49-F238E27FC236}">
                <a16:creationId xmlns:a16="http://schemas.microsoft.com/office/drawing/2014/main" id="{6277CA27-AF09-4346-BFEA-ADE3A4378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86400"/>
            <a:ext cx="3962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b="1"/>
              <a:t>Figure:</a:t>
            </a:r>
            <a:r>
              <a:rPr lang="en-US" altLang="en-US" sz="1900"/>
              <a:t> Diagram of the floating ball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9" name="Object 3">
                <a:extLst>
                  <a:ext uri="{FF2B5EF4-FFF2-40B4-BE49-F238E27FC236}">
                    <a16:creationId xmlns:a16="http://schemas.microsoft.com/office/drawing/2014/main" id="{9E9B1A88-00E6-4F39-A3A2-40629DB2B1FB}"/>
                  </a:ext>
                </a:extLst>
              </p:cNvPr>
              <p:cNvSpPr txBox="1"/>
              <p:nvPr/>
            </p:nvSpPr>
            <p:spPr bwMode="auto">
              <a:xfrm>
                <a:off x="4800600" y="2971800"/>
                <a:ext cx="3524250" cy="381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9" name="Object 3">
                <a:extLst>
                  <a:ext uri="{FF2B5EF4-FFF2-40B4-BE49-F238E27FC236}">
                    <a16:creationId xmlns:a16="http://schemas.microsoft.com/office/drawing/2014/main" id="{9E9B1A88-00E6-4F39-A3A2-40629DB2B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2971800"/>
                <a:ext cx="3524250" cy="381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00" name="Picture 8" descr="floating_ball_figure">
            <a:extLst>
              <a:ext uri="{FF2B5EF4-FFF2-40B4-BE49-F238E27FC236}">
                <a16:creationId xmlns:a16="http://schemas.microsoft.com/office/drawing/2014/main" id="{A25ECE1D-C188-415B-B75F-FC770319B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88" y="3505200"/>
            <a:ext cx="2849562" cy="21367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FE3DCD4-A35B-45AB-9E10-C42F8554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8791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72725-45E4-4D74-2AA8-5F88D695244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4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4ACAABF-F0EB-4665-8829-6B9711481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17538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/>
              <a:t>Example – Mechanical Engineering</a:t>
            </a:r>
          </a:p>
        </p:txBody>
      </p:sp>
      <p:sp>
        <p:nvSpPr>
          <p:cNvPr id="12291" name="Rectangle 7">
            <a:extLst>
              <a:ext uri="{FF2B5EF4-FFF2-40B4-BE49-F238E27FC236}">
                <a16:creationId xmlns:a16="http://schemas.microsoft.com/office/drawing/2014/main" id="{12D521B5-F5F3-40D1-9DEF-6D99A0FBD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2" name="Rectangle 1040">
            <a:extLst>
              <a:ext uri="{FF2B5EF4-FFF2-40B4-BE49-F238E27FC236}">
                <a16:creationId xmlns:a16="http://schemas.microsoft.com/office/drawing/2014/main" id="{6B16FB69-B490-4A64-823E-944593CDD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2293" name="Picture 1041" descr="image_trunnion_in_hub">
            <a:extLst>
              <a:ext uri="{FF2B5EF4-FFF2-40B4-BE49-F238E27FC236}">
                <a16:creationId xmlns:a16="http://schemas.microsoft.com/office/drawing/2014/main" id="{C0AEEB21-A626-48EA-9BBD-5B9E57CB046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590800"/>
            <a:ext cx="3276600" cy="2532063"/>
          </a:xfrm>
          <a:noFill/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AC7CC465-F444-4376-8540-589E623DD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362200"/>
            <a:ext cx="5181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Since the answer was a resounding NO, a logical question to ask would be: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sz="32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   If the temperature of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   -108</a:t>
            </a:r>
            <a:r>
              <a:rPr lang="en-US" sz="3200" kern="0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F is not enough for the contraction, what is?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9F8525-7409-44A3-8982-17593EBF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1914764-3AD5-41FC-9546-A7E12C68AC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Finding The Temperature of the Fluid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F3C27F5-C726-4222-9502-1CD994D0F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C5FB7B2E-6312-42BF-889D-A0899E710832}"/>
                  </a:ext>
                </a:extLst>
              </p:cNvPr>
              <p:cNvSpPr txBox="1"/>
              <p:nvPr/>
            </p:nvSpPr>
            <p:spPr bwMode="auto">
              <a:xfrm>
                <a:off x="333220" y="1560995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C5FB7B2E-6312-42BF-889D-A0899E710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3220" y="1560995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Text Box 7">
                <a:extLst>
                  <a:ext uri="{FF2B5EF4-FFF2-40B4-BE49-F238E27FC236}">
                    <a16:creationId xmlns:a16="http://schemas.microsoft.com/office/drawing/2014/main" id="{FA8A7816-CD67-49B6-B985-4DEE962624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1306" y="1507569"/>
                <a:ext cx="1893094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80</m:t>
                      </m:r>
                      <m:r>
                        <a:rPr lang="en-US" altLang="en-US" sz="1800" i="1" baseline="30000" dirty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???</m:t>
                      </m:r>
                      <m:r>
                        <a:rPr lang="en-US" altLang="en-US" sz="1800" i="1" baseline="30000" dirty="0" err="1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 err="1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−0.015"</m:t>
                      </m:r>
                    </m:oMath>
                  </m:oMathPara>
                </a14:m>
                <a:endParaRPr lang="en-US" altLang="en-US" sz="1800" dirty="0"/>
              </a:p>
            </p:txBody>
          </p:sp>
        </mc:Choice>
        <mc:Fallback xmlns="">
          <p:sp>
            <p:nvSpPr>
              <p:cNvPr id="14341" name="Text Box 7">
                <a:extLst>
                  <a:ext uri="{FF2B5EF4-FFF2-40B4-BE49-F238E27FC236}">
                    <a16:creationId xmlns:a16="http://schemas.microsoft.com/office/drawing/2014/main" id="{FA8A7816-CD67-49B6-B985-4DEE96262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31306" y="1507569"/>
                <a:ext cx="1893094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42" name="Picture 11">
            <a:extLst>
              <a:ext uri="{FF2B5EF4-FFF2-40B4-BE49-F238E27FC236}">
                <a16:creationId xmlns:a16="http://schemas.microsoft.com/office/drawing/2014/main" id="{87F616DC-8E97-40AC-BD67-7974C3CC7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52600"/>
            <a:ext cx="2806700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343" name="Object 1">
                <a:extLst>
                  <a:ext uri="{FF2B5EF4-FFF2-40B4-BE49-F238E27FC236}">
                    <a16:creationId xmlns:a16="http://schemas.microsoft.com/office/drawing/2014/main" id="{3C216F67-F891-41C1-9DC6-D3682974E2F1}"/>
                  </a:ext>
                </a:extLst>
              </p:cNvPr>
              <p:cNvSpPr txBox="1"/>
              <p:nvPr/>
            </p:nvSpPr>
            <p:spPr bwMode="auto">
              <a:xfrm>
                <a:off x="228600" y="5065997"/>
                <a:ext cx="6507163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−0.015=5.992×1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+7.457×1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−6.349×1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3" name="Object 1">
                <a:extLst>
                  <a:ext uri="{FF2B5EF4-FFF2-40B4-BE49-F238E27FC236}">
                    <a16:creationId xmlns:a16="http://schemas.microsoft.com/office/drawing/2014/main" id="{3C216F67-F891-41C1-9DC6-D3682974E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5065997"/>
                <a:ext cx="6507163" cy="5238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4" name="Object 2">
                <a:extLst>
                  <a:ext uri="{FF2B5EF4-FFF2-40B4-BE49-F238E27FC236}">
                    <a16:creationId xmlns:a16="http://schemas.microsoft.com/office/drawing/2014/main" id="{F32E1EAB-473C-4BF9-B37E-1D49A5312EB2}"/>
                  </a:ext>
                </a:extLst>
              </p:cNvPr>
              <p:cNvSpPr txBox="1"/>
              <p:nvPr/>
            </p:nvSpPr>
            <p:spPr bwMode="auto">
              <a:xfrm>
                <a:off x="228600" y="3672771"/>
                <a:ext cx="4343399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=6.033+0.009696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4" name="Object 2">
                <a:extLst>
                  <a:ext uri="{FF2B5EF4-FFF2-40B4-BE49-F238E27FC236}">
                    <a16:creationId xmlns:a16="http://schemas.microsoft.com/office/drawing/2014/main" id="{F32E1EAB-473C-4BF9-B37E-1D49A5312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3672771"/>
                <a:ext cx="4343399" cy="4191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Object 3">
                <a:extLst>
                  <a:ext uri="{FF2B5EF4-FFF2-40B4-BE49-F238E27FC236}">
                    <a16:creationId xmlns:a16="http://schemas.microsoft.com/office/drawing/2014/main" id="{2B6F8F8E-43F9-4A73-9377-9C29E721A99A}"/>
                  </a:ext>
                </a:extLst>
              </p:cNvPr>
              <p:cNvSpPr txBox="1"/>
              <p:nvPr/>
            </p:nvSpPr>
            <p:spPr bwMode="auto">
              <a:xfrm>
                <a:off x="228600" y="5694267"/>
                <a:ext cx="6729413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)=5.992×1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+7.457×1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+8.651×1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5" name="Object 3">
                <a:extLst>
                  <a:ext uri="{FF2B5EF4-FFF2-40B4-BE49-F238E27FC236}">
                    <a16:creationId xmlns:a16="http://schemas.microsoft.com/office/drawing/2014/main" id="{2B6F8F8E-43F9-4A73-9377-9C29E721A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5694267"/>
                <a:ext cx="6729413" cy="523875"/>
              </a:xfrm>
              <a:prstGeom prst="rect">
                <a:avLst/>
              </a:prstGeom>
              <a:blipFill>
                <a:blip r:embed="rId9"/>
                <a:stretch>
                  <a:fillRect l="-2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7CF82E6-C2C1-4C58-8917-C8BC3038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6F9C53-36E1-4BED-82CF-0912B11D2508}"/>
                  </a:ext>
                </a:extLst>
              </p:cNvPr>
              <p:cNvSpPr txBox="1"/>
              <p:nvPr/>
            </p:nvSpPr>
            <p:spPr>
              <a:xfrm>
                <a:off x="231290" y="4144575"/>
                <a:ext cx="5865189" cy="961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6.033+0.009696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6F9C53-36E1-4BED-82CF-0912B11D2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90" y="4144575"/>
                <a:ext cx="5865189" cy="9612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7E6578-3447-4259-93E0-9535D5240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Finding The Temperature of the Fluid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2932DA1-06C2-42DF-B82F-58F3AF112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/>
              <p:nvPr/>
            </p:nvSpPr>
            <p:spPr bwMode="auto">
              <a:xfrm>
                <a:off x="240316" y="1751039"/>
                <a:ext cx="2121884" cy="1006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316" y="1751039"/>
                <a:ext cx="2121884" cy="10062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7766" y="1647576"/>
                <a:ext cx="22860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80</m:t>
                      </m:r>
                      <m:r>
                        <a:rPr lang="en-US" altLang="en-US" sz="1800" i="1" baseline="30000" dirty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???</m:t>
                      </m:r>
                      <m:r>
                        <a:rPr lang="en-US" altLang="en-US" sz="1800" i="1" baseline="30000" dirty="0" err="1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 err="1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−0.015"</m:t>
                      </m:r>
                    </m:oMath>
                  </m:oMathPara>
                </a14:m>
                <a:endParaRPr lang="en-US" altLang="en-US" sz="1800" dirty="0"/>
              </a:p>
            </p:txBody>
          </p:sp>
        </mc:Choice>
        <mc:Fallback xmlns="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7766" y="1647576"/>
                <a:ext cx="2286000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/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−6.166×1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/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/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blipFill>
                <a:blip r:embed="rId8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93" name="Picture 12" descr="regression_pointspoly_youtube">
            <a:extLst>
              <a:ext uri="{FF2B5EF4-FFF2-40B4-BE49-F238E27FC236}">
                <a16:creationId xmlns:a16="http://schemas.microsoft.com/office/drawing/2014/main" id="{7F4333E6-DCF2-4832-8E4D-F21FED60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2" y="1338932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E0FF30-17B6-44BD-908D-B528E428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962400" cy="476250"/>
          </a:xfrm>
        </p:spPr>
        <p:txBody>
          <a:bodyPr/>
          <a:lstStyle/>
          <a:p>
            <a:pPr>
              <a:defRPr/>
            </a:pPr>
            <a:r>
              <a:rPr lang="en-US" dirty="0">
                <a:hlinkClick r:id="rId10"/>
              </a:rPr>
              <a:t>http://nm.mathforcollege.com</a:t>
            </a:r>
            <a:r>
              <a:rPr lang="en-US" dirty="0"/>
              <a:t> </a:t>
            </a:r>
            <a:r>
              <a:rPr lang="en-US" sz="1000" b="0" dirty="0"/>
              <a:t>(-802,-128,1688)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/>
              <p:nvPr/>
            </p:nvSpPr>
            <p:spPr>
              <a:xfrm>
                <a:off x="277813" y="4143588"/>
                <a:ext cx="8812212" cy="927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−1.228×1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+6.195×1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+6.015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13" y="4143588"/>
                <a:ext cx="8812212" cy="92737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5AD9-3A0E-4527-8E2B-35776C88A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How tall can a vertical mast be?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169B7-EFF2-4EE0-B44B-AD8036987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DBDADF13-53A8-46D2-AD10-6D523896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3659C2A4-4B13-41FE-98A3-FA2B34F128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474" y="836649"/>
          <a:ext cx="2119385" cy="92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977900" imgH="431800" progId="Equation.3">
                  <p:embed/>
                </p:oleObj>
              </mc:Choice>
              <mc:Fallback>
                <p:oleObj r:id="rId2" imgW="977900" imgH="431800" progId="Equation.3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3659C2A4-4B13-41FE-98A3-FA2B34F128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4" y="836649"/>
                        <a:ext cx="2119385" cy="9259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1">
            <a:extLst>
              <a:ext uri="{FF2B5EF4-FFF2-40B4-BE49-F238E27FC236}">
                <a16:creationId xmlns:a16="http://schemas.microsoft.com/office/drawing/2014/main" id="{EBF5756C-4B53-4826-B058-31E588BE1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30222AB1-6AD0-445E-98AA-712697ED35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1828800"/>
          <a:ext cx="1143000" cy="852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20474" imgH="393529" progId="Equation.3">
                  <p:embed/>
                </p:oleObj>
              </mc:Choice>
              <mc:Fallback>
                <p:oleObj r:id="rId4" imgW="520474" imgH="393529" progId="Equation.3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30222AB1-6AD0-445E-98AA-712697ED35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1143000" cy="8520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F98C130-F054-4704-8576-B6D0DDE187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4909" y="2812222"/>
          <a:ext cx="3632208" cy="859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778000" imgH="419100" progId="Equation.3">
                  <p:embed/>
                </p:oleObj>
              </mc:Choice>
              <mc:Fallback>
                <p:oleObj r:id="rId6" imgW="1778000" imgH="419100" progId="Equation.3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F98C130-F054-4704-8576-B6D0DDE187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909" y="2812222"/>
                        <a:ext cx="3632208" cy="859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92CFA995-5057-4CF4-9A52-49A024AAEC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813175"/>
          <a:ext cx="1295400" cy="78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863225" imgH="520474" progId="Equation.3">
                  <p:embed/>
                </p:oleObj>
              </mc:Choice>
              <mc:Fallback>
                <p:oleObj r:id="rId8" imgW="863225" imgH="520474" progId="Equation.3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92CFA995-5057-4CF4-9A52-49A024AAEC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13175"/>
                        <a:ext cx="1295400" cy="7829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EC06D55F-64F2-494B-9A24-268CB21ECE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400" y="4988303"/>
            <a:ext cx="4792641" cy="859209"/>
          </a:xfrm>
          <a:prstGeom prst="rect">
            <a:avLst/>
          </a:prstGeom>
        </p:spPr>
      </p:pic>
      <p:pic>
        <p:nvPicPr>
          <p:cNvPr id="86044" name="Picture 28" descr="USA flag">
            <a:extLst>
              <a:ext uri="{FF2B5EF4-FFF2-40B4-BE49-F238E27FC236}">
                <a16:creationId xmlns:a16="http://schemas.microsoft.com/office/drawing/2014/main" id="{991BA67C-D94D-435D-B39D-DB61346E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14399"/>
            <a:ext cx="3187083" cy="478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912499D-9FD4-4FF1-B3E7-430FA4A0BA51}"/>
              </a:ext>
            </a:extLst>
          </p:cNvPr>
          <p:cNvSpPr txBox="1"/>
          <p:nvPr/>
        </p:nvSpPr>
        <p:spPr>
          <a:xfrm>
            <a:off x="5791200" y="5847512"/>
            <a:ext cx="3187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Thanks to Markus </a:t>
            </a:r>
            <a:r>
              <a:rPr lang="en-US" sz="900" dirty="0" err="1"/>
              <a:t>Gjengaar</a:t>
            </a:r>
            <a:r>
              <a:rPr lang="en-US" sz="900" dirty="0"/>
              <a:t> for sharing their work on </a:t>
            </a:r>
            <a:r>
              <a:rPr lang="en-US" sz="900" dirty="0" err="1"/>
              <a:t>Unsplash</a:t>
            </a:r>
            <a:r>
              <a:rPr lang="en-US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867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FE85C1A-E43B-4FF2-B216-5F78321F36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Nonlinear Equations</a:t>
            </a:r>
            <a:br>
              <a:rPr lang="en-US" altLang="en-US" sz="4400" b="1"/>
            </a:br>
            <a:r>
              <a:rPr lang="en-US" altLang="en-US" sz="1800" b="1"/>
              <a:t>(Background)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FDAA36-8F2A-47C3-AF84-9F5E56F9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5F9ED7-7954-7375-49DF-493E6E565F3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93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E54C2A0F-D817-4FB8-A5DA-28862D706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323EC7EB-36BA-4645-ABBF-5E8B8E2DA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81200"/>
            <a:ext cx="49784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853A31-5B8E-45DE-92C6-E79807C3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52E9302-B5B3-4D27-B392-DE6B3A5CDD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2283B5B5-AF35-4C5E-80A0-3E3662DC3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4905375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8532A-60B6-43EF-8BD4-A4DF161EC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E48580E-3557-4DD5-AD41-EE2FF673CC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15DF62E1-4AA4-41C6-A156-5634FF6D8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798638"/>
            <a:ext cx="5121275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A4112-2016-4344-9D05-22C4E9E8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F2E4F33E-D438-4DE2-AFC3-707B4BB5C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95D1B090-9994-4832-ADC9-0433611B6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4610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37EBF-C51A-4515-B6B0-06C2FE8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37A0DF9-C5E9-4E34-9CB6-70D7100C0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r>
              <a:rPr lang="en-US" altLang="en-US" sz="2400" b="1">
                <a:hlinkClick r:id="rId4"/>
              </a:rPr>
              <a:t>http://nm.MathForCollege.com</a:t>
            </a:r>
            <a:r>
              <a:rPr lang="en-US" altLang="en-US" sz="2400" b="1"/>
              <a:t> </a:t>
            </a:r>
            <a:br>
              <a:rPr lang="en-US" altLang="en-US" sz="2400" b="1"/>
            </a:br>
            <a:r>
              <a:rPr lang="en-US" altLang="en-US" sz="1800" b="1"/>
              <a:t>Numerical Methods for the STEM undergraduate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DAA8C-D6DD-46C0-ADB2-7828FDF3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3D83-F340-721B-FB35-8FB4F04A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87FD5-F4BD-6C2C-BD35-7CE000292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05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PQuestion">
            <a:extLst>
              <a:ext uri="{FF2B5EF4-FFF2-40B4-BE49-F238E27FC236}">
                <a16:creationId xmlns:a16="http://schemas.microsoft.com/office/drawing/2014/main" id="{832627ED-D5FC-4AEE-B597-C41DC2396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397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The value of </a:t>
            </a:r>
            <a:r>
              <a:rPr lang="en-US" altLang="en-US" sz="3200" i="1"/>
              <a:t>x</a:t>
            </a:r>
            <a:r>
              <a:rPr lang="en-US" altLang="en-US" sz="3200"/>
              <a:t> that satisfies </a:t>
            </a: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)=0 is called the</a:t>
            </a:r>
          </a:p>
        </p:txBody>
      </p:sp>
      <p:graphicFrame>
        <p:nvGraphicFramePr>
          <p:cNvPr id="20484" name="TPChart">
            <a:extLst>
              <a:ext uri="{FF2B5EF4-FFF2-40B4-BE49-F238E27FC236}">
                <a16:creationId xmlns:a16="http://schemas.microsoft.com/office/drawing/2014/main" id="{E6F6FF3A-591C-4088-B1AF-2AF129A2EFB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638800" y="2438400"/>
          <a:ext cx="300355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20484" name="TPChart">
                        <a:extLst>
                          <a:ext uri="{FF2B5EF4-FFF2-40B4-BE49-F238E27FC236}">
                            <a16:creationId xmlns:a16="http://schemas.microsoft.com/office/drawing/2014/main" id="{E6F6FF3A-591C-4088-B1AF-2AF129A2EF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438400"/>
                        <a:ext cx="3003550" cy="337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Rectangle 17">
            <a:extLst>
              <a:ext uri="{FF2B5EF4-FFF2-40B4-BE49-F238E27FC236}">
                <a16:creationId xmlns:a16="http://schemas.microsoft.com/office/drawing/2014/main" id="{798B3AB0-790C-448A-8AA7-BBD0C4C4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3797" name="TPAnswers">
            <a:extLst>
              <a:ext uri="{FF2B5EF4-FFF2-40B4-BE49-F238E27FC236}">
                <a16:creationId xmlns:a16="http://schemas.microsoft.com/office/drawing/2014/main" id="{EBF75555-96DB-4DDA-B931-841A8E255CE9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76400"/>
            <a:ext cx="5105400" cy="19812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root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=0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root of function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zero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=0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none of the above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A97C8-7C76-4A23-BB41-6D034F14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04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1531D2-B20B-B8E7-0C70-3F5E7B234EC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28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PQuestion">
            <a:extLst>
              <a:ext uri="{FF2B5EF4-FFF2-40B4-BE49-F238E27FC236}">
                <a16:creationId xmlns:a16="http://schemas.microsoft.com/office/drawing/2014/main" id="{281E5619-F832-4167-90D9-8E9201A3D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This is what you have been saying about your TI-30Xa</a:t>
            </a:r>
          </a:p>
        </p:txBody>
      </p:sp>
      <p:graphicFrame>
        <p:nvGraphicFramePr>
          <p:cNvPr id="5" name="TPChart">
            <a:extLst>
              <a:ext uri="{FF2B5EF4-FFF2-40B4-BE49-F238E27FC236}">
                <a16:creationId xmlns:a16="http://schemas.microsoft.com/office/drawing/2014/main" id="{8C6E0705-F4F4-485B-8CAB-C3A642703B7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6096000" y="2895600"/>
          <a:ext cx="3048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5" name="TPChart">
                        <a:extLst>
                          <a:ext uri="{FF2B5EF4-FFF2-40B4-BE49-F238E27FC236}">
                            <a16:creationId xmlns:a16="http://schemas.microsoft.com/office/drawing/2014/main" id="{8C6E0705-F4F4-485B-8CAB-C3A642703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895600"/>
                        <a:ext cx="30480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PAnswers">
            <a:extLst>
              <a:ext uri="{FF2B5EF4-FFF2-40B4-BE49-F238E27FC236}">
                <a16:creationId xmlns:a16="http://schemas.microsoft.com/office/drawing/2014/main" id="{157232D9-DD90-43A5-84B0-F31B0F8C90E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52400" y="1905000"/>
            <a:ext cx="6705600" cy="3505200"/>
          </a:xfrm>
        </p:spPr>
        <p:txBody>
          <a:bodyPr/>
          <a:lstStyle/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I don't care what people say </a:t>
            </a:r>
            <a:br>
              <a:rPr lang="en-US" altLang="en-US" sz="2400" dirty="0"/>
            </a:br>
            <a:r>
              <a:rPr lang="en-US" altLang="en-US" sz="2400" dirty="0"/>
              <a:t>The rush is worth the price</a:t>
            </a:r>
            <a:br>
              <a:rPr lang="en-US" altLang="en-US" sz="2400" dirty="0"/>
            </a:br>
            <a:r>
              <a:rPr lang="en-US" altLang="en-US" sz="2400" dirty="0"/>
              <a:t>I pay I get so high when you're with me</a:t>
            </a:r>
            <a:br>
              <a:rPr lang="en-US" altLang="en-US" sz="2400" dirty="0"/>
            </a:br>
            <a:r>
              <a:rPr lang="en-US" altLang="en-US" sz="2400" dirty="0"/>
              <a:t>But crash and crave you when you are away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Give me back now my TI89</a:t>
            </a:r>
            <a:br>
              <a:rPr lang="en-US" altLang="en-US" sz="2400" dirty="0"/>
            </a:br>
            <a:r>
              <a:rPr lang="en-US" altLang="en-US" sz="2400" dirty="0"/>
              <a:t>Before I start to drink and whine </a:t>
            </a:r>
            <a:br>
              <a:rPr lang="en-US" altLang="en-US" sz="2400" dirty="0"/>
            </a:br>
            <a:r>
              <a:rPr lang="en-US" altLang="en-US" sz="2400" dirty="0"/>
              <a:t>TI30Xa calculators you make me cry</a:t>
            </a:r>
            <a:br>
              <a:rPr lang="en-US" altLang="en-US" sz="2400" dirty="0"/>
            </a:br>
            <a:r>
              <a:rPr lang="en-US" altLang="en-US" sz="2400" dirty="0"/>
              <a:t>Incarnation of Jason will you ever die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TI30Xa – you make me forget the high maintenance TI89.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I never thought I will fall in love again!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7005F-A5CA-4C27-872A-455A0F70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48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C6ADF3-F0D8-47F9-BEEB-BB0F5618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23411C0B-230A-45A4-B53E-806AA677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765175"/>
            <a:ext cx="711517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859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PQuestion">
            <a:extLst>
              <a:ext uri="{FF2B5EF4-FFF2-40B4-BE49-F238E27FC236}">
                <a16:creationId xmlns:a16="http://schemas.microsoft.com/office/drawing/2014/main" id="{D2468C26-5C88-413C-B56B-88D658A77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610600" cy="15541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For a certain cubic equation, at least one of the roots is known to be a complex root.  The total number of complex roots the cubic equation has is</a:t>
            </a:r>
          </a:p>
        </p:txBody>
      </p:sp>
      <p:graphicFrame>
        <p:nvGraphicFramePr>
          <p:cNvPr id="77827" name="TPChart">
            <a:extLst>
              <a:ext uri="{FF2B5EF4-FFF2-40B4-BE49-F238E27FC236}">
                <a16:creationId xmlns:a16="http://schemas.microsoft.com/office/drawing/2014/main" id="{DBB7FD89-9E86-4A14-842D-D532B738CFA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486400" y="2286000"/>
          <a:ext cx="3217863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77827" name="TPChart">
                        <a:extLst>
                          <a:ext uri="{FF2B5EF4-FFF2-40B4-BE49-F238E27FC236}">
                            <a16:creationId xmlns:a16="http://schemas.microsoft.com/office/drawing/2014/main" id="{DBB7FD89-9E86-4A14-842D-D532B738CF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286000"/>
                        <a:ext cx="3217863" cy="361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5">
            <a:extLst>
              <a:ext uri="{FF2B5EF4-FFF2-40B4-BE49-F238E27FC236}">
                <a16:creationId xmlns:a16="http://schemas.microsoft.com/office/drawing/2014/main" id="{AAAB2292-DF5E-48FC-B1D5-F8DD254FD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5845" name="Rectangle 6">
            <a:extLst>
              <a:ext uri="{FF2B5EF4-FFF2-40B4-BE49-F238E27FC236}">
                <a16:creationId xmlns:a16="http://schemas.microsoft.com/office/drawing/2014/main" id="{7606FF6A-A7B7-456B-A9C8-BA541A182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3FD301-3352-4EDE-9FE7-F38F16E51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TPAnswers">
            <a:extLst>
              <a:ext uri="{FF2B5EF4-FFF2-40B4-BE49-F238E27FC236}">
                <a16:creationId xmlns:a16="http://schemas.microsoft.com/office/drawing/2014/main" id="{F2A50D92-3229-40E4-B404-0B88D07E7D49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2514600"/>
            <a:ext cx="4419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one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two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three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cannot be determined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78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A4ECB8-A1FE-4115-976A-724279D1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18646797-E865-4FFD-84CF-FFEF21F60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76375"/>
            <a:ext cx="640715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700" name="Object 4">
                <a:extLst>
                  <a:ext uri="{FF2B5EF4-FFF2-40B4-BE49-F238E27FC236}">
                    <a16:creationId xmlns:a16="http://schemas.microsoft.com/office/drawing/2014/main" id="{85799B6D-F3AA-463A-A388-204438E2E8C7}"/>
                  </a:ext>
                </a:extLst>
              </p:cNvPr>
              <p:cNvSpPr txBox="1"/>
              <p:nvPr/>
            </p:nvSpPr>
            <p:spPr bwMode="auto">
              <a:xfrm>
                <a:off x="76200" y="-23813"/>
                <a:ext cx="2401888" cy="10572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700" name="Object 4">
                <a:extLst>
                  <a:ext uri="{FF2B5EF4-FFF2-40B4-BE49-F238E27FC236}">
                    <a16:creationId xmlns:a16="http://schemas.microsoft.com/office/drawing/2014/main" id="{85799B6D-F3AA-463A-A388-204438E2E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-23813"/>
                <a:ext cx="2401888" cy="1057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01" name="Object 5">
                <a:extLst>
                  <a:ext uri="{FF2B5EF4-FFF2-40B4-BE49-F238E27FC236}">
                    <a16:creationId xmlns:a16="http://schemas.microsoft.com/office/drawing/2014/main" id="{6BAC6EB0-0D8E-4818-82BC-9E0293DC8309}"/>
                  </a:ext>
                </a:extLst>
              </p:cNvPr>
              <p:cNvSpPr txBox="1"/>
              <p:nvPr/>
            </p:nvSpPr>
            <p:spPr bwMode="auto">
              <a:xfrm>
                <a:off x="0" y="9144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701" name="Object 5">
                <a:extLst>
                  <a:ext uri="{FF2B5EF4-FFF2-40B4-BE49-F238E27FC236}">
                    <a16:creationId xmlns:a16="http://schemas.microsoft.com/office/drawing/2014/main" id="{6BAC6EB0-0D8E-4818-82BC-9E0293DC8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14400"/>
                <a:ext cx="8909050" cy="523875"/>
              </a:xfrm>
              <a:prstGeom prst="rect">
                <a:avLst/>
              </a:prstGeom>
              <a:blipFill>
                <a:blip r:embed="rId4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6503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PQuestion">
            <a:extLst>
              <a:ext uri="{FF2B5EF4-FFF2-40B4-BE49-F238E27FC236}">
                <a16:creationId xmlns:a16="http://schemas.microsoft.com/office/drawing/2014/main" id="{0B689AF2-DCF7-4E26-AAEF-BBFE4EB57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610600" cy="715963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A polynomial of order </a:t>
            </a:r>
            <a:r>
              <a:rPr lang="en-US" altLang="en-US" sz="3200" i="1"/>
              <a:t>n</a:t>
            </a:r>
            <a:r>
              <a:rPr lang="en-US" altLang="en-US" sz="3200"/>
              <a:t> has </a:t>
            </a:r>
            <a:r>
              <a:rPr lang="en-US" altLang="en-US" sz="3200" u="sng"/>
              <a:t>               </a:t>
            </a:r>
            <a:r>
              <a:rPr lang="en-US" altLang="en-US" sz="3200"/>
              <a:t> zeros</a:t>
            </a:r>
          </a:p>
        </p:txBody>
      </p:sp>
      <p:graphicFrame>
        <p:nvGraphicFramePr>
          <p:cNvPr id="30724" name="TPChart">
            <a:extLst>
              <a:ext uri="{FF2B5EF4-FFF2-40B4-BE49-F238E27FC236}">
                <a16:creationId xmlns:a16="http://schemas.microsoft.com/office/drawing/2014/main" id="{A084DE7C-0934-49FC-B57F-5172549C6F2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334000" y="1981200"/>
          <a:ext cx="335280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0724" name="TPChart">
                        <a:extLst>
                          <a:ext uri="{FF2B5EF4-FFF2-40B4-BE49-F238E27FC236}">
                            <a16:creationId xmlns:a16="http://schemas.microsoft.com/office/drawing/2014/main" id="{A084DE7C-0934-49FC-B57F-5172549C6F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981200"/>
                        <a:ext cx="3352800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PAnswers">
            <a:extLst>
              <a:ext uri="{FF2B5EF4-FFF2-40B4-BE49-F238E27FC236}">
                <a16:creationId xmlns:a16="http://schemas.microsoft.com/office/drawing/2014/main" id="{BFEF3215-10BE-472F-9F42-8E44240B8B65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371600"/>
            <a:ext cx="4114800" cy="2925763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 i="1"/>
              <a:t>n </a:t>
            </a:r>
            <a:r>
              <a:rPr lang="en-US" altLang="en-US"/>
              <a:t>-1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 </a:t>
            </a:r>
            <a:r>
              <a:rPr lang="en-US" altLang="en-US"/>
              <a:t>+1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 </a:t>
            </a:r>
            <a:r>
              <a:rPr lang="en-US" altLang="en-US"/>
              <a:t>+2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1BBFC-C0AF-4F64-AECE-3D66BAC65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07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PQuestion">
            <a:extLst>
              <a:ext uri="{FF2B5EF4-FFF2-40B4-BE49-F238E27FC236}">
                <a16:creationId xmlns:a16="http://schemas.microsoft.com/office/drawing/2014/main" id="{4A77F532-9AAE-425D-BA6B-FCBB133E8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84582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>
                <a:cs typeface="Arial" panose="020B0604020202020204" pitchFamily="34" charset="0"/>
              </a:rPr>
              <a:t>The velocity of a body is given by </a:t>
            </a:r>
            <a:br>
              <a:rPr lang="en-US" altLang="en-US" sz="3200">
                <a:cs typeface="Arial" panose="020B0604020202020204" pitchFamily="34" charset="0"/>
              </a:rPr>
            </a:br>
            <a:r>
              <a:rPr lang="en-US" altLang="en-US" i="1">
                <a:cs typeface="Arial" panose="020B0604020202020204" pitchFamily="34" charset="0"/>
              </a:rPr>
              <a:t>v 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t</a:t>
            </a:r>
            <a:r>
              <a:rPr lang="en-US" altLang="en-US">
                <a:cs typeface="Arial" panose="020B0604020202020204" pitchFamily="34" charset="0"/>
              </a:rPr>
              <a:t>)</a:t>
            </a:r>
            <a:r>
              <a:rPr lang="en-US" altLang="en-US" i="1">
                <a:cs typeface="Arial" panose="020B0604020202020204" pitchFamily="34" charset="0"/>
              </a:rPr>
              <a:t>=</a:t>
            </a:r>
            <a:r>
              <a:rPr lang="en-US" altLang="en-US">
                <a:cs typeface="Arial" panose="020B0604020202020204" pitchFamily="34" charset="0"/>
              </a:rPr>
              <a:t>5</a:t>
            </a:r>
            <a:r>
              <a:rPr lang="en-US" altLang="en-US" i="1">
                <a:cs typeface="Arial" panose="020B0604020202020204" pitchFamily="34" charset="0"/>
              </a:rPr>
              <a:t>e</a:t>
            </a:r>
            <a:r>
              <a:rPr lang="en-US" altLang="en-US" baseline="30000">
                <a:cs typeface="Arial" panose="020B0604020202020204" pitchFamily="34" charset="0"/>
              </a:rPr>
              <a:t>-</a:t>
            </a:r>
            <a:r>
              <a:rPr lang="en-US" altLang="en-US" i="1" baseline="30000">
                <a:cs typeface="Arial" panose="020B0604020202020204" pitchFamily="34" charset="0"/>
              </a:rPr>
              <a:t>t</a:t>
            </a:r>
            <a:r>
              <a:rPr lang="en-US" altLang="en-US">
                <a:cs typeface="Arial" panose="020B0604020202020204" pitchFamily="34" charset="0"/>
              </a:rPr>
              <a:t>+4</a:t>
            </a:r>
            <a:r>
              <a:rPr lang="en-US" altLang="en-US" sz="3200">
                <a:cs typeface="Arial" panose="020B0604020202020204" pitchFamily="34" charset="0"/>
              </a:rPr>
              <a:t>, where </a:t>
            </a:r>
            <a:r>
              <a:rPr lang="en-US" altLang="en-US" sz="3200" i="1">
                <a:cs typeface="Arial" panose="020B0604020202020204" pitchFamily="34" charset="0"/>
              </a:rPr>
              <a:t>t</a:t>
            </a:r>
            <a:r>
              <a:rPr lang="en-US" altLang="en-US" sz="3200">
                <a:cs typeface="Arial" panose="020B0604020202020204" pitchFamily="34" charset="0"/>
              </a:rPr>
              <a:t> is in seconds and </a:t>
            </a:r>
            <a:r>
              <a:rPr lang="en-US" altLang="en-US" sz="3200" i="1">
                <a:cs typeface="Arial" panose="020B0604020202020204" pitchFamily="34" charset="0"/>
              </a:rPr>
              <a:t>v</a:t>
            </a:r>
            <a:r>
              <a:rPr lang="en-US" altLang="en-US" sz="3200">
                <a:cs typeface="Arial" panose="020B0604020202020204" pitchFamily="34" charset="0"/>
              </a:rPr>
              <a:t> is in m/s. The velocity of the body is </a:t>
            </a:r>
            <a:r>
              <a:rPr lang="en-US" altLang="en-US" sz="3200" i="1">
                <a:cs typeface="Arial" panose="020B0604020202020204" pitchFamily="34" charset="0"/>
              </a:rPr>
              <a:t>6 </a:t>
            </a:r>
            <a:r>
              <a:rPr lang="en-US" altLang="en-US" sz="3200">
                <a:cs typeface="Arial" panose="020B0604020202020204" pitchFamily="34" charset="0"/>
              </a:rPr>
              <a:t>m/s at </a:t>
            </a:r>
            <a:r>
              <a:rPr lang="en-US" altLang="en-US" sz="3200" i="1">
                <a:cs typeface="Arial" panose="020B0604020202020204" pitchFamily="34" charset="0"/>
              </a:rPr>
              <a:t>t </a:t>
            </a:r>
            <a:r>
              <a:rPr lang="en-US" altLang="en-US" sz="3200">
                <a:cs typeface="Arial" panose="020B0604020202020204" pitchFamily="34" charset="0"/>
              </a:rPr>
              <a:t>=___.</a:t>
            </a:r>
            <a:r>
              <a:rPr lang="en-US" altLang="en-US" sz="3200" u="sng">
                <a:cs typeface="Arial" panose="020B0604020202020204" pitchFamily="34" charset="0"/>
              </a:rPr>
              <a:t>              </a:t>
            </a:r>
            <a:r>
              <a:rPr lang="en-US" altLang="en-US" sz="3200">
                <a:cs typeface="Arial" panose="020B0604020202020204" pitchFamily="34" charset="0"/>
              </a:rPr>
              <a:t> </a:t>
            </a:r>
            <a:r>
              <a:rPr lang="en-US" altLang="en-US" sz="1800" u="sng">
                <a:cs typeface="Arial" panose="020B0604020202020204" pitchFamily="34" charset="0"/>
              </a:rPr>
              <a:t>     </a:t>
            </a:r>
          </a:p>
        </p:txBody>
      </p:sp>
      <p:graphicFrame>
        <p:nvGraphicFramePr>
          <p:cNvPr id="34820" name="TPChart">
            <a:extLst>
              <a:ext uri="{FF2B5EF4-FFF2-40B4-BE49-F238E27FC236}">
                <a16:creationId xmlns:a16="http://schemas.microsoft.com/office/drawing/2014/main" id="{4C1C7E0E-25DA-4A4B-BC36-4FC81D91CE7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029200" y="2286000"/>
          <a:ext cx="3471863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4820" name="TPChart">
                        <a:extLst>
                          <a:ext uri="{FF2B5EF4-FFF2-40B4-BE49-F238E27FC236}">
                            <a16:creationId xmlns:a16="http://schemas.microsoft.com/office/drawing/2014/main" id="{4C1C7E0E-25DA-4A4B-BC36-4FC81D91CE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286000"/>
                        <a:ext cx="3471863" cy="390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PAnswers">
            <a:extLst>
              <a:ext uri="{FF2B5EF4-FFF2-40B4-BE49-F238E27FC236}">
                <a16:creationId xmlns:a16="http://schemas.microsoft.com/office/drawing/2014/main" id="{C40129E2-3913-4F60-BF5A-03A6F26544E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8200" y="2438400"/>
            <a:ext cx="4114800" cy="24384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0.1823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0.3979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0.9162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1.609 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6F7A8-6818-487D-85E6-1DB4F4F8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48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70FA74D-D0FA-4F56-AF5A-F068BDF46A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CC1697-6BBF-4580-8489-ED9EAEDBB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9053EE6-AA58-453E-B01F-54404ED9D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Bisection Method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A1F044-7F66-4BCC-8684-EF398B64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PQuestion">
            <a:extLst>
              <a:ext uri="{FF2B5EF4-FFF2-40B4-BE49-F238E27FC236}">
                <a16:creationId xmlns:a16="http://schemas.microsoft.com/office/drawing/2014/main" id="{D6993863-FFC5-4F0C-9107-45E3F4440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Bisection method of finding roots of nonlinear equations falls under the category of a (an)</a:t>
            </a:r>
            <a:r>
              <a:rPr lang="en-US" altLang="en-US" sz="3200" u="sng"/>
              <a:t>             </a:t>
            </a:r>
            <a:r>
              <a:rPr lang="en-US" altLang="en-US" sz="3200"/>
              <a:t>method.</a:t>
            </a:r>
          </a:p>
        </p:txBody>
      </p:sp>
      <p:graphicFrame>
        <p:nvGraphicFramePr>
          <p:cNvPr id="36868" name="TPChart">
            <a:extLst>
              <a:ext uri="{FF2B5EF4-FFF2-40B4-BE49-F238E27FC236}">
                <a16:creationId xmlns:a16="http://schemas.microsoft.com/office/drawing/2014/main" id="{BB733B3B-DE7F-4FCF-A495-BA91AC0AAB1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953000" y="1895475"/>
          <a:ext cx="3813175" cy="428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6868" name="TPChart">
                        <a:extLst>
                          <a:ext uri="{FF2B5EF4-FFF2-40B4-BE49-F238E27FC236}">
                            <a16:creationId xmlns:a16="http://schemas.microsoft.com/office/drawing/2014/main" id="{BB733B3B-DE7F-4FCF-A495-BA91AC0AAB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895475"/>
                        <a:ext cx="3813175" cy="428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PAnswers">
            <a:extLst>
              <a:ext uri="{FF2B5EF4-FFF2-40B4-BE49-F238E27FC236}">
                <a16:creationId xmlns:a16="http://schemas.microsoft.com/office/drawing/2014/main" id="{A4DA8C7E-5044-44E6-8A88-E1250211E064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33400" y="2514600"/>
            <a:ext cx="4114800" cy="1828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open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bracketing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random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graphical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2144B-CB12-4D36-9D01-97B8961A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686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PQuestion">
            <a:extLst>
              <a:ext uri="{FF2B5EF4-FFF2-40B4-BE49-F238E27FC236}">
                <a16:creationId xmlns:a16="http://schemas.microsoft.com/office/drawing/2014/main" id="{EF0766D9-69BA-4AC8-B2D2-05B82D0AB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4582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If for a real continuous function </a:t>
            </a:r>
            <a:r>
              <a:rPr lang="en-US" altLang="en-US" sz="3200" i="1"/>
              <a:t>f(x)</a:t>
            </a:r>
            <a:r>
              <a:rPr lang="en-US" altLang="en-US" sz="3200"/>
              <a:t>,</a:t>
            </a:r>
            <a:br>
              <a:rPr lang="en-US" altLang="en-US" sz="3200"/>
            </a:b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a</a:t>
            </a:r>
            <a:r>
              <a:rPr lang="en-US" altLang="en-US" sz="3200"/>
              <a:t>) </a:t>
            </a: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b</a:t>
            </a:r>
            <a:r>
              <a:rPr lang="en-US" altLang="en-US" sz="3200"/>
              <a:t>)&lt;0, then in the range [</a:t>
            </a:r>
            <a:r>
              <a:rPr lang="en-US" altLang="en-US" sz="3200" i="1"/>
              <a:t>a,b</a:t>
            </a:r>
            <a:r>
              <a:rPr lang="en-US" altLang="en-US" sz="3200"/>
              <a:t>] for </a:t>
            </a:r>
            <a:r>
              <a:rPr lang="en-US" altLang="en-US" sz="3200" i="1"/>
              <a:t>f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)=0, there is (are)</a:t>
            </a:r>
          </a:p>
        </p:txBody>
      </p:sp>
      <p:graphicFrame>
        <p:nvGraphicFramePr>
          <p:cNvPr id="38916" name="TPChart">
            <a:extLst>
              <a:ext uri="{FF2B5EF4-FFF2-40B4-BE49-F238E27FC236}">
                <a16:creationId xmlns:a16="http://schemas.microsoft.com/office/drawing/2014/main" id="{0076C646-E6EE-4687-97B1-048D95FC73E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638800" y="2438400"/>
          <a:ext cx="32512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38916" name="TPChart">
                        <a:extLst>
                          <a:ext uri="{FF2B5EF4-FFF2-40B4-BE49-F238E27FC236}">
                            <a16:creationId xmlns:a16="http://schemas.microsoft.com/office/drawing/2014/main" id="{0076C646-E6EE-4687-97B1-048D95FC73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438400"/>
                        <a:ext cx="32512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TPAnswers">
            <a:extLst>
              <a:ext uri="{FF2B5EF4-FFF2-40B4-BE49-F238E27FC236}">
                <a16:creationId xmlns:a16="http://schemas.microsoft.com/office/drawing/2014/main" id="{CA861EDD-2473-430D-9A53-17022DB8DB1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743200"/>
            <a:ext cx="5638800" cy="19812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one root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undeterminable number of roots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no root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at least one root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3B1A3-D7A5-466A-AEF2-C822FA906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89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PQuestion">
            <a:extLst>
              <a:ext uri="{FF2B5EF4-FFF2-40B4-BE49-F238E27FC236}">
                <a16:creationId xmlns:a16="http://schemas.microsoft.com/office/drawing/2014/main" id="{4813C967-A8B4-4065-BA4C-577C4E3638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4582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2400">
                <a:cs typeface="Arial" panose="020B0604020202020204" pitchFamily="34" charset="0"/>
              </a:rPr>
              <a:t>The velocity of a body is given by </a:t>
            </a:r>
            <a:r>
              <a:rPr lang="en-US" altLang="en-US" sz="2400" i="1">
                <a:cs typeface="Arial" panose="020B0604020202020204" pitchFamily="34" charset="0"/>
              </a:rPr>
              <a:t>v </a:t>
            </a:r>
            <a:r>
              <a:rPr lang="en-US" altLang="en-US" sz="2400">
                <a:cs typeface="Arial" panose="020B0604020202020204" pitchFamily="34" charset="0"/>
              </a:rPr>
              <a:t>(</a:t>
            </a:r>
            <a:r>
              <a:rPr lang="en-US" altLang="en-US" sz="2400" i="1">
                <a:cs typeface="Arial" panose="020B0604020202020204" pitchFamily="34" charset="0"/>
              </a:rPr>
              <a:t>t</a:t>
            </a:r>
            <a:r>
              <a:rPr lang="en-US" altLang="en-US" sz="2400">
                <a:cs typeface="Arial" panose="020B0604020202020204" pitchFamily="34" charset="0"/>
              </a:rPr>
              <a:t>)</a:t>
            </a:r>
            <a:r>
              <a:rPr lang="en-US" altLang="en-US" sz="2400" i="1">
                <a:cs typeface="Arial" panose="020B0604020202020204" pitchFamily="34" charset="0"/>
              </a:rPr>
              <a:t>=5e</a:t>
            </a:r>
            <a:r>
              <a:rPr lang="en-US" altLang="en-US" sz="2400" i="1" baseline="30000">
                <a:cs typeface="Arial" panose="020B0604020202020204" pitchFamily="34" charset="0"/>
              </a:rPr>
              <a:t>-t</a:t>
            </a:r>
            <a:r>
              <a:rPr lang="en-US" altLang="en-US" sz="2400" i="1">
                <a:cs typeface="Arial" panose="020B0604020202020204" pitchFamily="34" charset="0"/>
              </a:rPr>
              <a:t>+4</a:t>
            </a:r>
            <a:r>
              <a:rPr lang="en-US" altLang="en-US" sz="2400">
                <a:cs typeface="Arial" panose="020B0604020202020204" pitchFamily="34" charset="0"/>
              </a:rPr>
              <a:t>, where </a:t>
            </a:r>
            <a:r>
              <a:rPr lang="en-US" altLang="en-US" sz="2400" i="1">
                <a:cs typeface="Arial" panose="020B0604020202020204" pitchFamily="34" charset="0"/>
              </a:rPr>
              <a:t>t</a:t>
            </a:r>
            <a:r>
              <a:rPr lang="en-US" altLang="en-US" sz="2400">
                <a:cs typeface="Arial" panose="020B0604020202020204" pitchFamily="34" charset="0"/>
              </a:rPr>
              <a:t> is in seconds and </a:t>
            </a:r>
            <a:r>
              <a:rPr lang="en-US" altLang="en-US" sz="2400" i="1">
                <a:cs typeface="Arial" panose="020B0604020202020204" pitchFamily="34" charset="0"/>
              </a:rPr>
              <a:t>v</a:t>
            </a:r>
            <a:r>
              <a:rPr lang="en-US" altLang="en-US" sz="2400">
                <a:cs typeface="Arial" panose="020B0604020202020204" pitchFamily="34" charset="0"/>
              </a:rPr>
              <a:t> is in m/s.  We want to find the time when the velocity of the body is 6 m/s. The equation form needed for bisection and Newton-Raphson methods is</a:t>
            </a:r>
            <a:endParaRPr lang="en-US" altLang="en-US" sz="2400" u="sng">
              <a:cs typeface="Arial" panose="020B0604020202020204" pitchFamily="34" charset="0"/>
            </a:endParaRPr>
          </a:p>
        </p:txBody>
      </p:sp>
      <p:graphicFrame>
        <p:nvGraphicFramePr>
          <p:cNvPr id="111619" name="TPChart">
            <a:extLst>
              <a:ext uri="{FF2B5EF4-FFF2-40B4-BE49-F238E27FC236}">
                <a16:creationId xmlns:a16="http://schemas.microsoft.com/office/drawing/2014/main" id="{40CB6DC7-3D28-489F-B60B-01C759D082D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148263" y="1981200"/>
          <a:ext cx="3995737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111619" name="TPChart">
                        <a:extLst>
                          <a:ext uri="{FF2B5EF4-FFF2-40B4-BE49-F238E27FC236}">
                            <a16:creationId xmlns:a16="http://schemas.microsoft.com/office/drawing/2014/main" id="{40CB6DC7-3D28-489F-B60B-01C759D082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1981200"/>
                        <a:ext cx="3995737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PAnswers">
            <a:extLst>
              <a:ext uri="{FF2B5EF4-FFF2-40B4-BE49-F238E27FC236}">
                <a16:creationId xmlns:a16="http://schemas.microsoft.com/office/drawing/2014/main" id="{09B3F2EA-68DE-4294-91CC-CA9393DE94FD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286000"/>
            <a:ext cx="4114800" cy="3687763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+4=0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+4=6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=2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</a:t>
            </a:r>
            <a:r>
              <a:rPr lang="en-US" altLang="en-US" sz="2400"/>
              <a:t>e</a:t>
            </a:r>
            <a:r>
              <a:rPr lang="en-US" altLang="en-US" sz="2400" baseline="40000"/>
              <a:t>-t</a:t>
            </a:r>
            <a:r>
              <a:rPr lang="en-US" altLang="en-US" sz="2400"/>
              <a:t>-2=0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EE369-B75D-4BB5-B400-0CB2D3E2E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16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PQuestion">
            <a:extLst>
              <a:ext uri="{FF2B5EF4-FFF2-40B4-BE49-F238E27FC236}">
                <a16:creationId xmlns:a16="http://schemas.microsoft.com/office/drawing/2014/main" id="{8D50F408-0037-4682-8593-BFBD3CD97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382000" cy="1600200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To find the root of an equation </a:t>
            </a:r>
            <a:r>
              <a:rPr lang="en-US" altLang="en-US" sz="2400" i="1" dirty="0"/>
              <a:t>f </a:t>
            </a:r>
            <a:r>
              <a:rPr lang="en-US" altLang="en-US" sz="2400" dirty="0"/>
              <a:t>(</a:t>
            </a:r>
            <a:r>
              <a:rPr lang="en-US" altLang="en-US" sz="2400" i="1" dirty="0"/>
              <a:t>x</a:t>
            </a:r>
            <a:r>
              <a:rPr lang="en-US" altLang="en-US" sz="2400" dirty="0"/>
              <a:t>)</a:t>
            </a:r>
            <a:r>
              <a:rPr lang="en-US" altLang="en-US" sz="2400" i="1" dirty="0"/>
              <a:t>=0</a:t>
            </a:r>
            <a:r>
              <a:rPr lang="en-US" altLang="en-US" sz="2400" dirty="0"/>
              <a:t>, a student started using the bisection method with a valid bracket of [20,40].   The smallest range for the absolute true error at the end of the 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iteration is</a:t>
            </a:r>
            <a:endParaRPr lang="en-US" altLang="en-US" sz="2400" i="1" dirty="0"/>
          </a:p>
        </p:txBody>
      </p:sp>
      <p:graphicFrame>
        <p:nvGraphicFramePr>
          <p:cNvPr id="117763" name="TPChart">
            <a:extLst>
              <a:ext uri="{FF2B5EF4-FFF2-40B4-BE49-F238E27FC236}">
                <a16:creationId xmlns:a16="http://schemas.microsoft.com/office/drawing/2014/main" id="{11477705-CFE7-42DE-995F-EF5349598C5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181600" y="2057400"/>
          <a:ext cx="3759200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117763" name="TPChart">
                        <a:extLst>
                          <a:ext uri="{FF2B5EF4-FFF2-40B4-BE49-F238E27FC236}">
                            <a16:creationId xmlns:a16="http://schemas.microsoft.com/office/drawing/2014/main" id="{11477705-CFE7-42DE-995F-EF5349598C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057400"/>
                        <a:ext cx="3759200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>
            <a:extLst>
              <a:ext uri="{FF2B5EF4-FFF2-40B4-BE49-F238E27FC236}">
                <a16:creationId xmlns:a16="http://schemas.microsoft.com/office/drawing/2014/main" id="{33CF8F0B-96BF-43F7-8DFA-1E84F5649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E2D5FBC-2425-4F66-B85A-055127A94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2230" name="TPAnswers">
            <a:extLst>
              <a:ext uri="{FF2B5EF4-FFF2-40B4-BE49-F238E27FC236}">
                <a16:creationId xmlns:a16="http://schemas.microsoft.com/office/drawing/2014/main" id="{F70381F2-0CEF-48BA-A14D-49B202526B9C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381000" y="2209800"/>
            <a:ext cx="3124200" cy="2209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|≤2.5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5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10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20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5DE62A-0E2D-4A2B-89EE-E8ACFDE1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776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PQuestion">
            <a:extLst>
              <a:ext uri="{FF2B5EF4-FFF2-40B4-BE49-F238E27FC236}">
                <a16:creationId xmlns:a16="http://schemas.microsoft.com/office/drawing/2014/main" id="{68CE0DFE-CB53-4829-ABD0-DBAAAD2B7D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2286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For an equation like </a:t>
            </a:r>
            <a:r>
              <a:rPr lang="en-US" altLang="en-US" sz="3200" i="1"/>
              <a:t>x</a:t>
            </a:r>
            <a:r>
              <a:rPr lang="en-US" altLang="en-US" sz="3200" i="1" baseline="30000"/>
              <a:t>2</a:t>
            </a:r>
            <a:r>
              <a:rPr lang="en-US" altLang="en-US" sz="3200" i="1"/>
              <a:t>=</a:t>
            </a:r>
            <a:r>
              <a:rPr lang="en-US" altLang="en-US" sz="3200"/>
              <a:t>0, a root exists at </a:t>
            </a:r>
            <a:r>
              <a:rPr lang="en-US" altLang="en-US" sz="3200" i="1"/>
              <a:t>x=</a:t>
            </a:r>
            <a:r>
              <a:rPr lang="en-US" altLang="en-US" sz="3200"/>
              <a:t>0. The bisection method cannot be adopted to solve this equation in spite of the root existing at </a:t>
            </a:r>
            <a:r>
              <a:rPr lang="en-US" altLang="en-US" sz="3200" i="1"/>
              <a:t>x</a:t>
            </a:r>
            <a:r>
              <a:rPr lang="en-US" altLang="en-US" sz="3200"/>
              <a:t>=0 because the function </a:t>
            </a:r>
            <a:r>
              <a:rPr lang="en-US" altLang="en-US" sz="3200" i="1"/>
              <a:t>f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</a:t>
            </a:r>
            <a:r>
              <a:rPr lang="en-US" altLang="en-US" sz="3200" i="1"/>
              <a:t>=x </a:t>
            </a:r>
            <a:r>
              <a:rPr lang="en-US" altLang="en-US" sz="3200" baseline="30000"/>
              <a:t>2</a:t>
            </a:r>
            <a:endParaRPr lang="en-US" altLang="en-US" sz="3200"/>
          </a:p>
        </p:txBody>
      </p:sp>
      <p:graphicFrame>
        <p:nvGraphicFramePr>
          <p:cNvPr id="43012" name="TPChart">
            <a:extLst>
              <a:ext uri="{FF2B5EF4-FFF2-40B4-BE49-F238E27FC236}">
                <a16:creationId xmlns:a16="http://schemas.microsoft.com/office/drawing/2014/main" id="{B86DA39F-3735-4A6A-8C11-CED020EBA23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384800" y="2209800"/>
          <a:ext cx="3759200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43012" name="TPChart">
                        <a:extLst>
                          <a:ext uri="{FF2B5EF4-FFF2-40B4-BE49-F238E27FC236}">
                            <a16:creationId xmlns:a16="http://schemas.microsoft.com/office/drawing/2014/main" id="{B86DA39F-3735-4A6A-8C11-CED020EBA2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2209800"/>
                        <a:ext cx="3759200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Rectangle 7">
            <a:extLst>
              <a:ext uri="{FF2B5EF4-FFF2-40B4-BE49-F238E27FC236}">
                <a16:creationId xmlns:a16="http://schemas.microsoft.com/office/drawing/2014/main" id="{30B52A28-8631-4EC1-87CE-48D745E5F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77" name="Rectangle 14">
            <a:extLst>
              <a:ext uri="{FF2B5EF4-FFF2-40B4-BE49-F238E27FC236}">
                <a16:creationId xmlns:a16="http://schemas.microsoft.com/office/drawing/2014/main" id="{D6BBD64E-9449-4060-B158-C33BE99A7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78" name="TPAnswers">
            <a:extLst>
              <a:ext uri="{FF2B5EF4-FFF2-40B4-BE49-F238E27FC236}">
                <a16:creationId xmlns:a16="http://schemas.microsoft.com/office/drawing/2014/main" id="{58BEF162-BBBD-40AA-A5F8-ECC553C4A9B2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304800" y="2971800"/>
            <a:ext cx="5410200" cy="32766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is a polynomial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has repeated zeros at </a:t>
            </a:r>
            <a:r>
              <a:rPr lang="en-US" altLang="en-US" sz="2800" i="1"/>
              <a:t>x</a:t>
            </a:r>
            <a:r>
              <a:rPr lang="en-US" altLang="en-US" sz="2800"/>
              <a:t>=0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is always non-negative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slope is zero at </a:t>
            </a:r>
            <a:r>
              <a:rPr lang="en-US" altLang="en-US" sz="2800" i="1"/>
              <a:t>x</a:t>
            </a:r>
            <a:r>
              <a:rPr lang="en-US" altLang="en-US" sz="2800"/>
              <a:t>=0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78D7E4-3214-4C75-90F2-539DDEE3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30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AA2D2BB0-941A-4FA4-A5FE-B501373C5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ECA56-5DDF-4B42-9615-6F5263C8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2B8B388-DC7C-41EB-B6AA-52D52071D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b="1" dirty="0"/>
              <a:t>Newton Raphson Method</a:t>
            </a: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endParaRPr lang="en-US" altLang="en-US" sz="4400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918C31-0E20-4AB2-A88E-D45DCA36D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PQuestion">
            <a:extLst>
              <a:ext uri="{FF2B5EF4-FFF2-40B4-BE49-F238E27FC236}">
                <a16:creationId xmlns:a16="http://schemas.microsoft.com/office/drawing/2014/main" id="{EBCB30F0-0A7C-4C72-AA1D-5CF6ADEFF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Newton-Raphson method of finding roots of nonlinear equations falls under the category</a:t>
            </a:r>
            <a:r>
              <a:rPr lang="en-US" altLang="en-US" sz="3200" u="sng"/>
              <a:t> </a:t>
            </a:r>
            <a:r>
              <a:rPr lang="en-US" altLang="en-US" sz="3200"/>
              <a:t>of  __________ method.</a:t>
            </a:r>
          </a:p>
        </p:txBody>
      </p:sp>
      <p:graphicFrame>
        <p:nvGraphicFramePr>
          <p:cNvPr id="46084" name="TPChart">
            <a:extLst>
              <a:ext uri="{FF2B5EF4-FFF2-40B4-BE49-F238E27FC236}">
                <a16:creationId xmlns:a16="http://schemas.microsoft.com/office/drawing/2014/main" id="{FB22CB5D-057E-4146-A329-93808CE6872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648200" y="1676400"/>
          <a:ext cx="4346575" cy="488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46084" name="TPChart">
                        <a:extLst>
                          <a:ext uri="{FF2B5EF4-FFF2-40B4-BE49-F238E27FC236}">
                            <a16:creationId xmlns:a16="http://schemas.microsoft.com/office/drawing/2014/main" id="{FB22CB5D-057E-4146-A329-93808CE687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76400"/>
                        <a:ext cx="4346575" cy="488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0" name="TPAnswers">
            <a:extLst>
              <a:ext uri="{FF2B5EF4-FFF2-40B4-BE49-F238E27FC236}">
                <a16:creationId xmlns:a16="http://schemas.microsoft.com/office/drawing/2014/main" id="{ABCA9ECF-1E6A-4E66-B386-4CD1D05AFB15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09600" y="2209800"/>
            <a:ext cx="4038600" cy="2209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bracketing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open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random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graphical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63E1-8888-4393-ABA0-416615FE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608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PQuestion">
            <a:extLst>
              <a:ext uri="{FF2B5EF4-FFF2-40B4-BE49-F238E27FC236}">
                <a16:creationId xmlns:a16="http://schemas.microsoft.com/office/drawing/2014/main" id="{308B5F18-D83B-4FCC-BE28-B644ADCD6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828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2400"/>
              <a:t>The root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)=0 is found by using Newton-Raphson method. </a:t>
            </a:r>
            <a:br>
              <a:rPr lang="en-US" altLang="en-US" sz="2400"/>
            </a:br>
            <a:r>
              <a:rPr lang="en-US" altLang="en-US" sz="2400"/>
              <a:t>The initial estimate of the root is </a:t>
            </a:r>
            <a:r>
              <a:rPr lang="en-US" altLang="en-US" sz="2400" i="1"/>
              <a:t>x</a:t>
            </a:r>
            <a:r>
              <a:rPr lang="en-US" altLang="en-US" sz="2400" baseline="-25000"/>
              <a:t>o</a:t>
            </a:r>
            <a:r>
              <a:rPr lang="en-US" altLang="en-US" sz="2400"/>
              <a:t>=3, </a:t>
            </a:r>
            <a:r>
              <a:rPr lang="en-US" altLang="en-US" sz="2400" i="1"/>
              <a:t>f </a:t>
            </a:r>
            <a:r>
              <a:rPr lang="en-US" altLang="en-US" sz="2400"/>
              <a:t>(3)=5. </a:t>
            </a:r>
            <a:br>
              <a:rPr lang="en-US" altLang="en-US" sz="2400"/>
            </a:br>
            <a:r>
              <a:rPr lang="en-US" altLang="en-US" sz="2400"/>
              <a:t>The angle the tangent to the function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 at </a:t>
            </a:r>
            <a:r>
              <a:rPr lang="en-US" altLang="en-US" sz="2400" i="1"/>
              <a:t>x</a:t>
            </a:r>
            <a:r>
              <a:rPr lang="en-US" altLang="en-US" sz="2400"/>
              <a:t>=3 makes with the </a:t>
            </a:r>
            <a:r>
              <a:rPr lang="en-US" altLang="en-US" sz="2400" i="1"/>
              <a:t>x-</a:t>
            </a:r>
            <a:r>
              <a:rPr lang="en-US" altLang="en-US" sz="2400"/>
              <a:t>axis is 57</a:t>
            </a:r>
            <a:r>
              <a:rPr lang="en-US" altLang="en-US" sz="2400" baseline="30000"/>
              <a:t>o</a:t>
            </a:r>
            <a:r>
              <a:rPr lang="en-US" altLang="en-US" sz="2400"/>
              <a:t>. </a:t>
            </a:r>
            <a:br>
              <a:rPr lang="en-US" altLang="en-US" sz="2400"/>
            </a:br>
            <a:r>
              <a:rPr lang="en-US" altLang="en-US" sz="2400"/>
              <a:t>The next estimate of the root, </a:t>
            </a:r>
            <a:r>
              <a:rPr lang="en-US" altLang="en-US" sz="2400" i="1"/>
              <a:t>x</a:t>
            </a:r>
            <a:r>
              <a:rPr lang="en-US" altLang="en-US" sz="2400" baseline="-25000"/>
              <a:t>1</a:t>
            </a:r>
            <a:r>
              <a:rPr lang="en-US" altLang="en-US" sz="2400"/>
              <a:t> most nearly is</a:t>
            </a:r>
          </a:p>
        </p:txBody>
      </p:sp>
      <p:graphicFrame>
        <p:nvGraphicFramePr>
          <p:cNvPr id="64515" name="TPChart">
            <a:extLst>
              <a:ext uri="{FF2B5EF4-FFF2-40B4-BE49-F238E27FC236}">
                <a16:creationId xmlns:a16="http://schemas.microsoft.com/office/drawing/2014/main" id="{1FF5B65E-0B64-438B-ACF5-9B6708EAC4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257800" y="2390775"/>
          <a:ext cx="3440113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64515" name="TPChart">
                        <a:extLst>
                          <a:ext uri="{FF2B5EF4-FFF2-40B4-BE49-F238E27FC236}">
                            <a16:creationId xmlns:a16="http://schemas.microsoft.com/office/drawing/2014/main" id="{1FF5B65E-0B64-438B-ACF5-9B6708EAC4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390775"/>
                        <a:ext cx="3440113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TPAnswers">
            <a:extLst>
              <a:ext uri="{FF2B5EF4-FFF2-40B4-BE49-F238E27FC236}">
                <a16:creationId xmlns:a16="http://schemas.microsoft.com/office/drawing/2014/main" id="{FE9D964A-D372-48C1-A7BD-F5396FD20D44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457200" y="2362200"/>
            <a:ext cx="4038600" cy="22860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-3.2470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-0.2470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3.2470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6.2470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CE837-A8EC-4141-AF94-19AF0E92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45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PQuestion">
            <a:extLst>
              <a:ext uri="{FF2B5EF4-FFF2-40B4-BE49-F238E27FC236}">
                <a16:creationId xmlns:a16="http://schemas.microsoft.com/office/drawing/2014/main" id="{93462825-6A6B-4117-8280-B9EE97651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397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200"/>
              <a:t>The Newton-Raphson method formula for finding the square root of a real number </a:t>
            </a:r>
            <a:r>
              <a:rPr lang="en-US" altLang="en-US" sz="3200" i="1"/>
              <a:t>R</a:t>
            </a:r>
            <a:r>
              <a:rPr lang="en-US" altLang="en-US" sz="3200"/>
              <a:t> from the equation </a:t>
            </a:r>
            <a:r>
              <a:rPr lang="en-US" altLang="en-US" sz="3200" i="1"/>
              <a:t>x</a:t>
            </a:r>
            <a:r>
              <a:rPr lang="en-US" altLang="en-US" sz="3200" baseline="30000"/>
              <a:t>2</a:t>
            </a:r>
            <a:r>
              <a:rPr lang="en-US" altLang="en-US" sz="3200" i="1"/>
              <a:t>-R</a:t>
            </a:r>
            <a:r>
              <a:rPr lang="en-US" altLang="en-US" sz="3200"/>
              <a:t>=0 is,</a:t>
            </a:r>
          </a:p>
        </p:txBody>
      </p:sp>
      <p:graphicFrame>
        <p:nvGraphicFramePr>
          <p:cNvPr id="79875" name="TPChart">
            <a:extLst>
              <a:ext uri="{FF2B5EF4-FFF2-40B4-BE49-F238E27FC236}">
                <a16:creationId xmlns:a16="http://schemas.microsoft.com/office/drawing/2014/main" id="{0A49F18F-3B45-4E2B-9975-4695631AD9B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648200" y="1600200"/>
          <a:ext cx="42672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79875" name="TPChart">
                        <a:extLst>
                          <a:ext uri="{FF2B5EF4-FFF2-40B4-BE49-F238E27FC236}">
                            <a16:creationId xmlns:a16="http://schemas.microsoft.com/office/drawing/2014/main" id="{0A49F18F-3B45-4E2B-9975-4695631AD9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00200"/>
                        <a:ext cx="4267200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4">
                <a:extLst>
                  <a:ext uri="{FF2B5EF4-FFF2-40B4-BE49-F238E27FC236}">
                    <a16:creationId xmlns:a16="http://schemas.microsoft.com/office/drawing/2014/main" id="{F142F655-2994-4EF4-BF57-EBB51B3A442B}"/>
                  </a:ext>
                </a:extLst>
              </p:cNvPr>
              <p:cNvSpPr txBox="1"/>
              <p:nvPr/>
            </p:nvSpPr>
            <p:spPr bwMode="auto">
              <a:xfrm>
                <a:off x="1397000" y="2085975"/>
                <a:ext cx="10414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4">
                <a:extLst>
                  <a:ext uri="{FF2B5EF4-FFF2-40B4-BE49-F238E27FC236}">
                    <a16:creationId xmlns:a16="http://schemas.microsoft.com/office/drawing/2014/main" id="{F142F655-2994-4EF4-BF57-EBB51B3A4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7000" y="2085975"/>
                <a:ext cx="1041400" cy="7334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5">
                <a:extLst>
                  <a:ext uri="{FF2B5EF4-FFF2-40B4-BE49-F238E27FC236}">
                    <a16:creationId xmlns:a16="http://schemas.microsoft.com/office/drawing/2014/main" id="{BE58657E-9703-4C12-B8F6-2394CD841938}"/>
                  </a:ext>
                </a:extLst>
              </p:cNvPr>
              <p:cNvSpPr txBox="1"/>
              <p:nvPr/>
            </p:nvSpPr>
            <p:spPr bwMode="auto">
              <a:xfrm>
                <a:off x="1371600" y="3124200"/>
                <a:ext cx="1254125" cy="785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5">
                <a:extLst>
                  <a:ext uri="{FF2B5EF4-FFF2-40B4-BE49-F238E27FC236}">
                    <a16:creationId xmlns:a16="http://schemas.microsoft.com/office/drawing/2014/main" id="{BE58657E-9703-4C12-B8F6-2394CD841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3124200"/>
                <a:ext cx="1254125" cy="7858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8" name="Object 6">
                <a:extLst>
                  <a:ext uri="{FF2B5EF4-FFF2-40B4-BE49-F238E27FC236}">
                    <a16:creationId xmlns:a16="http://schemas.microsoft.com/office/drawing/2014/main" id="{465618C4-56BE-4D02-9C4D-691FADCA3239}"/>
                  </a:ext>
                </a:extLst>
              </p:cNvPr>
              <p:cNvSpPr txBox="1"/>
              <p:nvPr/>
            </p:nvSpPr>
            <p:spPr bwMode="auto">
              <a:xfrm>
                <a:off x="1295400" y="4181475"/>
                <a:ext cx="2060575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8" name="Object 6">
                <a:extLst>
                  <a:ext uri="{FF2B5EF4-FFF2-40B4-BE49-F238E27FC236}">
                    <a16:creationId xmlns:a16="http://schemas.microsoft.com/office/drawing/2014/main" id="{465618C4-56BE-4D02-9C4D-691FADCA3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181475"/>
                <a:ext cx="2060575" cy="9239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9" name="Object 7">
                <a:extLst>
                  <a:ext uri="{FF2B5EF4-FFF2-40B4-BE49-F238E27FC236}">
                    <a16:creationId xmlns:a16="http://schemas.microsoft.com/office/drawing/2014/main" id="{D1D71D63-3F27-4216-BE05-F810B0274DE5}"/>
                  </a:ext>
                </a:extLst>
              </p:cNvPr>
              <p:cNvSpPr txBox="1"/>
              <p:nvPr/>
            </p:nvSpPr>
            <p:spPr bwMode="auto">
              <a:xfrm>
                <a:off x="1295400" y="5257800"/>
                <a:ext cx="1963738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9" name="Object 7">
                <a:extLst>
                  <a:ext uri="{FF2B5EF4-FFF2-40B4-BE49-F238E27FC236}">
                    <a16:creationId xmlns:a16="http://schemas.microsoft.com/office/drawing/2014/main" id="{D1D71D63-3F27-4216-BE05-F810B0274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5257800"/>
                <a:ext cx="1963738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20" name="TPAnswers">
            <a:extLst>
              <a:ext uri="{FF2B5EF4-FFF2-40B4-BE49-F238E27FC236}">
                <a16:creationId xmlns:a16="http://schemas.microsoft.com/office/drawing/2014/main" id="{3951A6AE-989F-4851-AFCD-E626CF17DE33}"/>
              </a:ext>
            </a:extLst>
          </p:cNvPr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381000" y="1828800"/>
            <a:ext cx="838200" cy="3733800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Tahoma" panose="020B0604030504040204" pitchFamily="34" charset="0"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467B9F1-CFD0-4E52-8778-1BD10EF9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987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B61E24D0-E7BA-4081-BB29-8AA587F0A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r>
              <a:rPr lang="en-US" altLang="en-US" sz="2400" b="1">
                <a:hlinkClick r:id="rId4"/>
              </a:rPr>
              <a:t>http://numericalmethods.eng.usf.edu</a:t>
            </a:r>
            <a:br>
              <a:rPr lang="en-US" altLang="en-US" sz="2400" b="1"/>
            </a:br>
            <a:r>
              <a:rPr lang="en-US" altLang="en-US" sz="1800" b="1"/>
              <a:t>Numerical Methods for the STEM undergraduate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DAA8C-D6DD-46C0-ADB2-7828FDF3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>
            <a:extLst>
              <a:ext uri="{FF2B5EF4-FFF2-40B4-BE49-F238E27FC236}">
                <a16:creationId xmlns:a16="http://schemas.microsoft.com/office/drawing/2014/main" id="{D6E996C1-7E03-432D-A244-45E8E7D44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43188"/>
            <a:ext cx="71628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panose="020B0604020202020204" pitchFamily="34" charset="0"/>
              </a:rPr>
              <a:t>“The problem of not knowing what we missed is that we believe we haven't missed anything”</a:t>
            </a:r>
            <a:r>
              <a:rPr lang="en-US" altLang="en-US" sz="1800">
                <a:latin typeface="Arial" panose="020B0604020202020204" pitchFamily="34" charset="0"/>
              </a:rPr>
              <a:t> – </a:t>
            </a:r>
            <a:r>
              <a:rPr lang="en-US" altLang="en-US" sz="1800" i="1">
                <a:latin typeface="Arial" panose="020B0604020202020204" pitchFamily="34" charset="0"/>
              </a:rPr>
              <a:t>Stephen Chew on Multitasking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55F86-C851-43FB-B1B2-C348ED214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32b479c-1e3b-4251-a9f6-d66c44aa20f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c9d7189-968f-482e-b528-172c683aaec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8a63dca-7c08-4460-9882-47b5c112ff9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40D860E30BB4CDC84B099AD88E38E79"/>
  <p:tag name="SLIDEORDER" val="1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TYPE" val="Q"/>
  <p:tag name="SLIDEGUID" val="440D860E30BB4CDC84B099AD88E38E79"/>
  <p:tag name="QUESTIONALIAS" val="The value of x that satisfies f (x)=0 is called the"/>
  <p:tag name="ANSWERSALIAS" val="root of equation f (x)=0 |smicln|root of function f (x) |smicln|zero of equation f (x)=0 |smicln|none of the above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8A4BE9CE01E64666B9B837BE89D9B5C7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8542E80890148F1AEBFE6CD7EBB0793&lt;/guid&gt;&#10;            &lt;repollguid&gt;3DD40A509F1747F7B02E6587D286D9F2&lt;/repollguid&gt;&#10;            &lt;sourceid&gt;484E6F67A2814083A0D392D0E0F0DD13&lt;/sourceid&gt;&#10;            &lt;questiontext&gt;The value of x that satisfies f (x)=0 is called the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3595CF6039FF4EB7834EB0C2A9470467&lt;/guid&gt;&#10;                    &lt;answertext&gt;root of equation f (x)=0 &lt;/answertext&gt;&#10;                    &lt;valuetype&gt;0&lt;/valuetype&gt;&#10;                &lt;/answer&gt;&#10;                &lt;answer&gt;&#10;                    &lt;guid&gt;C8BEE9D62C064897B3CCC9FDD36B5849&lt;/guid&gt;&#10;                    &lt;answertext&gt;root of function f (x) &lt;/answertext&gt;&#10;                    &lt;valuetype&gt;0&lt;/valuetype&gt;&#10;                &lt;/answer&gt;&#10;                &lt;answer&gt;&#10;                    &lt;guid&gt;0C5BC4101A714F939D1CFBF167FE1F7B&lt;/guid&gt;&#10;                    &lt;answertext&gt;zero of equation f (x)=0 &lt;/answertext&gt;&#10;                    &lt;valuetype&gt;0&lt;/valuetype&gt;&#10;                &lt;/answer&gt;&#10;                &lt;answer&gt;&#10;                    &lt;guid&gt;A55500189ECA459B94E105324D86068A&lt;/guid&gt;&#10;                    &lt;answertext&gt;none of the above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COLORTYPE" val="SCHEME"/>
  <p:tag name="LABELFORMAT" val="1"/>
  <p:tag name="NUMBERFORMAT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93"/>
  <p:tag name="FONTSIZE" val="24"/>
  <p:tag name="BULLETTYPE" val="ppBulletAlphaUCParenBoth"/>
  <p:tag name="ANSWERTEXT" val="root of equation f (x)=0 &#10;root of function f (x) &#10;zero of equation f (x)=0 &#10;none of the above"/>
  <p:tag name="OLDNUMANSWERS" val="4"/>
  <p:tag name="ZEROBAS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d7b6cf8-7fa6-4eb7-940b-fb2be70edc6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62DCD627702467495DC2CB7F030DE7D"/>
  <p:tag name="SLIDEID" val="162DCD627702467495DC2CB7F030DE7D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AUTOADVANCE" val="False"/>
  <p:tag name="DELIMITERS" val="3.1"/>
  <p:tag name="VALUEFORMAT" val="0%"/>
  <p:tag name="QUESTIONALIAS" val="This is what you have been saying about your TI-30Xa"/>
  <p:tag name="TOTALRESPONSES" val="0"/>
  <p:tag name="ANONYMOUSTEMP" val="False"/>
  <p:tag name="ANSWERSALIAS" val="I don't care what people say  The rush is worth the price I pay I get so high when you're with me But crash and crave you when you are away|smicln|Give me back now my TI89 Before I start to drink and whine  TI30Xa calculators  make me cry Incarnation of of Jason will you ever die|smicln|TI30Xa – you make me forget the high maintenance TI89.|smicln|I never thought I will fall in love again!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358A1EBFDC14EFCBECDDECAA7CE28C6&lt;/guid&gt;&#10;        &lt;description /&gt;&#10;        &lt;date&gt;1/8/2013 9:13:22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CA60E60B6154F35B127B43970A0F68F&lt;/guid&gt;&#10;            &lt;repollguid&gt;D2B61A4BE67E4DC884C4E9449E9E1CEB&lt;/repollguid&gt;&#10;            &lt;sourceid&gt;1ADEC01DEA8640A0976A6E1AB3D36827&lt;/sourceid&gt;&#10;            &lt;questiontext&gt;This is what you have been saying about your TI-30Xa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4C148B9205C2439290C2DB48DE034D66&lt;/guid&gt;&#10;                    &lt;answertext&gt;I don't care what people say The rush is worth the priceI pay I get so high when you're with meBut crash and crave you when you are away&lt;/answertext&gt;&#10;                    &lt;valuetype&gt;0&lt;/valuetype&gt;&#10;                &lt;/answer&gt;&#10;                &lt;answer&gt;&#10;                    &lt;guid&gt;1E5196753D16450D947D8DD767B117C6&lt;/guid&gt;&#10;                    &lt;answertext&gt;Give me back now my TI89Before I start to drink and whine TI30Xa calculators you make me cryIncarnation of of Jason will you ever die&lt;/answertext&gt;&#10;                    &lt;valuetype&gt;0&lt;/valuetype&gt;&#10;                &lt;/answer&gt;&#10;                &lt;answer&gt;&#10;                    &lt;guid&gt;ED3B12431B044ED097E87681FD4FF2FD&lt;/guid&gt;&#10;                    &lt;answertext&gt;TI30Xa – you make me forget the high maintenance TI89.&lt;/answertext&gt;&#10;                    &lt;valuetype&gt;0&lt;/valuetype&gt;&#10;                &lt;/answer&gt;&#10;                &lt;answer&gt;&#10;                    &lt;guid&gt;C846F5B432ED40F9A5660F05E1C89665&lt;/guid&gt;&#10;                    &lt;answertext&gt;I never thought I will fall in love again!&lt;/answertext&gt;&#10;                    &lt;valuetype&gt;0&lt;/valuetype&gt;&#10;                &lt;/answer&gt;&#10;            &lt;/answers&gt;&#10;        &lt;/multichoice&gt;&#10;    &lt;/questions&gt;&#10;&lt;/questionlist&gt;"/>
  <p:tag name="HASRESULTS" val="False"/>
  <p:tag name="LIVECHARTING" val="False"/>
  <p:tag name="AUTOOPENPOLL" val="True"/>
  <p:tag name="AUTOFORMATCHART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371"/>
  <p:tag name="FONTSIZE" val="18"/>
  <p:tag name="BULLETTYPE" val="ppBulletAlphaUCPeriod"/>
  <p:tag name="ANSWERTEXT" val="I don't care what people say The rush is worth the priceI pay I get so high when you're with meBut crash and crave you when you are away&#10;Give me back now my TI89Before I start to drink and whine TI30Xa calculators  make me cryIncarnation of of Jason will you ever die&#10;TI30Xa – you make me forget the high maintenance TI89.&#10;I never thought I will fall in love again!"/>
  <p:tag name="ZEROBAS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FF0835CE18074F909E7AB166BE470C15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3"/>
  <p:tag name="SLIDEGUID" val="08410BBE4D4048A5BD0352CC92C9B771"/>
  <p:tag name="QUESTIONALIAS" val="For a certain cubic equation, at least one of the roots is known to be a complex root.  The total number of complex roots the cubic equation has is"/>
  <p:tag name="ANSWERSALIAS" val="one|smicln| two|smicln| three|smicln|cannot be determined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B03A238107D34A7498F3C9ED9C8A8E91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797B051249F4B37BF387B197165C5BE&lt;/guid&gt;&#10;            &lt;repollguid&gt;9608B66364C74325837FCFDB6CE5D3F8&lt;/repollguid&gt;&#10;            &lt;sourceid&gt;F6050345B6BA4E3FA2B1204B795F1184&lt;/sourceid&gt;&#10;            &lt;questiontext&gt;For a certain cubic equation, at least one of the roots is known to be a complex root.  The total number of complex roots the cubic equation has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1E632D0B958A40BBB1D5BFD3EABF2B3D&lt;/guid&gt;&#10;                    &lt;answertext&gt; one&lt;/answertext&gt;&#10;                    &lt;valuetype&gt;0&lt;/valuetype&gt;&#10;                &lt;/answer&gt;&#10;                &lt;answer&gt;&#10;                    &lt;guid&gt;4FA116EF079E4084BB3E9E346101E585&lt;/guid&gt;&#10;                    &lt;answertext&gt; two&lt;/answertext&gt;&#10;                    &lt;valuetype&gt;0&lt;/valuetype&gt;&#10;                &lt;/answer&gt;&#10;                &lt;answer&gt;&#10;                    &lt;guid&gt;30E3848E5D004CB180C384912DECAD5B&lt;/guid&gt;&#10;                    &lt;answertext&gt; three&lt;/answertext&gt;&#10;                    &lt;valuetype&gt;0&lt;/valuetype&gt;&#10;                &lt;/answer&gt;&#10;                &lt;answer&gt;&#10;                    &lt;guid&gt;1F70B01F5E2E42AFA410B0E5B5BA1FE7&lt;/guid&gt;&#10;                    &lt;answertext&gt; cannot be determined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7"/>
  <p:tag name="FONTSIZE" val="24"/>
  <p:tag name="BULLETTYPE" val="ppBulletAlphaUCParenBoth"/>
  <p:tag name="ANSWERTEXT" val="one&#10; two&#10; three&#10; cannot be determined"/>
  <p:tag name="OLDNUMANSWERS" val="4"/>
  <p:tag name="ZEROBAS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FF0835CE18074F909E7AB166BE470C15"/>
  <p:tag name="SLIDEID" val="FF0835CE18074F909E7AB166BE470C15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A polynomial of order n has                 zeros"/>
  <p:tag name="ANSWERSALIAS" val="n -1|smicln| n|smicln| n +1|smicln| n +2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4F8E00A949F94638A050C8238C9AC498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587354FF5A945D98F9BD7AF3B107A73&lt;/guid&gt;&#10;            &lt;repollguid&gt;80F3D9014B994EB79725635FDEAA4980&lt;/repollguid&gt;&#10;            &lt;sourceid&gt;333F8ADF33544851893920F740A3982B&lt;/sourceid&gt;&#10;            &lt;questiontext&gt;A polynomial of order n has                 zero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F98BFA2251B04922AAE9DA166FC22986&lt;/guid&gt;&#10;                    &lt;answertext&gt;n -1&lt;/answertext&gt;&#10;                    &lt;valuetype&gt;0&lt;/valuetype&gt;&#10;                &lt;/answer&gt;&#10;                &lt;answer&gt;&#10;                    &lt;guid&gt;09D6856DE83A43BDB0B5D24BF2CE989F&lt;/guid&gt;&#10;                    &lt;answertext&gt; n&lt;/answertext&gt;&#10;                    &lt;valuetype&gt;0&lt;/valuetype&gt;&#10;                &lt;/answer&gt;&#10;                &lt;answer&gt;&#10;                    &lt;guid&gt;75827E87AA2F4C92A951DE5E4ECACB12&lt;/guid&gt;&#10;                    &lt;answertext&gt; n +1&lt;/answertext&gt;&#10;                    &lt;valuetype&gt;0&lt;/valuetype&gt;&#10;                &lt;/answer&gt;&#10;                &lt;answer&gt;&#10;                    &lt;guid&gt;5DE0E95CEC49445B99C7DF0947C23915&lt;/guid&gt;&#10;                    &lt;answertext&gt; n +2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19"/>
  <p:tag name="FONTSIZE" val="24"/>
  <p:tag name="BULLETTYPE" val="ppBulletAlphaUCParenBoth"/>
  <p:tag name="ANSWERTEXT" val="n -1&#10; n&#10; n +1&#10; n +2"/>
  <p:tag name="OLDNUMANSWERS" val="4"/>
  <p:tag name="ZEROBAS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374D2AEAA0E41B4B7B2C4303ECAF04B"/>
  <p:tag name="SLIDEID" val="5374D2AEAA0E41B4B7B2C4303ECAF04B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The velocity of a body is given by  v (t)=5e-t+4, where t is in seconds and v is in m/s. The velocity of the body is 6 m/s at t =                    "/>
  <p:tag name="ANSWERSALIAS" val=" 0.1823 s|smicln| 0.3979 s|smicln| 0.9162 s|smicln| 1.609 s"/>
  <p:tag name="TOTALRESPONSES" val="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3F0C9BA649374E618FC61860048FC2DD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492013839E045CBA45A677D03B5D30B&lt;/guid&gt;&#10;            &lt;repollguid&gt;0705739F85F7462A89608CA7FA07EE69&lt;/repollguid&gt;&#10;            &lt;sourceid&gt;2E2DA3F3BFE948A2B15F3DE1FE97E220&lt;/sourceid&gt;&#10;            &lt;questiontext&gt;The velocity of a body is given by v (t)=5e-t+4, where t is in seconds and v is in m/s. The velocity of the body is 6 m/s at t =___.                    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6CFF4525AC4E43578F8C4056E293C3B0&lt;/guid&gt;&#10;                    &lt;answertext&gt; 0.1823 s&lt;/answertext&gt;&#10;                    &lt;valuetype&gt;0&lt;/valuetype&gt;&#10;                &lt;/answer&gt;&#10;                &lt;answer&gt;&#10;                    &lt;guid&gt;E3F1E280925F43438A124F3E4984698F&lt;/guid&gt;&#10;                    &lt;answertext&gt; 0.3979 s&lt;/answertext&gt;&#10;                    &lt;valuetype&gt;0&lt;/valuetype&gt;&#10;                &lt;/answer&gt;&#10;                &lt;answer&gt;&#10;                    &lt;guid&gt;3876CD45A8B44E47A403245F5878631C&lt;/guid&gt;&#10;                    &lt;answertext&gt; 0.9162 s&lt;/answertext&gt;&#10;                    &lt;valuetype&gt;0&lt;/valuetype&gt;&#10;                &lt;/answer&gt;&#10;                &lt;answer&gt;&#10;                    &lt;guid&gt;A512487533C745F99CEB675BEAA02816&lt;/guid&gt;&#10;                    &lt;answertext&gt; 1.609 s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LABELFORMAT" val="1"/>
  <p:tag name="NUMBERFORMAT" val="0"/>
  <p:tag name="COLORTYPE" val="SCHEM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8"/>
  <p:tag name="FONTSIZE" val="24"/>
  <p:tag name="BULLETTYPE" val="ppBulletAlphaUCParenBoth"/>
  <p:tag name="ANSWERTEXT" val=" 0.1823 s&#10; 0.3979 s&#10; 0.9162 s&#10; 1.609 s"/>
  <p:tag name="OLDNUMANSWERS" val="4"/>
  <p:tag name="ZEROBAS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77627A0437584472AA5762D45853CE80"/>
  <p:tag name="SLIDEID" val="77627A0437584472AA5762D45853CE80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Bisection method of finding roots of nonlinear equations falls under the category of a(an)             method."/>
  <p:tag name="ANSWERSALIAS" val="open|smicln| bracketing|smicln| random|smicln| graphical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BD9A347A9A14D5DA1D94F6B7FE6FD54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62298D1FB074C7495B035C16CA8A6ED&lt;/guid&gt;&#10;            &lt;repollguid&gt;0B2F196AC37346758D35CE273AD92B96&lt;/repollguid&gt;&#10;            &lt;sourceid&gt;58E7A0E40EB0491293A88A3D397B0D30&lt;/sourceid&gt;&#10;            &lt;questiontext&gt;Bisection method of finding roots of nonlinear equations falls under the category of a (an)             method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8EFB0A13B8704C22B9A1C66EDA9BD490&lt;/guid&gt;&#10;                    &lt;answertext&gt;open&lt;/answertext&gt;&#10;                    &lt;valuetype&gt;0&lt;/valuetype&gt;&#10;                &lt;/answer&gt;&#10;                &lt;answer&gt;&#10;                    &lt;guid&gt;7A44595E9DC740BC8C9C54BDD7635C2E&lt;/guid&gt;&#10;                    &lt;answertext&gt; bracketing&lt;/answertext&gt;&#10;                    &lt;valuetype&gt;0&lt;/valuetype&gt;&#10;                &lt;/answer&gt;&#10;                &lt;answer&gt;&#10;                    &lt;guid&gt;2E408D8D5A1042D28EDF87D6DFF6D2AB&lt;/guid&gt;&#10;                    &lt;answertext&gt; random&lt;/answertext&gt;&#10;                    &lt;valuetype&gt;0&lt;/valuetype&gt;&#10;                &lt;/answer&gt;&#10;                &lt;answer&gt;&#10;                    &lt;guid&gt;099E02B34BCC4786B953FCCF310DE6F2&lt;/guid&gt;&#10;                    &lt;answertext&gt; graphica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5"/>
  <p:tag name="FONTSIZE" val="24"/>
  <p:tag name="BULLETTYPE" val="ppBulletAlphaUCParenBoth"/>
  <p:tag name="ANSWERTEXT" val="open&#10; bracketing&#10; random&#10; graphical"/>
  <p:tag name="OLDNUMANSWERS" val="4"/>
  <p:tag name="ZEROBAS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0CA7A7D49EF43EC8FA9A5AD3F44DCA5"/>
  <p:tag name="SLIDEID" val="E0CA7A7D49EF43EC8FA9A5AD3F44DCA5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If for a real continuous function f(x), f(a)f(b)&lt;0, then in the range [a,b] for f(x)=0, there is(are)"/>
  <p:tag name="ANSWERSALIAS" val="one root|smicln| undeterminable number of roots|smicln| no root|smicln| at least one root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18E8F4A861F448F28043B5B8C344B280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7AF1D11C7F94FB198DBD52D37EB6FC9&lt;/guid&gt;&#10;            &lt;repollguid&gt;301EF2D362394C1EAF06F83B46E8BA51&lt;/repollguid&gt;&#10;            &lt;sourceid&gt;29353B1ACE49432BA3FC70F4010B8025&lt;/sourceid&gt;&#10;            &lt;questiontext&gt;If for a real continuous function f(x),f (a) f (b)&amp;lt;0, then in the range [a,b] for f(x)=0, there is (are)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85622C0205FE4BDCAFF9575858E0D8C8&lt;/guid&gt;&#10;                    &lt;answertext&gt;one root&lt;/answertext&gt;&#10;                    &lt;valuetype&gt;0&lt;/valuetype&gt;&#10;                &lt;/answer&gt;&#10;                &lt;answer&gt;&#10;                    &lt;guid&gt;309876487307486BA279482933939763&lt;/guid&gt;&#10;                    &lt;answertext&gt; undeterminable number of roots&lt;/answertext&gt;&#10;                    &lt;valuetype&gt;0&lt;/valuetype&gt;&#10;                &lt;/answer&gt;&#10;                &lt;answer&gt;&#10;                    &lt;guid&gt;3089BE740483422699E79057B1F7D2D0&lt;/guid&gt;&#10;                    &lt;answertext&gt; no root&lt;/answertext&gt;&#10;                    &lt;valuetype&gt;0&lt;/valuetype&gt;&#10;                &lt;/answer&gt;&#10;                &lt;answer&gt;&#10;                    &lt;guid&gt;3206294F7C3C4276AB6B4EE2C6316752&lt;/guid&gt;&#10;                    &lt;answertext&gt; at least one root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68"/>
  <p:tag name="FONTSIZE" val="24"/>
  <p:tag name="BULLETTYPE" val="ppBulletAlphaUCParenBoth"/>
  <p:tag name="ANSWERTEXT" val="one root&#10; undeterminable number of roots&#10; no root&#10; at least one root"/>
  <p:tag name="OLDNUMANSWERS" val="4"/>
  <p:tag name="ZEROBAS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5374D2AEAA0E41B4B7B2C4303ECAF04B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2"/>
  <p:tag name="SLIDEGUID" val="B1B9F84CA5EA470DA3B74B5CFE41850C"/>
  <p:tag name="QUESTIONALIAS" val="The velocity of a body is given by  v(t)=5e-t+4, where t is in seconds and v is in m/s. The equation form needed for bisection and Newton Raphson method is"/>
  <p:tag name="ANSWERSALIAS" val="f(t)= 5e-t+4=0|smicln|f(t)= 5e-t+4=6|smicln|f(t)= 5e-t=2|smicln|f(t)= 5e-t-2=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A80457A8D6914ACBBCEBB5D1BB39A178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D3915B2618948539E0375EE434E6B16&lt;/guid&gt;&#10;            &lt;repollguid&gt;3E5E5A662B374E6F926B57099E856977&lt;/repollguid&gt;&#10;            &lt;sourceid&gt;320863AD62104FA2B4872AA015B17FA5&lt;/sourceid&gt;&#10;            &lt;questiontext&gt;The velocity of a body is given by v (t)=5e-t+4, where t is in seconds and v is in m/s.  We want to find the time when the velocity of the body is 6 m/s. The equation form needed for bisection and Newton-Raphson methods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23A36CEA18D24C1DAF7CAAC0651973AE&lt;/guid&gt;&#10;                    &lt;answertext&gt;f (t)= 5e-t+4=0&lt;/answertext&gt;&#10;                    &lt;valuetype&gt;0&lt;/valuetype&gt;&#10;                &lt;/answer&gt;&#10;                &lt;answer&gt;&#10;                    &lt;guid&gt;BE87378B321542D497AE8E25FA24626F&lt;/guid&gt;&#10;                    &lt;answertext&gt;f (t)= 5e-t+4=6&lt;/answertext&gt;&#10;                    &lt;valuetype&gt;0&lt;/valuetype&gt;&#10;                &lt;/answer&gt;&#10;                &lt;answer&gt;&#10;                    &lt;guid&gt;657035EB51AB43639078FE68668A561D&lt;/guid&gt;&#10;                    &lt;answertext&gt;f (t)= 5e-t=2&lt;/answertext&gt;&#10;                    &lt;valuetype&gt;0&lt;/valuetype&gt;&#10;                &lt;/answer&gt;&#10;                &lt;answer&gt;&#10;                    &lt;guid&gt;F8C1389DF8DD453AA9157322ADE00DF9&lt;/guid&gt;&#10;                    &lt;answertext&gt;f (t)= 5e-t-2=0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57"/>
  <p:tag name="FONTSIZE" val="24"/>
  <p:tag name="BULLETTYPE" val="ppBulletAlphaUCParenBoth"/>
  <p:tag name="ANSWERTEXT" val="f(t)= 5e-t+4=0&#10;f(t)= 5e-t+4=6&#10;f(t)= 5e-t=2&#10;f(t)= 5e-t-2=0"/>
  <p:tag name="OLDNUMANSWERS" val="4"/>
  <p:tag name="ZEROBAS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4109D0DE16344A9A0B1606D2CFF468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2"/>
  <p:tag name="SLIDEGUID" val="2EAD7AA102EF4AFCB72DD810F75E8238"/>
  <p:tag name="QUESTIONALIAS" val="To find the root of an equation f(x)=0, a student started using the bisection method with a valid bracket of [20,40].   The absolute true error at the end of the 2nd iteration is in the range"/>
  <p:tag name="ANSWERSALIAS" val="0 ≤ |Et|≤2.5|smicln|0 ≤ |Et| ≤ 5|smicln|0 ≤ |Et| ≤ 10|smicln|0 ≤ |Et| ≤ 20"/>
  <p:tag name="TOTALRESPONSES" val="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32FE09CF501A46BC8575D11EE701ABEC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34B2BB77E6246B1BCE2A98904582996&lt;/guid&gt;&#10;            &lt;repollguid&gt;DCD06E8A7B1B4C5E84A42F05BF552DD3&lt;/repollguid&gt;&#10;            &lt;sourceid&gt;21A51ED6156549E79F227459C8A0F0E4&lt;/sourceid&gt;&#10;            &lt;questiontext&gt;To find the root of an equation f (x)=0, a student started using the bisection method with a valid bracket of [20,40].   The smallest range for the absolute true error at the end of the 2nd iteration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76424024578E434990D3D684CDEA0BB5&lt;/guid&gt;&#10;                    &lt;answertext&gt;0 ≤ |Et|≤2.5&lt;/answertext&gt;&#10;                    &lt;valuetype&gt;0&lt;/valuetype&gt;&#10;                &lt;/answer&gt;&#10;                &lt;answer&gt;&#10;                    &lt;guid&gt;F6D11A83799B47BAB9E0C10927A1CA63&lt;/guid&gt;&#10;                    &lt;answertext&gt;0 ≤ |Et| ≤ 5&lt;/answertext&gt;&#10;                    &lt;valuetype&gt;0&lt;/valuetype&gt;&#10;                &lt;/answer&gt;&#10;                &lt;answer&gt;&#10;                    &lt;guid&gt;EC287C29FE8E4BA6B6FF2FECC237A9D7&lt;/guid&gt;&#10;                    &lt;answertext&gt;0 ≤ |Et| ≤ 10&lt;/answertext&gt;&#10;                    &lt;valuetype&gt;0&lt;/valuetype&gt;&#10;                &lt;/answer&gt;&#10;                &lt;answer&gt;&#10;                    &lt;guid&gt;0C040F463F03467B83E9DA6211829DB1&lt;/guid&gt;&#10;                    &lt;answertext&gt;0 ≤ |Et| ≤ 20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53"/>
  <p:tag name="FONTSIZE" val="28"/>
  <p:tag name="BULLETTYPE" val="ppBulletAlphaUCParenBoth"/>
  <p:tag name="ANSWERTEXT" val="0 ≤ |Et|≤2.5&#10;0 ≤ |Et| ≤ 5&#10;0 ≤ |Et| ≤ 10&#10;0 ≤ |Et| ≤ 20"/>
  <p:tag name="OLDNUMANSWERS" val="4"/>
  <p:tag name="ZEROBASED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4109D0DE16344A9A0B1606D2CFF4681"/>
  <p:tag name="SLIDEID" val="14109D0DE16344A9A0B1606D2CFF4681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For an equation like x2=0, a root exists at x=0. The bisection method cannot be adopted to solve this equation in spite of the root existing at x=0 because the function f(x)=x2"/>
  <p:tag name="ANSWERSALIAS" val=" is a polynomial|smicln| has repeated zeros at x=0|smicln| is always non-negative|smicln| slope is zero at x=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9DDC751F65C245639FBEF59E3FC115A4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44E8A2231EC4A6DA679CB578F2B6AA9&lt;/guid&gt;&#10;            &lt;repollguid&gt;FAFB98A6A2D549A7AA15EAF654DF807A&lt;/repollguid&gt;&#10;            &lt;sourceid&gt;3E30C6F4870D4D4EBF68B5B813235764&lt;/sourceid&gt;&#10;            &lt;questiontext&gt;For an equation like x2=0, a root exists at x=0. The bisection method cannot be adopted to solve this equation in spite of the root existing at x=0 because the function f(x)=x 2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165A380737DE4344899A051A8E6D0B4E&lt;/guid&gt;&#10;                    &lt;answertext&gt; is a polynomial&lt;/answertext&gt;&#10;                    &lt;valuetype&gt;0&lt;/valuetype&gt;&#10;                &lt;/answer&gt;&#10;                &lt;answer&gt;&#10;                    &lt;guid&gt;BE18EA254527485A92C56D9229D95875&lt;/guid&gt;&#10;                    &lt;answertext&gt; has repeated zeros at x=0&lt;/answertext&gt;&#10;                    &lt;valuetype&gt;0&lt;/valuetype&gt;&#10;                &lt;/answer&gt;&#10;                &lt;answer&gt;&#10;                    &lt;guid&gt;DAF61C0A833A4A229EC39AE400BDE100&lt;/guid&gt;&#10;                    &lt;answertext&gt; is always non-negative&lt;/answertext&gt;&#10;                    &lt;valuetype&gt;0&lt;/valuetype&gt;&#10;                &lt;/answer&gt;&#10;                &lt;answer&gt;&#10;                    &lt;guid&gt;20E7FBBEB21B4F09BF0E3EF77DAFF2AB&lt;/guid&gt;&#10;                    &lt;answertext&gt; slope is zero at x=0&lt;/answertext&gt;&#10;                    &lt;valuetype&gt;0&lt;/valuetype&gt;&#10;                &lt;/answer&gt;&#10;            &lt;/answers&gt;&#10;        &lt;/multichoice&gt;&#10;    &lt;/questions&gt;&#10;&lt;/questionlist&gt;"/>
  <p:tag name="HASRESULTS" val="False"/>
  <p:tag name="AUTOOPENPOLL" val="True"/>
  <p:tag name="AUTOFORMATCHART" val="True"/>
  <p:tag name="LIVECHARTING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89"/>
  <p:tag name="FONTSIZE" val="28"/>
  <p:tag name="BULLETTYPE" val="ppBulletAlphaUCParenBoth"/>
  <p:tag name="ANSWERTEXT" val=" is a polynomial&#10; has repeated zeros at x=0&#10; is always non-negative&#10; slope is zero at x=0"/>
  <p:tag name="OLDNUMANSWERS" val="4"/>
  <p:tag name="ZEROBASED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1E5E1A604D9485886D8A6ADF0001E6C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Newton-Raphson method of finding roots of nonlinear equations falls under the category               method."/>
  <p:tag name="ANSWERSALIAS" val="bracketing|smicln| open|smicln| random|smicln| graphical"/>
  <p:tag name="TOTALRESPONSES" val="0"/>
  <p:tag name="RESPONSESGATHERED" val="False"/>
  <p:tag name="ANONYMOUSTEMP" val="False"/>
  <p:tag name="SLIDEORDER" val="2"/>
  <p:tag name="SLIDEGUID" val="8D5FFF510C124782BEDC86C07CBED0E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1628BA7EDD34589AF2B1390CB01DA67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8B4B26D1D3F42739129177D691341AF&lt;/guid&gt;&#10;            &lt;repollguid&gt;441A7BC0BE7142EA910327AB87A2BC76&lt;/repollguid&gt;&#10;            &lt;sourceid&gt;0E3DDA3636824B64BF606F88E4CAE9C6&lt;/sourceid&gt;&#10;            &lt;questiontext&gt;Newton-Raphson method of finding roots of nonlinear equations falls under the category of  __________ method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BB3FAE36026149A48026C9144FF503D6&lt;/guid&gt;&#10;                    &lt;answertext&gt;bracketing&lt;/answertext&gt;&#10;                    &lt;valuetype&gt;0&lt;/valuetype&gt;&#10;                &lt;/answer&gt;&#10;                &lt;answer&gt;&#10;                    &lt;guid&gt;C175A3EBB0374526BCD01A0556003E4E&lt;/guid&gt;&#10;                    &lt;answertext&gt; open&lt;/answertext&gt;&#10;                    &lt;valuetype&gt;0&lt;/valuetype&gt;&#10;                &lt;/answer&gt;&#10;                &lt;answer&gt;&#10;                    &lt;guid&gt;9070FECC92B54AE5A80DAF76FBDBA63F&lt;/guid&gt;&#10;                    &lt;answertext&gt; random&lt;/answertext&gt;&#10;                    &lt;valuetype&gt;0&lt;/valuetype&gt;&#10;                &lt;/answer&gt;&#10;                &lt;answer&gt;&#10;                    &lt;guid&gt;D813716571F44967AF0389D5E5E1EBC9&lt;/guid&gt;&#10;                    &lt;answertext&gt; graphica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5"/>
  <p:tag name="FONTSIZE" val="24"/>
  <p:tag name="BULLETTYPE" val="ppBulletAlphaUCParenBoth"/>
  <p:tag name="ANSWERTEXT" val="bracketing&#10; open&#10; random&#10; graphical"/>
  <p:tag name="OLDNUMANSWERS" val="4"/>
  <p:tag name="ZEROBASED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E35FF836B448F9AD3D33C298B80C7D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The root of equation f(x)=0 is found by using newton-Raphson method. The initial estimate of the root is xo=3, f(3)=5. The angle the tangent to the function f(x) makes at x=3 is 57o. The next estimate of the root, x1 most nearly is"/>
  <p:tag name="ANSWERSALIAS" val="-3.2470|smicln| -0.2470|smicln| 3.2470|smicln| 6.2470"/>
  <p:tag name="TOTALRESPONSES" val="0"/>
  <p:tag name="RESPONSESGATHERED" val="False"/>
  <p:tag name="ANONYMOUSTEMP" val="False"/>
  <p:tag name="SLIDEORDER" val="3"/>
  <p:tag name="SLIDEGUID" val="AC470CEA4F3E4914A16D4B80030B6E25"/>
  <p:tag name="VALUES" val="No Value|smicln|No Value|smicln|No Value|smicln|No Value"/>
  <p:tag name="TYPE" val="MultiChoiceSlide"/>
  <p:tag name="HASRESULTS" val="Fals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BAFF6FC165DB4E808C0FC9F4EA295379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CCA4A4DD8DA410ABF7EC71176100641&lt;/guid&gt;&#10;            &lt;repollguid&gt;DF54606B3FA74111A75E5C60F30807DD&lt;/repollguid&gt;&#10;            &lt;sourceid&gt;E7E7E0C33CC74C82933943D43C1F83A3&lt;/sourceid&gt;&#10;            &lt;questiontext&gt;The root of equation f (x)=0 is found by using Newton-Raphson method. The initial estimate of the root is xo=3, f (3)=5. The angle the tangent to the function f (x) at x=3 makes with the x-axis is 57o. The next estimate of the root, x1 most nearly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51CB2181CFB47E687EF44D5D7CDD0AD&lt;/guid&gt;&#10;                    &lt;answertext&gt;-3.2470&lt;/answertext&gt;&#10;                    &lt;valuetype&gt;0&lt;/valuetype&gt;&#10;                &lt;/answer&gt;&#10;                &lt;answer&gt;&#10;                    &lt;guid&gt;5BA6AB1A3C5C4FBF92C647BB88336B17&lt;/guid&gt;&#10;                    &lt;answertext&gt; -0.2470&lt;/answertext&gt;&#10;                    &lt;valuetype&gt;0&lt;/valuetype&gt;&#10;                &lt;/answer&gt;&#10;                &lt;answer&gt;&#10;                    &lt;guid&gt;419F689C81544CF58B6CA22A5652415A&lt;/guid&gt;&#10;                    &lt;answertext&gt; 3.2470&lt;/answertext&gt;&#10;                    &lt;valuetype&gt;0&lt;/valuetype&gt;&#10;                &lt;/answer&gt;&#10;                &lt;answer&gt;&#10;                    &lt;guid&gt;1982F4FF8BCF4F4FB74BA70CB0C75D01&lt;/guid&gt;&#10;                    &lt;answertext&gt; 6.2470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COLORTYPE" val="SCHEME"/>
  <p:tag name="LABELFORMAT" val="1"/>
  <p:tag name="NUMBERFORMAT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2"/>
  <p:tag name="FONTSIZE" val="24"/>
  <p:tag name="BULLETTYPE" val="ppBulletAlphaUCParenBoth"/>
  <p:tag name="ANSWERTEXT" val="-3.2470&#10; -0.2470&#10; 3.2470&#10; 6.2470"/>
  <p:tag name="OLDNUMANSWERS" val="4"/>
  <p:tag name="ZEROBASED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40D860E30BB4CDC84B099AD88E38E79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ANSWERSALIAS" val="(A) |smicln|(B) |smicln|(C) |smicln|(D)  "/>
  <p:tag name="TOTALRESPONSES" val="0"/>
  <p:tag name="RESPONSESGATHERED" val="False"/>
  <p:tag name="ANONYMOUSTEMP" val="False"/>
  <p:tag name="QUESTIONALIAS" val="The Newton-Raphson method formula for finding the square root of a real number R from the equation x2-R=0 is,"/>
  <p:tag name="SLIDEORDER" val="3"/>
  <p:tag name="SLIDEGUID" val="B65B137C3A114B299FCA2257B6F5DD46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BB27AD4D8E4C43BE857452025F1B3FEB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2A6E177A0B8404DB8B432659AE3DAB2&lt;/guid&gt;&#10;            &lt;repollguid&gt;97BA86F6382B40D29506E74F56D67C04&lt;/repollguid&gt;&#10;            &lt;sourceid&gt;3EC322CF2F96477D888CD2E5772473C3&lt;/sourceid&gt;&#10;            &lt;questiontext&gt;The Newton-Raphson method formula for finding the square root of a real number R from the equation x2-R=0 is,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B557AD97519E4EAEB28839B6B89336B6&lt;/guid&gt;&#10;                    &lt;answertext&gt; &lt;/answertext&gt;&#10;                    &lt;valuetype&gt;0&lt;/valuetype&gt;&#10;                &lt;/answer&gt;&#10;                &lt;answer&gt;&#10;                    &lt;guid&gt;C399EA95CC66420997EC5134A51B3714&lt;/guid&gt;&#10;                    &lt;answertext&gt; &lt;/answertext&gt;&#10;                    &lt;valuetype&gt;0&lt;/valuetype&gt;&#10;                &lt;/answer&gt;&#10;                &lt;answer&gt;&#10;                    &lt;guid&gt;284CFFD2DE7D41CB858214DE15D25333&lt;/guid&gt;&#10;                    &lt;answertext&gt; &lt;/answertext&gt;&#10;                    &lt;valuetype&gt;0&lt;/valuetype&gt;&#10;                &lt;/answer&gt;&#10;                &lt;answer&gt;&#10;                    &lt;guid&gt;78F562106A604FE6A5A6609DDF667433&lt;/guid&gt;&#10;                    &lt;answertext&gt; 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NUMBERFORMAT" val="0"/>
  <p:tag name="LABELFORMAT" val="1"/>
  <p:tag name="COLORTYPE" val="SCHEM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5832</TotalTime>
  <Words>1835</Words>
  <Application>Microsoft Office PowerPoint</Application>
  <PresentationFormat>On-screen Show (4:3)</PresentationFormat>
  <Paragraphs>182</Paragraphs>
  <Slides>38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Bitmap Image</vt:lpstr>
      <vt:lpstr>Equation.3</vt:lpstr>
      <vt:lpstr>Chart</vt:lpstr>
      <vt:lpstr>      Nonlinear Equations  Your nonlinearity confuses me      </vt:lpstr>
      <vt:lpstr>PowerPoint Presentation</vt:lpstr>
      <vt:lpstr>Example – General Engineering</vt:lpstr>
      <vt:lpstr>PowerPoint Presentation</vt:lpstr>
      <vt:lpstr>Example – Mechanical Engineering</vt:lpstr>
      <vt:lpstr>Finding The Temperature of the Fluid</vt:lpstr>
      <vt:lpstr>Finding The Temperature of the Fluid</vt:lpstr>
      <vt:lpstr>How tall can a vertical mast be?</vt:lpstr>
      <vt:lpstr>Nonlinear Equations (Background)</vt:lpstr>
      <vt:lpstr>PowerPoint Presentation</vt:lpstr>
      <vt:lpstr>How many real roots can a nonlinear equation have?</vt:lpstr>
      <vt:lpstr>How many real roots can a nonlinear equation have?</vt:lpstr>
      <vt:lpstr>How many real roots can a nonlinear equation have?</vt:lpstr>
      <vt:lpstr>How many real roots can a nonlinear equation have?</vt:lpstr>
      <vt:lpstr>  END    http://nm.MathForCollege.com  Numerical Methods for the STEM undergraduate</vt:lpstr>
      <vt:lpstr>PowerPoint Presentation</vt:lpstr>
      <vt:lpstr>The value of x that satisfies f (x)=0 is called the</vt:lpstr>
      <vt:lpstr>PowerPoint Presentation</vt:lpstr>
      <vt:lpstr>This is what you have been saying about your TI-30Xa</vt:lpstr>
      <vt:lpstr>PowerPoint Presentation</vt:lpstr>
      <vt:lpstr>For a certain cubic equation, at least one of the roots is known to be a complex root.  The total number of complex roots the cubic equation has is</vt:lpstr>
      <vt:lpstr>PowerPoint Presentation</vt:lpstr>
      <vt:lpstr>A polynomial of order n has                 zeros</vt:lpstr>
      <vt:lpstr>The velocity of a body is given by  v (t)=5e-t+4, where t is in seconds and v is in m/s. The velocity of the body is 6 m/s at t =___.                    </vt:lpstr>
      <vt:lpstr>  END    </vt:lpstr>
      <vt:lpstr>Bisection Method </vt:lpstr>
      <vt:lpstr>Bisection method of finding roots of nonlinear equations falls under the category of a (an)             method.</vt:lpstr>
      <vt:lpstr>If for a real continuous function f(x), f (a) f (b)&lt;0, then in the range [a,b] for f(x)=0, there is (are)</vt:lpstr>
      <vt:lpstr>The velocity of a body is given by v (t)=5e-t+4, where t is in seconds and v is in m/s.  We want to find the time when the velocity of the body is 6 m/s. The equation form needed for bisection and Newton-Raphson methods is</vt:lpstr>
      <vt:lpstr>To find the root of an equation f (x)=0, a student started using the bisection method with a valid bracket of [20,40].   The smallest range for the absolute true error at the end of the 2nd iteration is</vt:lpstr>
      <vt:lpstr>For an equation like x2=0, a root exists at x=0. The bisection method cannot be adopted to solve this equation in spite of the root existing at x=0 because the function f(x)=x 2</vt:lpstr>
      <vt:lpstr>  END    </vt:lpstr>
      <vt:lpstr>Newton Raphson Method    </vt:lpstr>
      <vt:lpstr>Newton-Raphson method of finding roots of nonlinear equations falls under the category of  __________ method.</vt:lpstr>
      <vt:lpstr>The root of equation f (x)=0 is found by using Newton-Raphson method.  The initial estimate of the root is xo=3, f (3)=5.  The angle the tangent to the function f (x) at x=3 makes with the x-axis is 57o.  The next estimate of the root, x1 most nearly is</vt:lpstr>
      <vt:lpstr>The Newton-Raphson method formula for finding the square root of a real number R from the equation x2-R=0 is,</vt:lpstr>
      <vt:lpstr>  END    http://numericalmethods.eng.usf.edu Numerical Methods for the STEM undergraduate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259</cp:revision>
  <cp:lastPrinted>2023-01-30T14:35:41Z</cp:lastPrinted>
  <dcterms:created xsi:type="dcterms:W3CDTF">2007-03-08T14:59:05Z</dcterms:created>
  <dcterms:modified xsi:type="dcterms:W3CDTF">2023-01-30T14:36:03Z</dcterms:modified>
</cp:coreProperties>
</file>