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3.xml" ContentType="application/vnd.openxmlformats-officedocument.presentationml.tags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5.xml" ContentType="application/vnd.openxmlformats-officedocument.presentationml.tags+xml"/>
  <Override PartName="/ppt/notesSlides/notesSlide27.xml" ContentType="application/vnd.openxmlformats-officedocument.presentationml.notesSlide+xml"/>
  <Override PartName="/ppt/tags/tag16.xml" ContentType="application/vnd.openxmlformats-officedocument.presentationml.tags+xml"/>
  <Override PartName="/ppt/notesSlides/notesSlide28.xml" ContentType="application/vnd.openxmlformats-officedocument.presentationml.notesSlide+xml"/>
  <Override PartName="/ppt/tags/tag17.xml" ContentType="application/vnd.openxmlformats-officedocument.presentationml.tags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38"/>
  </p:notesMasterIdLst>
  <p:sldIdLst>
    <p:sldId id="257" r:id="rId2"/>
    <p:sldId id="435" r:id="rId3"/>
    <p:sldId id="436" r:id="rId4"/>
    <p:sldId id="437" r:id="rId5"/>
    <p:sldId id="422" r:id="rId6"/>
    <p:sldId id="416" r:id="rId7"/>
    <p:sldId id="401" r:id="rId8"/>
    <p:sldId id="402" r:id="rId9"/>
    <p:sldId id="403" r:id="rId10"/>
    <p:sldId id="323" r:id="rId11"/>
    <p:sldId id="404" r:id="rId12"/>
    <p:sldId id="405" r:id="rId13"/>
    <p:sldId id="410" r:id="rId14"/>
    <p:sldId id="411" r:id="rId15"/>
    <p:sldId id="332" r:id="rId16"/>
    <p:sldId id="333" r:id="rId17"/>
    <p:sldId id="395" r:id="rId18"/>
    <p:sldId id="438" r:id="rId19"/>
    <p:sldId id="408" r:id="rId20"/>
    <p:sldId id="412" r:id="rId21"/>
    <p:sldId id="406" r:id="rId22"/>
    <p:sldId id="334" r:id="rId23"/>
    <p:sldId id="259" r:id="rId24"/>
    <p:sldId id="266" r:id="rId25"/>
    <p:sldId id="431" r:id="rId26"/>
    <p:sldId id="409" r:id="rId27"/>
    <p:sldId id="407" r:id="rId28"/>
    <p:sldId id="355" r:id="rId29"/>
    <p:sldId id="356" r:id="rId30"/>
    <p:sldId id="357" r:id="rId31"/>
    <p:sldId id="358" r:id="rId32"/>
    <p:sldId id="363" r:id="rId33"/>
    <p:sldId id="289" r:id="rId34"/>
    <p:sldId id="413" r:id="rId35"/>
    <p:sldId id="441" r:id="rId36"/>
    <p:sldId id="374" r:id="rId37"/>
  </p:sldIdLst>
  <p:sldSz cx="9144000" cy="6858000" type="screen4x3"/>
  <p:notesSz cx="9601200" cy="73152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346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C4FBC8-ED45-4824-B1CE-8FBFCC31D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5A5174-5FB9-4633-B0AA-A4172ED877C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2681AF4-7F2C-47D3-B3F0-7C5AEFCE0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83150" y="398463"/>
            <a:ext cx="2833688" cy="2124075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2B25D8-7F82-4694-AFEA-7B9F7E5FF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06465" y="2653695"/>
            <a:ext cx="9188648" cy="252185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9250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How do you find what you need to study and do for the course? (CHECK ALL THOSE APPLY)
https://www.polleverywhere.com/multiple_choice_polls/vvuAjVPzORhC4tH0Lf0dF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6C590-2238-45EA-93CA-85DE296A3DB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61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How many of the problems did you do from the end of chapter problem sets in the textbook to prepare for Test 1?
https://www.polleverywhere.com/multiple_choice_polls/3tyMRuRWc7G3cVES4AHUR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46287-7892-4835-A680-2FCED1E1992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24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Which of the following prerequisite concepts of matrix algebra were exposed to before you signed up for the Numerical Methods course (CHOOSE ANY THAT APPLY)
https://www.polleverywhere.com/multiple_choice_polls/ZU5rEL8Lg0GCxQ5kNK8tw?display_state=chart&amp;activity_state=opened&amp;state=opened&amp;flow=Default&amp;onscreen=persist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DFF5F6-9075-42C3-AF94-9617CCEB7DD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992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$$[C] = \\left[\\begin{matrix}13 &amp; 11 &amp; 17 \\\\ 19 &amp; 23 &amp; 29\\end{matrix}\\right] \\times \\left[\\begin{matrix}13 &amp; 17 &amp; 19 &amp; 29\\\\31 &amp; 37 &amp; 41 &amp; 45\\end{matrix}\\right]$$, what is the value of $$c_{21}$$?
https://www.polleverywhere.com/multiple_choice_polls/wnhQBeBTNe80M3vbLrf04?display_state=instructions&amp;activity_state=opened&amp;state=opened&amp;flow=Engagement&amp;onscreen=persist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B3E5C7-743E-46C6-A604-ED52059C3F9E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48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Velocity vs Time
https://www.polleverywhere.com/multiple_choice_polls/mD7Ap5dmAcuJKAiNvwwpo?display_state=instructions&amp;activity_state=opened&amp;state=opened&amp;flow=Engagement&amp;onscreen=persist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E07E6F-27AD-446E-8E34-F2E62DC23834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8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54E9DC23-3F58-4820-AF71-AE873FC9D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4931CEA4-5BA4-42FF-B3AD-B25EC23B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853AE8FF-0B63-4D7E-B769-DC1848AD4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5EA31B-EA55-4758-81BD-90C2D14E721C}" type="slidenum">
              <a:rPr lang="en-US" altLang="en-US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350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01913904-D7DA-48A5-8F86-2C40BDF60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96F87E1F-7974-4AA9-96FE-8C3C4F897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FB412F50-1844-4B2E-AD8D-642D0EC2B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29EA610-BD1E-4CEA-BCB8-EFBA1A8161E7}" type="slidenum">
              <a:rPr lang="en-US" altLang="en-US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7307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CB25CF53-7BF9-4B96-B4C5-F56679A9A5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72615913-7B28-499D-AEFC-2C4EB1CB9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EBD511AD-4307-4E3B-98A5-BBDB2A9B54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EA5BCD-048F-4B5C-A351-8252A3B169D4}" type="slidenum">
              <a:rPr lang="en-US" altLang="en-US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847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4E380DD-D461-4745-BDA8-C745942185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0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605E7E-B6FC-479B-A487-98A47DD17B3B}" type="slidenum">
              <a:rPr lang="en-US" altLang="en-US" sz="2500">
                <a:latin typeface="Tahoma" panose="020B0604030504040204" pitchFamily="34" charset="0"/>
              </a:rPr>
              <a:pPr/>
              <a:t>10</a:t>
            </a:fld>
            <a:endParaRPr lang="en-US" altLang="en-US" sz="2500">
              <a:latin typeface="Tahoma" panose="020B060403050404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0459C76E-55D4-4AE8-8FAC-FD983C0BBF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C79C81A6-79B0-4251-A1B2-0662C6E176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506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A0F1A9FF-9CE6-4A37-9A4A-AA92E709B8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B920F516-ACAC-4CD4-B77B-96405B10D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260EE01E-B85E-4870-8D49-54FFF101B3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BF0CFD-F7C9-4820-A754-F7ABA0EF4299}" type="slidenum">
              <a:rPr lang="en-US" altLang="en-US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06060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54E9DC23-3F58-4820-AF71-AE873FC9D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4931CEA4-5BA4-42FF-B3AD-B25EC23B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853AE8FF-0B63-4D7E-B769-DC1848AD4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5EA31B-EA55-4758-81BD-90C2D14E721C}" type="slidenum">
              <a:rPr lang="en-US" altLang="en-US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765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If $$[A]_{n \\times n}$$ is the inverse of $$[B]_{n \\times n}$$, then the following statements are true
https://www.polleverywhere.com/multiple_choice_polls/8RFP8BnffnhviYGYP6AmU?display_state=instructions&amp;activity_state=opened&amp;state=opened&amp;flow=Engagement&amp;onscreen=persist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A16498-D374-4A14-8A8F-452DFC1F1FFF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33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A0F1A9FF-9CE6-4A37-9A4A-AA92E709B8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B920F516-ACAC-4CD4-B77B-96405B10D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260EE01E-B85E-4870-8D49-54FFF101B3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BF0CFD-F7C9-4820-A754-F7ABA0EF4299}" type="slidenum">
              <a:rPr lang="en-US" altLang="en-US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87776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54E9DC23-3F58-4820-AF71-AE873FC9D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4931CEA4-5BA4-42FF-B3AD-B25EC23B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853AE8FF-0B63-4D7E-B769-DC1848AD4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5EA31B-EA55-4758-81BD-90C2D14E721C}" type="slidenum">
              <a:rPr lang="en-US" altLang="en-US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4369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7E9EF2B3-2914-429B-AAA4-9B3C85D192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115952-6EF5-4228-B0B5-5CF6833AD2E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3E901926-1B96-46F7-9CA9-4BA1008E30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9ED8D63C-9173-4227-830B-F2DE04A213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80BBAA00-042F-4C10-B5A6-6539B7C128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482D18-B85C-4769-823F-DD9C9E647254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F4FA588-E050-4CBA-96D0-A8EC5FDE5E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76B6F5A4-C0DD-464A-BDA7-827DF990A5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D96CA544-7577-42FD-A491-C43B07322F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55A178-B1D8-44E7-AA2A-E529AE8B2644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4BA4F6D-8E1C-43DF-BB4A-73B2C3EAA9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047D18D5-6FD2-4B80-8433-9AF32341DF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goal of forward elimination steps in the Naive Gauss elimination method is to reduce the coefficient matrix to a (an) ________ matrix.
https://www.polleverywhere.com/multiple_choice_polls/hRYAJ3zanqGJs2tjKOlD9?display_state=instructions&amp;activity_state=opened&amp;state=opened&amp;flow=Engagement&amp;onscreen=persist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D6A775-6BB5-4BF4-8983-D746591D097E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605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A0F1A9FF-9CE6-4A37-9A4A-AA92E709B8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B920F516-ACAC-4CD4-B77B-96405B10D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260EE01E-B85E-4870-8D49-54FFF101B3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BF0CFD-F7C9-4820-A754-F7ABA0EF4299}" type="slidenum">
              <a:rPr lang="en-US" altLang="en-US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3305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54E9DC23-3F58-4820-AF71-AE873FC9D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4931CEA4-5BA4-42FF-B3AD-B25EC23B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853AE8FF-0B63-4D7E-B769-DC1848AD4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5EA31B-EA55-4758-81BD-90C2D14E721C}" type="slidenum">
              <a:rPr lang="en-US" altLang="en-US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5592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CE5E7D9C-868F-41DF-B2CA-AB8473C9E5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2B5156-9ACB-4C93-AF3D-E80D251EA992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4995" name="Rectangle 7">
            <a:extLst>
              <a:ext uri="{FF2B5EF4-FFF2-40B4-BE49-F238E27FC236}">
                <a16:creationId xmlns:a16="http://schemas.microsoft.com/office/drawing/2014/main" id="{4B075A30-D387-4558-87E0-E68E1286167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74DE82E-00A3-46DE-9E8C-C9BB1E834A42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4996" name="Rectangle 2">
            <a:extLst>
              <a:ext uri="{FF2B5EF4-FFF2-40B4-BE49-F238E27FC236}">
                <a16:creationId xmlns:a16="http://schemas.microsoft.com/office/drawing/2014/main" id="{D3F6E1E9-CCFB-4346-8B12-B42EE6698C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7" name="Rectangle 3">
            <a:extLst>
              <a:ext uri="{FF2B5EF4-FFF2-40B4-BE49-F238E27FC236}">
                <a16:creationId xmlns:a16="http://schemas.microsoft.com/office/drawing/2014/main" id="{F4036E06-3687-42F8-9058-2E24792024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89626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0205404F-B108-4D3E-9997-61FD91EF0E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C6D5EC-A2A1-4588-BD27-7081A3851F6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7043" name="Rectangle 7">
            <a:extLst>
              <a:ext uri="{FF2B5EF4-FFF2-40B4-BE49-F238E27FC236}">
                <a16:creationId xmlns:a16="http://schemas.microsoft.com/office/drawing/2014/main" id="{BC6A98FF-6EAE-4D42-AC82-088FFA75C89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02BDBD3-4BB4-40FD-8BC3-74FE615FEC27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7044" name="Rectangle 2">
            <a:extLst>
              <a:ext uri="{FF2B5EF4-FFF2-40B4-BE49-F238E27FC236}">
                <a16:creationId xmlns:a16="http://schemas.microsoft.com/office/drawing/2014/main" id="{1591EA3E-3B1D-4905-A0F1-FB65852056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5" name="Rectangle 3">
            <a:extLst>
              <a:ext uri="{FF2B5EF4-FFF2-40B4-BE49-F238E27FC236}">
                <a16:creationId xmlns:a16="http://schemas.microsoft.com/office/drawing/2014/main" id="{81C7DA85-4C84-4A99-AA3F-89AD77679F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4090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4CC1366F-508E-4E3D-9E50-2D6F7A5039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700CB6-805E-49E4-A4E8-2302DF46677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89091" name="Rectangle 7">
            <a:extLst>
              <a:ext uri="{FF2B5EF4-FFF2-40B4-BE49-F238E27FC236}">
                <a16:creationId xmlns:a16="http://schemas.microsoft.com/office/drawing/2014/main" id="{64692619-C9E7-4BDC-A2AC-AF30BA2456A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998F7E7-42D3-4F8B-9863-FE512C6DBD2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89092" name="Rectangle 2">
            <a:extLst>
              <a:ext uri="{FF2B5EF4-FFF2-40B4-BE49-F238E27FC236}">
                <a16:creationId xmlns:a16="http://schemas.microsoft.com/office/drawing/2014/main" id="{181FF623-C463-4C3E-BB81-6C9F13AFF1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3" name="Rectangle 3">
            <a:extLst>
              <a:ext uri="{FF2B5EF4-FFF2-40B4-BE49-F238E27FC236}">
                <a16:creationId xmlns:a16="http://schemas.microsoft.com/office/drawing/2014/main" id="{27C98CCF-9124-40A1-9E59-B16403924E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87091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62722A0F-3E67-4A05-8114-417670EBC5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A58B14-D488-474A-B6DC-B81C8EE7C41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1139" name="Rectangle 7">
            <a:extLst>
              <a:ext uri="{FF2B5EF4-FFF2-40B4-BE49-F238E27FC236}">
                <a16:creationId xmlns:a16="http://schemas.microsoft.com/office/drawing/2014/main" id="{D2881C3F-6495-42CE-A24A-8F1AFA78211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F387D65-5649-4599-9AE9-3705C0426848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31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91140" name="Rectangle 2">
            <a:extLst>
              <a:ext uri="{FF2B5EF4-FFF2-40B4-BE49-F238E27FC236}">
                <a16:creationId xmlns:a16="http://schemas.microsoft.com/office/drawing/2014/main" id="{EC73F0A2-A937-40D7-8706-BB19B5D9DE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1" name="Rectangle 3">
            <a:extLst>
              <a:ext uri="{FF2B5EF4-FFF2-40B4-BE49-F238E27FC236}">
                <a16:creationId xmlns:a16="http://schemas.microsoft.com/office/drawing/2014/main" id="{525A633D-EDBE-47D2-BD9D-05CDB78DF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1491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93625055-4F6D-4D4E-B6F8-5EE8ADCB30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F90B6D-50C1-4FB9-9F19-F0A183B93BD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3187" name="Rectangle 7">
            <a:extLst>
              <a:ext uri="{FF2B5EF4-FFF2-40B4-BE49-F238E27FC236}">
                <a16:creationId xmlns:a16="http://schemas.microsoft.com/office/drawing/2014/main" id="{9EA1AF42-79D8-447C-87DB-456EBBF2024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7128581-E53E-4776-95C7-23B94BE9638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93188" name="Rectangle 2">
            <a:extLst>
              <a:ext uri="{FF2B5EF4-FFF2-40B4-BE49-F238E27FC236}">
                <a16:creationId xmlns:a16="http://schemas.microsoft.com/office/drawing/2014/main" id="{BCD4AB46-74AD-4B7E-8868-BD72767BB1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9" name="Rectangle 3">
            <a:extLst>
              <a:ext uri="{FF2B5EF4-FFF2-40B4-BE49-F238E27FC236}">
                <a16:creationId xmlns:a16="http://schemas.microsoft.com/office/drawing/2014/main" id="{20E89281-B3B5-4CF1-B6E2-8E4DC46A92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53788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following system of equations $$x+y=2$$ $$6x+6y=12$$ has ___________ solution(s)
https://www.polleverywhere.com/multiple_choice_polls/wfMi5kdKs7eCjv2R9Vrow?display_state=instructions&amp;activity_state=opened&amp;state=opened&amp;flow=Engagement&amp;onscreen=persist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ACFA3A-D4D4-4D5C-A5F2-1D6839724706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783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If the determinant of a square matrix [A] is zero, then the following are (is) true
https://www.polleverywhere.com/multiple_choice_polls/RWQ04p4p0WXmfWIHYDscS?display_state=instructions&amp;activity_state=opened&amp;state=opened&amp;flow=Engagement&amp;onscreen=persist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1BFBB3-8227-46E3-9779-D7B0160BC80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924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5" Type="http://schemas.openxmlformats.org/officeDocument/2006/relationships/image" Target="../media/image9.emf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5" Type="http://schemas.openxmlformats.org/officeDocument/2006/relationships/image" Target="../media/image101.png"/><Relationship Id="rId4" Type="http://schemas.openxmlformats.org/officeDocument/2006/relationships/image" Target="../media/image9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4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1.png"/><Relationship Id="rId4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0A655E-D560-4DE3-82DC-45FB7F1398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609600"/>
            <a:ext cx="89154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Simultaneous Linear Equations and Matrix Algebra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71FA94-0D06-4DE6-A4E9-4FA01449FA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1905000"/>
            <a:ext cx="64008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Major: All Engineering Majors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Author(s): Autar Kaw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>
                <a:hlinkClick r:id="rId3"/>
              </a:rPr>
              <a:t>http://nm.MathForCollege.com</a:t>
            </a:r>
            <a:r>
              <a:rPr lang="en-US" altLang="en-US" sz="28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/>
              <a:t>Transforming Numerical Methods Education for STEM Undergraduates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147024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60DA1C-DE95-57BF-C8D2-8BA6D8EE382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22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1E08F6-012E-C67D-1CA0-1949200F1DE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83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B0682B-84D8-83D9-105B-EADAF6B047F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92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90CE0D-DEF2-1BBE-9C4A-7A3382CFEE9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41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DEB92E-06C0-474F-96EF-037D66738B0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69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21A055C9-BC75-49A6-B0A6-47521A35AC5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87575"/>
            <a:ext cx="7772400" cy="1470025"/>
          </a:xfrm>
        </p:spPr>
        <p:txBody>
          <a:bodyPr/>
          <a:lstStyle/>
          <a:p>
            <a:r>
              <a:rPr lang="en-US" altLang="en-US" b="1" dirty="0"/>
              <a:t>Physical Problems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798ACB-1B45-48F3-8187-0201712F4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extLst>
      <p:ext uri="{BB962C8B-B14F-4D97-AF65-F5344CB8AC3E}">
        <p14:creationId xmlns:p14="http://schemas.microsoft.com/office/powerpoint/2010/main" val="2276253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42CCA1D-14CD-442E-B5BC-CC4CC57C41FE}"/>
              </a:ext>
            </a:extLst>
          </p:cNvPr>
          <p:cNvSpPr txBox="1"/>
          <p:nvPr/>
        </p:nvSpPr>
        <p:spPr>
          <a:xfrm>
            <a:off x="6019800" y="2286000"/>
            <a:ext cx="228600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482" name="Title 1">
            <a:extLst>
              <a:ext uri="{FF2B5EF4-FFF2-40B4-BE49-F238E27FC236}">
                <a16:creationId xmlns:a16="http://schemas.microsoft.com/office/drawing/2014/main" id="{6A113B42-1630-4BEB-9BAB-A75CCE5A55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dirty="0"/>
              <a:t>Truss Problem</a:t>
            </a:r>
          </a:p>
        </p:txBody>
      </p:sp>
      <p:pic>
        <p:nvPicPr>
          <p:cNvPr id="38915" name="Picture 3">
            <a:extLst>
              <a:ext uri="{FF2B5EF4-FFF2-40B4-BE49-F238E27FC236}">
                <a16:creationId xmlns:a16="http://schemas.microsoft.com/office/drawing/2014/main" id="{D9E3A9C0-8FD7-4EF0-BA92-FE02F70C6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30000"/>
          </a:blip>
          <a:srcRect/>
          <a:stretch>
            <a:fillRect/>
          </a:stretch>
        </p:blipFill>
        <p:spPr bwMode="auto">
          <a:xfrm>
            <a:off x="474453" y="940813"/>
            <a:ext cx="7467600" cy="5566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2D9019-0FC6-4613-AA3D-D7DF17806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4692A5-3A56-9429-CC77-2D773405E0DA}"/>
              </a:ext>
            </a:extLst>
          </p:cNvPr>
          <p:cNvSpPr/>
          <p:nvPr/>
        </p:nvSpPr>
        <p:spPr>
          <a:xfrm>
            <a:off x="6019800" y="1371599"/>
            <a:ext cx="228600" cy="23641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B54FD9-E26A-B92B-6825-31B35C6836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800" r="47520"/>
          <a:stretch/>
        </p:blipFill>
        <p:spPr>
          <a:xfrm>
            <a:off x="5791200" y="1371599"/>
            <a:ext cx="566458" cy="25146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2164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8778CBBC-CFFD-45DC-A8B8-6F2B35C2C1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Pressure vessel problem</a:t>
            </a:r>
          </a:p>
        </p:txBody>
      </p:sp>
      <p:sp>
        <p:nvSpPr>
          <p:cNvPr id="22531" name="Rectangle 11">
            <a:extLst>
              <a:ext uri="{FF2B5EF4-FFF2-40B4-BE49-F238E27FC236}">
                <a16:creationId xmlns:a16="http://schemas.microsoft.com/office/drawing/2014/main" id="{0CE2102F-B462-48EA-90BD-D4C10EA3D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22532" name="Group 3">
            <a:extLst>
              <a:ext uri="{FF2B5EF4-FFF2-40B4-BE49-F238E27FC236}">
                <a16:creationId xmlns:a16="http://schemas.microsoft.com/office/drawing/2014/main" id="{A2BC786D-18DF-4D0F-A2FB-94BE6699773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5052" y="723900"/>
            <a:ext cx="5257800" cy="3200400"/>
            <a:chOff x="1800" y="6666"/>
            <a:chExt cx="8280" cy="5040"/>
          </a:xfrm>
        </p:grpSpPr>
        <p:sp>
          <p:nvSpPr>
            <p:cNvPr id="22552" name="AutoShape 10">
              <a:extLst>
                <a:ext uri="{FF2B5EF4-FFF2-40B4-BE49-F238E27FC236}">
                  <a16:creationId xmlns:a16="http://schemas.microsoft.com/office/drawing/2014/main" id="{083BF39A-3130-4872-94DB-C94884C28AF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00" y="6666"/>
              <a:ext cx="8280" cy="5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3" name="Oval 9">
              <a:extLst>
                <a:ext uri="{FF2B5EF4-FFF2-40B4-BE49-F238E27FC236}">
                  <a16:creationId xmlns:a16="http://schemas.microsoft.com/office/drawing/2014/main" id="{E4477633-4489-4651-AD03-69665A292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0" y="7027"/>
              <a:ext cx="3960" cy="378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4" name="Oval 8">
              <a:extLst>
                <a:ext uri="{FF2B5EF4-FFF2-40B4-BE49-F238E27FC236}">
                  <a16:creationId xmlns:a16="http://schemas.microsoft.com/office/drawing/2014/main" id="{5EF16789-CFAB-486B-A423-EC3099C16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8107"/>
              <a:ext cx="1800" cy="179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5" name="Line 7">
              <a:extLst>
                <a:ext uri="{FF2B5EF4-FFF2-40B4-BE49-F238E27FC236}">
                  <a16:creationId xmlns:a16="http://schemas.microsoft.com/office/drawing/2014/main" id="{420A4353-F00F-4B13-9FA0-81E1BF06B8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00" y="8646"/>
              <a:ext cx="90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6" name="Line 6">
              <a:extLst>
                <a:ext uri="{FF2B5EF4-FFF2-40B4-BE49-F238E27FC236}">
                  <a16:creationId xmlns:a16="http://schemas.microsoft.com/office/drawing/2014/main" id="{D3BAF841-2A89-49BC-93DF-11C2949963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40" y="9006"/>
              <a:ext cx="360" cy="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7" name="Text Box 5">
              <a:extLst>
                <a:ext uri="{FF2B5EF4-FFF2-40B4-BE49-F238E27FC236}">
                  <a16:creationId xmlns:a16="http://schemas.microsoft.com/office/drawing/2014/main" id="{5A293303-66FB-4AB4-9552-086B33DFC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" y="8286"/>
              <a:ext cx="36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a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8" name="Text Box 4">
              <a:extLst>
                <a:ext uri="{FF2B5EF4-FFF2-40B4-BE49-F238E27FC236}">
                  <a16:creationId xmlns:a16="http://schemas.microsoft.com/office/drawing/2014/main" id="{D2132685-894D-42D2-B1F5-223183BB03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10086"/>
              <a:ext cx="36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b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22533" name="Rectangle 26">
            <a:extLst>
              <a:ext uri="{FF2B5EF4-FFF2-40B4-BE49-F238E27FC236}">
                <a16:creationId xmlns:a16="http://schemas.microsoft.com/office/drawing/2014/main" id="{1ED14717-F420-4B42-8907-C95BA4081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22534" name="Group 15">
            <a:extLst>
              <a:ext uri="{FF2B5EF4-FFF2-40B4-BE49-F238E27FC236}">
                <a16:creationId xmlns:a16="http://schemas.microsoft.com/office/drawing/2014/main" id="{749C32D2-ECB9-4C01-8BC2-5AB3CDF4E1A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225925" y="652013"/>
            <a:ext cx="5489575" cy="3200400"/>
            <a:chOff x="1800" y="6666"/>
            <a:chExt cx="8280" cy="5040"/>
          </a:xfrm>
        </p:grpSpPr>
        <p:sp>
          <p:nvSpPr>
            <p:cNvPr id="22542" name="AutoShape 25">
              <a:extLst>
                <a:ext uri="{FF2B5EF4-FFF2-40B4-BE49-F238E27FC236}">
                  <a16:creationId xmlns:a16="http://schemas.microsoft.com/office/drawing/2014/main" id="{0EC4B467-07A0-47B3-AD4E-345C6990515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00" y="6666"/>
              <a:ext cx="8280" cy="5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3" name="Oval 24">
              <a:extLst>
                <a:ext uri="{FF2B5EF4-FFF2-40B4-BE49-F238E27FC236}">
                  <a16:creationId xmlns:a16="http://schemas.microsoft.com/office/drawing/2014/main" id="{51FF8C36-2A95-4FAE-8066-776863E2D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7026"/>
              <a:ext cx="3600" cy="378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44" name="Oval 23">
              <a:extLst>
                <a:ext uri="{FF2B5EF4-FFF2-40B4-BE49-F238E27FC236}">
                  <a16:creationId xmlns:a16="http://schemas.microsoft.com/office/drawing/2014/main" id="{3C6B8C95-F885-41A4-B6F3-EDE2C5196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7566"/>
              <a:ext cx="2520" cy="27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22545" name="Line 22">
              <a:extLst>
                <a:ext uri="{FF2B5EF4-FFF2-40B4-BE49-F238E27FC236}">
                  <a16:creationId xmlns:a16="http://schemas.microsoft.com/office/drawing/2014/main" id="{E21EBC87-B7C7-49E2-AEC5-F7BC6A58ED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40" y="8466"/>
              <a:ext cx="54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6" name="Line 21">
              <a:extLst>
                <a:ext uri="{FF2B5EF4-FFF2-40B4-BE49-F238E27FC236}">
                  <a16:creationId xmlns:a16="http://schemas.microsoft.com/office/drawing/2014/main" id="{F9BF2804-0446-4D59-B9BE-BBDD3A728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80" y="8826"/>
              <a:ext cx="360" cy="19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Text Box 20">
              <a:extLst>
                <a:ext uri="{FF2B5EF4-FFF2-40B4-BE49-F238E27FC236}">
                  <a16:creationId xmlns:a16="http://schemas.microsoft.com/office/drawing/2014/main" id="{B0E60561-3F30-4DF4-969E-9D7879ECD6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0" y="8286"/>
              <a:ext cx="36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a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48" name="Text Box 19">
              <a:extLst>
                <a:ext uri="{FF2B5EF4-FFF2-40B4-BE49-F238E27FC236}">
                  <a16:creationId xmlns:a16="http://schemas.microsoft.com/office/drawing/2014/main" id="{2A2309AF-F502-4B99-8B9F-83DE99F0A4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0" y="9546"/>
              <a:ext cx="36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b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49" name="Oval 18">
              <a:extLst>
                <a:ext uri="{FF2B5EF4-FFF2-40B4-BE49-F238E27FC236}">
                  <a16:creationId xmlns:a16="http://schemas.microsoft.com/office/drawing/2014/main" id="{9F06ABA5-D5FB-4AE8-B9E5-51B062B2B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0" y="8106"/>
              <a:ext cx="1440" cy="144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0" name="Text Box 17">
              <a:extLst>
                <a:ext uri="{FF2B5EF4-FFF2-40B4-BE49-F238E27FC236}">
                  <a16:creationId xmlns:a16="http://schemas.microsoft.com/office/drawing/2014/main" id="{2F3AC572-5691-43EF-B19F-0E300A98D9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60" y="9186"/>
              <a:ext cx="36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c</a:t>
              </a: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1" name="Line 16">
              <a:extLst>
                <a:ext uri="{FF2B5EF4-FFF2-40B4-BE49-F238E27FC236}">
                  <a16:creationId xmlns:a16="http://schemas.microsoft.com/office/drawing/2014/main" id="{A6568D94-0F08-4E96-9472-BD0178D48D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0" y="8826"/>
              <a:ext cx="90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5" name="Rectangle 31">
            <a:extLst>
              <a:ext uri="{FF2B5EF4-FFF2-40B4-BE49-F238E27FC236}">
                <a16:creationId xmlns:a16="http://schemas.microsoft.com/office/drawing/2014/main" id="{BC9E1382-DDEF-49CF-BF5A-8FB69897B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6" name="Object 25">
                <a:extLst>
                  <a:ext uri="{FF2B5EF4-FFF2-40B4-BE49-F238E27FC236}">
                    <a16:creationId xmlns:a16="http://schemas.microsoft.com/office/drawing/2014/main" id="{608D7894-6D71-4370-906F-6FB023E68A37}"/>
                  </a:ext>
                </a:extLst>
              </p:cNvPr>
              <p:cNvSpPr txBox="1"/>
              <p:nvPr/>
            </p:nvSpPr>
            <p:spPr bwMode="auto">
              <a:xfrm>
                <a:off x="34924" y="4495799"/>
                <a:ext cx="9032875" cy="13747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4.2857×1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−9.2307×1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4.2857×1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−5.4619×1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−4.2857×1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5.4619×1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−0.15384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0.15384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4.2857×1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−3.6057×1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−7.887×1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0.007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36" name="Object 25">
                <a:extLst>
                  <a:ext uri="{FF2B5EF4-FFF2-40B4-BE49-F238E27FC236}">
                    <a16:creationId xmlns:a16="http://schemas.microsoft.com/office/drawing/2014/main" id="{608D7894-6D71-4370-906F-6FB023E68A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924" y="4495799"/>
                <a:ext cx="9032875" cy="13747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7" name="Rectangle 33">
            <a:extLst>
              <a:ext uri="{FF2B5EF4-FFF2-40B4-BE49-F238E27FC236}">
                <a16:creationId xmlns:a16="http://schemas.microsoft.com/office/drawing/2014/main" id="{DEE50889-29C6-449A-91BF-490C99BA6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8" name="Object 27">
                <a:extLst>
                  <a:ext uri="{FF2B5EF4-FFF2-40B4-BE49-F238E27FC236}">
                    <a16:creationId xmlns:a16="http://schemas.microsoft.com/office/drawing/2014/main" id="{7B9BB0BE-3D8E-40D7-823D-DB6D5B8EAE66}"/>
                  </a:ext>
                </a:extLst>
              </p:cNvPr>
              <p:cNvSpPr txBox="1"/>
              <p:nvPr/>
            </p:nvSpPr>
            <p:spPr bwMode="auto">
              <a:xfrm>
                <a:off x="4959044" y="3244250"/>
                <a:ext cx="2346325" cy="1146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38" name="Object 27">
                <a:extLst>
                  <a:ext uri="{FF2B5EF4-FFF2-40B4-BE49-F238E27FC236}">
                    <a16:creationId xmlns:a16="http://schemas.microsoft.com/office/drawing/2014/main" id="{7B9BB0BE-3D8E-40D7-823D-DB6D5B8EAE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9044" y="3244250"/>
                <a:ext cx="2346325" cy="11461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9" name="Rectangle 35">
            <a:extLst>
              <a:ext uri="{FF2B5EF4-FFF2-40B4-BE49-F238E27FC236}">
                <a16:creationId xmlns:a16="http://schemas.microsoft.com/office/drawing/2014/main" id="{32754695-B6C6-4EBA-88B0-D166ED7AE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0" name="Object 29">
                <a:extLst>
                  <a:ext uri="{FF2B5EF4-FFF2-40B4-BE49-F238E27FC236}">
                    <a16:creationId xmlns:a16="http://schemas.microsoft.com/office/drawing/2014/main" id="{0487F4C7-2A8E-4AF2-9A4E-8857DDE12ADA}"/>
                  </a:ext>
                </a:extLst>
              </p:cNvPr>
              <p:cNvSpPr txBox="1"/>
              <p:nvPr/>
            </p:nvSpPr>
            <p:spPr bwMode="auto">
              <a:xfrm>
                <a:off x="4941957" y="3681218"/>
                <a:ext cx="2327275" cy="10842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40" name="Object 29">
                <a:extLst>
                  <a:ext uri="{FF2B5EF4-FFF2-40B4-BE49-F238E27FC236}">
                    <a16:creationId xmlns:a16="http://schemas.microsoft.com/office/drawing/2014/main" id="{0487F4C7-2A8E-4AF2-9A4E-8857DDE12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41957" y="3681218"/>
                <a:ext cx="2327275" cy="10842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Footer Placeholder 29">
            <a:extLst>
              <a:ext uri="{FF2B5EF4-FFF2-40B4-BE49-F238E27FC236}">
                <a16:creationId xmlns:a16="http://schemas.microsoft.com/office/drawing/2014/main" id="{6DCBC5B6-BD38-4981-B7AC-A2F5A1094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27">
                <a:extLst>
                  <a:ext uri="{FF2B5EF4-FFF2-40B4-BE49-F238E27FC236}">
                    <a16:creationId xmlns:a16="http://schemas.microsoft.com/office/drawing/2014/main" id="{32ED56B9-381A-4F46-AE05-3B5B3BA15D42}"/>
                  </a:ext>
                </a:extLst>
              </p:cNvPr>
              <p:cNvSpPr txBox="1"/>
              <p:nvPr/>
            </p:nvSpPr>
            <p:spPr bwMode="auto">
              <a:xfrm>
                <a:off x="990600" y="3439903"/>
                <a:ext cx="2346325" cy="1146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27">
                <a:extLst>
                  <a:ext uri="{FF2B5EF4-FFF2-40B4-BE49-F238E27FC236}">
                    <a16:creationId xmlns:a16="http://schemas.microsoft.com/office/drawing/2014/main" id="{32ED56B9-381A-4F46-AE05-3B5B3BA15D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439903"/>
                <a:ext cx="2346325" cy="11461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108562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75BC966C-14F8-4C99-BE5C-0CA787B713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993063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Polynomial Regression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C83C850-EDFD-476E-9BCB-35527E352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4580" name="Object 4">
            <a:extLst>
              <a:ext uri="{FF2B5EF4-FFF2-40B4-BE49-F238E27FC236}">
                <a16:creationId xmlns:a16="http://schemas.microsoft.com/office/drawing/2014/main" id="{9D118CC2-149B-475A-A1CC-65B07F48C7A1}"/>
              </a:ext>
            </a:extLst>
          </p:cNvPr>
          <p:cNvSpPr txBox="1"/>
          <p:nvPr/>
        </p:nvSpPr>
        <p:spPr bwMode="auto">
          <a:xfrm>
            <a:off x="3025775" y="2176463"/>
            <a:ext cx="3092450" cy="59055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81" name="Text Box 5">
                <a:extLst>
                  <a:ext uri="{FF2B5EF4-FFF2-40B4-BE49-F238E27FC236}">
                    <a16:creationId xmlns:a16="http://schemas.microsoft.com/office/drawing/2014/main" id="{697E4711-5F28-4DFA-9986-4C98605C97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" y="1248043"/>
                <a:ext cx="8991600" cy="2201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400" dirty="0">
                    <a:latin typeface="+mn-lt"/>
                  </a:rPr>
                  <a:t>We are to fit the data </a:t>
                </a:r>
                <a:endParaRPr lang="en-US" sz="2400" i="1" dirty="0">
                  <a:solidFill>
                    <a:srgbClr val="000000"/>
                  </a:solidFill>
                  <a:latin typeface="+mn-lt"/>
                </a:endParaRPr>
              </a:p>
              <a:p>
                <a:pPr>
                  <a:spcBef>
                    <a:spcPct val="50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),(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),...,(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),(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+mn-lt"/>
                </a:endParaRPr>
              </a:p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400" dirty="0">
                    <a:latin typeface="+mn-lt"/>
                  </a:rPr>
                  <a:t>to the second order polynomial regression model </a:t>
                </a:r>
                <a:endParaRPr lang="en-US" sz="2400" i="1" dirty="0">
                  <a:solidFill>
                    <a:srgbClr val="000000"/>
                  </a:solidFill>
                  <a:latin typeface="+mn-lt"/>
                </a:endParaRPr>
              </a:p>
              <a:p>
                <a:pPr>
                  <a:spcBef>
                    <a:spcPct val="50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α</m:t>
                      </m:r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+mn-lt"/>
                </a:endParaRPr>
              </a:p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900" dirty="0"/>
              </a:p>
            </p:txBody>
          </p:sp>
        </mc:Choice>
        <mc:Fallback xmlns="">
          <p:sp>
            <p:nvSpPr>
              <p:cNvPr id="24581" name="Text Box 5">
                <a:extLst>
                  <a:ext uri="{FF2B5EF4-FFF2-40B4-BE49-F238E27FC236}">
                    <a16:creationId xmlns:a16="http://schemas.microsoft.com/office/drawing/2014/main" id="{697E4711-5F28-4DFA-9986-4C98605C9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" y="1248043"/>
                <a:ext cx="8991600" cy="2201244"/>
              </a:xfrm>
              <a:prstGeom prst="rect">
                <a:avLst/>
              </a:prstGeom>
              <a:blipFill>
                <a:blip r:embed="rId4"/>
                <a:stretch>
                  <a:fillRect l="-1085" t="-22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2" name="Rectangle 6">
            <a:extLst>
              <a:ext uri="{FF2B5EF4-FFF2-40B4-BE49-F238E27FC236}">
                <a16:creationId xmlns:a16="http://schemas.microsoft.com/office/drawing/2014/main" id="{0DC33816-E56B-48A9-9BC6-B6E58C35D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670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83" name="Object 7">
                <a:extLst>
                  <a:ext uri="{FF2B5EF4-FFF2-40B4-BE49-F238E27FC236}">
                    <a16:creationId xmlns:a16="http://schemas.microsoft.com/office/drawing/2014/main" id="{9E6E89CE-A675-4B32-BF38-9CF191016E5D}"/>
                  </a:ext>
                </a:extLst>
              </p:cNvPr>
              <p:cNvSpPr txBox="1"/>
              <p:nvPr/>
            </p:nvSpPr>
            <p:spPr bwMode="auto">
              <a:xfrm>
                <a:off x="807243" y="3106562"/>
                <a:ext cx="7529513" cy="320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3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>
                                          <m:sSub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  <m:mr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>
                                          <m:sSub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  <m:mr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36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eqArr>
                                    <m:eqArrPr>
                                      <m:ctrlPr>
                                        <a:rPr lang="en-US" sz="3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sz="3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/>
                                    <m:e/>
                                    <m:e/>
                                    <m:e/>
                                  </m:eqArr>
                                </m:sub>
                              </m:sSub>
                            </m:e>
                            <m:e>
                              <m:r>
                                <a:rPr lang="en-US"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eqArr>
                                    <m:eqArrPr>
                                      <m:ctrlPr>
                                        <a:rPr lang="en-US" sz="3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sz="3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/>
                                    <m:e/>
                                    <m:e/>
                                    <m:e/>
                                  </m:eqArr>
                                </m:sub>
                              </m:sSub>
                            </m:e>
                            <m:e>
                              <m:r>
                                <a:rPr lang="en-US"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sz="3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  <m:sSub>
                                  <m:sSubPr>
                                    <m:ctrlP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3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4583" name="Object 7">
                <a:extLst>
                  <a:ext uri="{FF2B5EF4-FFF2-40B4-BE49-F238E27FC236}">
                    <a16:creationId xmlns:a16="http://schemas.microsoft.com/office/drawing/2014/main" id="{9E6E89CE-A675-4B32-BF38-9CF191016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7243" y="3106562"/>
                <a:ext cx="7529513" cy="3200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4" name="Rectangle 9">
            <a:extLst>
              <a:ext uri="{FF2B5EF4-FFF2-40B4-BE49-F238E27FC236}">
                <a16:creationId xmlns:a16="http://schemas.microsoft.com/office/drawing/2014/main" id="{EC9D1C58-7DA3-4A2E-860D-C50590404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CB75DD9-278D-4470-846A-10D4AC300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4364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2BAD42F-1D14-438A-A407-16125639C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7200" b="1" dirty="0"/>
              <a:t>END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1D348D-630A-45FC-B4CD-21B383DDD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3992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21A055C9-BC75-49A6-B0A6-47521A35AC5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87575"/>
            <a:ext cx="7772400" cy="1470025"/>
          </a:xfrm>
        </p:spPr>
        <p:txBody>
          <a:bodyPr/>
          <a:lstStyle/>
          <a:p>
            <a:r>
              <a:rPr lang="en-US" altLang="en-US" b="1" dirty="0"/>
              <a:t>Inverse of a matrix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798ACB-1B45-48F3-8187-0201712F4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extLst>
      <p:ext uri="{BB962C8B-B14F-4D97-AF65-F5344CB8AC3E}">
        <p14:creationId xmlns:p14="http://schemas.microsoft.com/office/powerpoint/2010/main" val="2245587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12E54-5797-4D12-B72B-EEECD4A16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/>
          <a:lstStyle/>
          <a:p>
            <a:r>
              <a:rPr lang="en-US" dirty="0"/>
              <a:t>Definition of Inverse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C32AF-182A-446E-9334-C3D66E3A1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8629650" cy="4800600"/>
          </a:xfrm>
        </p:spPr>
        <p:txBody>
          <a:bodyPr/>
          <a:lstStyle/>
          <a:p>
            <a:pPr marL="82550" indent="0">
              <a:buNone/>
            </a:pPr>
            <a:r>
              <a:rPr lang="en-US" dirty="0"/>
              <a:t>A matrix [B] is inverse of [A] if [B][A]=[I].  </a:t>
            </a:r>
          </a:p>
          <a:p>
            <a:pPr marL="825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014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1A14-170B-4125-A644-691C87DCD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8"/>
            <a:ext cx="8705850" cy="1143000"/>
          </a:xfrm>
        </p:spPr>
        <p:txBody>
          <a:bodyPr/>
          <a:lstStyle/>
          <a:p>
            <a:r>
              <a:rPr lang="en-US" dirty="0"/>
              <a:t>Application of Inverse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B034C0-D94B-47BE-BDBF-38FFBABF5F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47800"/>
                <a:ext cx="8705850" cy="4191000"/>
              </a:xfrm>
            </p:spPr>
            <p:txBody>
              <a:bodyPr/>
              <a:lstStyle/>
              <a:p>
                <a:pPr marL="82550" indent="0">
                  <a:lnSpc>
                    <a:spcPct val="2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][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]=[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82550" indent="0">
                  <a:lnSpc>
                    <a:spcPct val="2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82550" indent="0">
                  <a:lnSpc>
                    <a:spcPct val="2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][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82550" indent="0">
                  <a:lnSpc>
                    <a:spcPct val="2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82550" indent="0">
                  <a:lnSpc>
                    <a:spcPct val="200000"/>
                  </a:lnSpc>
                  <a:buNone/>
                </a:pPr>
                <a:endParaRPr lang="en-US" dirty="0"/>
              </a:p>
              <a:p>
                <a:pPr marL="82550" indent="0">
                  <a:lnSpc>
                    <a:spcPct val="200000"/>
                  </a:lnSpc>
                  <a:buNone/>
                </a:pPr>
                <a:endParaRPr lang="en-US" dirty="0"/>
              </a:p>
              <a:p>
                <a:pPr marL="8255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B034C0-D94B-47BE-BDBF-38FFBABF5F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47800"/>
                <a:ext cx="8705850" cy="4191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0322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Find Inverse of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374775"/>
                <a:ext cx="8229600" cy="4625975"/>
              </a:xfrm>
            </p:spPr>
            <p:txBody>
              <a:bodyPr/>
              <a:lstStyle/>
              <a:p>
                <a:pPr marL="82550" indent="0">
                  <a:buNone/>
                </a:pPr>
                <a:r>
                  <a:rPr lang="en-US" dirty="0"/>
                  <a:t>Find inverse of</a:t>
                </a:r>
              </a:p>
              <a:p>
                <a:pPr marL="8255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     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374775"/>
                <a:ext cx="8229600" cy="4625975"/>
              </a:xfrm>
              <a:blipFill>
                <a:blip r:embed="rId2"/>
                <a:stretch>
                  <a:fillRect l="-889" t="-17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Object 5"/>
          <p:cNvSpPr txBox="1"/>
          <p:nvPr/>
        </p:nvSpPr>
        <p:spPr bwMode="auto">
          <a:xfrm>
            <a:off x="3881481" y="2073464"/>
            <a:ext cx="5029200" cy="1828800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18"/>
              <p:cNvSpPr txBox="1"/>
              <p:nvPr/>
            </p:nvSpPr>
            <p:spPr bwMode="auto">
              <a:xfrm>
                <a:off x="990600" y="3962400"/>
                <a:ext cx="7467600" cy="2436434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Object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962400"/>
                <a:ext cx="7467600" cy="24364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385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125" y="94628"/>
            <a:ext cx="7499350" cy="3569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j-lt"/>
              </a:rPr>
              <a:t>Setting up equations to find inverse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/>
              <p:cNvSpPr txBox="1"/>
              <p:nvPr/>
            </p:nvSpPr>
            <p:spPr bwMode="auto">
              <a:xfrm>
                <a:off x="1524000" y="2724155"/>
                <a:ext cx="3111831" cy="1581146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2724155"/>
                <a:ext cx="3111831" cy="15811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9"/>
              <p:cNvSpPr txBox="1"/>
              <p:nvPr/>
            </p:nvSpPr>
            <p:spPr bwMode="auto">
              <a:xfrm>
                <a:off x="1587831" y="4081547"/>
                <a:ext cx="4876800" cy="1581139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Object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7831" y="4081547"/>
                <a:ext cx="4876800" cy="15811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10"/>
              <p:cNvSpPr txBox="1"/>
              <p:nvPr/>
            </p:nvSpPr>
            <p:spPr bwMode="auto">
              <a:xfrm>
                <a:off x="1542691" y="5377089"/>
                <a:ext cx="4114800" cy="1581138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42691" y="5377089"/>
                <a:ext cx="4114800" cy="15811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33068" y="3302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0" y="2381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B72E6D08-EF07-474A-A87F-BA12B2149F12}"/>
                  </a:ext>
                </a:extLst>
              </p:cNvPr>
              <p:cNvSpPr txBox="1"/>
              <p:nvPr/>
            </p:nvSpPr>
            <p:spPr bwMode="auto">
              <a:xfrm>
                <a:off x="5321631" y="2764520"/>
                <a:ext cx="1853538" cy="1132043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B72E6D08-EF07-474A-A87F-BA12B2149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21631" y="2764520"/>
                <a:ext cx="1853538" cy="11320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10">
                <a:extLst>
                  <a:ext uri="{FF2B5EF4-FFF2-40B4-BE49-F238E27FC236}">
                    <a16:creationId xmlns:a16="http://schemas.microsoft.com/office/drawing/2014/main" id="{14C7B2DE-7442-460F-8371-150C489B6C66}"/>
                  </a:ext>
                </a:extLst>
              </p:cNvPr>
              <p:cNvSpPr txBox="1"/>
              <p:nvPr/>
            </p:nvSpPr>
            <p:spPr bwMode="auto">
              <a:xfrm>
                <a:off x="5397831" y="4162277"/>
                <a:ext cx="1953138" cy="1132043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10">
                <a:extLst>
                  <a:ext uri="{FF2B5EF4-FFF2-40B4-BE49-F238E27FC236}">
                    <a16:creationId xmlns:a16="http://schemas.microsoft.com/office/drawing/2014/main" id="{14C7B2DE-7442-460F-8371-150C489B6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831" y="4162277"/>
                <a:ext cx="1953138" cy="11320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11">
                <a:extLst>
                  <a:ext uri="{FF2B5EF4-FFF2-40B4-BE49-F238E27FC236}">
                    <a16:creationId xmlns:a16="http://schemas.microsoft.com/office/drawing/2014/main" id="{0E778647-549B-45E5-9ECE-75B5599E38E3}"/>
                  </a:ext>
                </a:extLst>
              </p:cNvPr>
              <p:cNvSpPr txBox="1"/>
              <p:nvPr/>
            </p:nvSpPr>
            <p:spPr bwMode="auto">
              <a:xfrm>
                <a:off x="5389130" y="5367142"/>
                <a:ext cx="1880260" cy="1122326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Object 11">
                <a:extLst>
                  <a:ext uri="{FF2B5EF4-FFF2-40B4-BE49-F238E27FC236}">
                    <a16:creationId xmlns:a16="http://schemas.microsoft.com/office/drawing/2014/main" id="{0E778647-549B-45E5-9ECE-75B5599E3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9130" y="5367142"/>
                <a:ext cx="1880260" cy="112232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Line 14">
            <a:extLst>
              <a:ext uri="{FF2B5EF4-FFF2-40B4-BE49-F238E27FC236}">
                <a16:creationId xmlns:a16="http://schemas.microsoft.com/office/drawing/2014/main" id="{9DC52351-7494-4F9F-AAEE-1E310D0EC7D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9631" y="3175682"/>
            <a:ext cx="6858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9" name="Line 14">
            <a:extLst>
              <a:ext uri="{FF2B5EF4-FFF2-40B4-BE49-F238E27FC236}">
                <a16:creationId xmlns:a16="http://schemas.microsoft.com/office/drawing/2014/main" id="{0CE39692-9529-48FC-8CB4-651098A7DE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9631" y="4592493"/>
            <a:ext cx="6858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0" name="Line 14">
            <a:extLst>
              <a:ext uri="{FF2B5EF4-FFF2-40B4-BE49-F238E27FC236}">
                <a16:creationId xmlns:a16="http://schemas.microsoft.com/office/drawing/2014/main" id="{4DD68429-91EE-44B4-A24C-3810B222BB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9631" y="5791200"/>
            <a:ext cx="6858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18">
                <a:extLst>
                  <a:ext uri="{FF2B5EF4-FFF2-40B4-BE49-F238E27FC236}">
                    <a16:creationId xmlns:a16="http://schemas.microsoft.com/office/drawing/2014/main" id="{DB551128-C476-4459-B3BE-A8B597DDAC09}"/>
                  </a:ext>
                </a:extLst>
              </p:cNvPr>
              <p:cNvSpPr txBox="1"/>
              <p:nvPr/>
            </p:nvSpPr>
            <p:spPr bwMode="auto">
              <a:xfrm>
                <a:off x="1108434" y="702865"/>
                <a:ext cx="7467600" cy="2436434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3" name="Object 18">
                <a:extLst>
                  <a:ext uri="{FF2B5EF4-FFF2-40B4-BE49-F238E27FC236}">
                    <a16:creationId xmlns:a16="http://schemas.microsoft.com/office/drawing/2014/main" id="{DB551128-C476-4459-B3BE-A8B597DDA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8434" y="702865"/>
                <a:ext cx="7467600" cy="243643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9371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2965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Putting the solutions in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25975"/>
          </a:xfrm>
        </p:spPr>
        <p:txBody>
          <a:bodyPr/>
          <a:lstStyle/>
          <a:p>
            <a:pPr marL="8255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8255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/>
              <p:cNvSpPr txBox="1"/>
              <p:nvPr/>
            </p:nvSpPr>
            <p:spPr bwMode="auto">
              <a:xfrm>
                <a:off x="1676400" y="2703106"/>
                <a:ext cx="4569968" cy="122872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2703106"/>
                <a:ext cx="4569968" cy="12287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11715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0" y="18478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28594834-B8EC-411D-A19F-FF9E0B642129}"/>
                  </a:ext>
                </a:extLst>
              </p:cNvPr>
              <p:cNvSpPr txBox="1"/>
              <p:nvPr/>
            </p:nvSpPr>
            <p:spPr bwMode="auto">
              <a:xfrm>
                <a:off x="209550" y="1417638"/>
                <a:ext cx="8724900" cy="1132043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 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0.04762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−0.9524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4.571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 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               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−0.08333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1.417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−5.000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0.03571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−0.4643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1.429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28594834-B8EC-411D-A19F-FF9E0B642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9550" y="1417638"/>
                <a:ext cx="8724900" cy="11320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11">
                <a:extLst>
                  <a:ext uri="{FF2B5EF4-FFF2-40B4-BE49-F238E27FC236}">
                    <a16:creationId xmlns:a16="http://schemas.microsoft.com/office/drawing/2014/main" id="{9219A388-3923-4C66-910B-97EFA581E261}"/>
                  </a:ext>
                </a:extLst>
              </p:cNvPr>
              <p:cNvSpPr txBox="1"/>
              <p:nvPr/>
            </p:nvSpPr>
            <p:spPr bwMode="auto">
              <a:xfrm>
                <a:off x="6032334" y="1515287"/>
                <a:ext cx="1880260" cy="1122326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Object 11">
                <a:extLst>
                  <a:ext uri="{FF2B5EF4-FFF2-40B4-BE49-F238E27FC236}">
                    <a16:creationId xmlns:a16="http://schemas.microsoft.com/office/drawing/2014/main" id="{9219A388-3923-4C66-910B-97EFA581E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32334" y="1515287"/>
                <a:ext cx="1880260" cy="11223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80A3A9E-A04D-49F3-80C1-FFFC9A1DE49B}"/>
                  </a:ext>
                </a:extLst>
              </p:cNvPr>
              <p:cNvSpPr txBox="1"/>
              <p:nvPr/>
            </p:nvSpPr>
            <p:spPr>
              <a:xfrm>
                <a:off x="1409700" y="3759705"/>
                <a:ext cx="6324600" cy="830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0.04762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−0.08333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0.03571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−0.9524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1.417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−0.4643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4.571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−5.000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1.429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80A3A9E-A04D-49F3-80C1-FFFC9A1DE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700" y="3759705"/>
                <a:ext cx="6324600" cy="8305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2931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2D8390-E742-FE64-BA2B-592A5044A93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4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2BAD42F-1D14-438A-A407-16125639C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7200" b="1" dirty="0"/>
              <a:t>END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1D348D-630A-45FC-B4CD-21B383DDD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547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D8DA7-5F2C-4F80-B5C2-AF11D2158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320"/>
            <a:ext cx="8628888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Solve a Set of Equations Using Inverse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FB502B-6B1F-43B6-88E7-510E52E35F46}"/>
                  </a:ext>
                </a:extLst>
              </p:cNvPr>
              <p:cNvSpPr txBox="1"/>
              <p:nvPr/>
            </p:nvSpPr>
            <p:spPr>
              <a:xfrm>
                <a:off x="1752600" y="1143000"/>
                <a:ext cx="6705600" cy="7162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2550" indent="0">
                  <a:lnSpc>
                    <a:spcPct val="20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]=[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               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FB502B-6B1F-43B6-88E7-510E52E35F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1143000"/>
                <a:ext cx="6705600" cy="716286"/>
              </a:xfrm>
              <a:prstGeom prst="rect">
                <a:avLst/>
              </a:prstGeom>
              <a:blipFill>
                <a:blip r:embed="rId2"/>
                <a:stretch>
                  <a:fillRect b="-11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0575945-3C4C-43E8-9E86-212C508F7377}"/>
                  </a:ext>
                </a:extLst>
              </p:cNvPr>
              <p:cNvSpPr txBox="1"/>
              <p:nvPr/>
            </p:nvSpPr>
            <p:spPr>
              <a:xfrm>
                <a:off x="495300" y="2057400"/>
                <a:ext cx="8153400" cy="37734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=</a:t>
                </a:r>
                <a:r>
                  <a:rPr lang="en-US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0.04762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−0.08333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0.03571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−0.9524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1.417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−0.4643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4.571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−5.000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1.429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177.2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279.2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        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       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0.2917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19.67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1.15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   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0575945-3C4C-43E8-9E86-212C508F7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" y="2057400"/>
                <a:ext cx="8153400" cy="37734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Right 5">
            <a:extLst>
              <a:ext uri="{FF2B5EF4-FFF2-40B4-BE49-F238E27FC236}">
                <a16:creationId xmlns:a16="http://schemas.microsoft.com/office/drawing/2014/main" id="{E00F0617-7255-419B-B50F-45E55964E8E8}"/>
              </a:ext>
            </a:extLst>
          </p:cNvPr>
          <p:cNvSpPr/>
          <p:nvPr/>
        </p:nvSpPr>
        <p:spPr>
          <a:xfrm>
            <a:off x="4088193" y="1524000"/>
            <a:ext cx="512469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557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21A055C9-BC75-49A6-B0A6-47521A35AC5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086600" cy="1470025"/>
          </a:xfrm>
        </p:spPr>
        <p:txBody>
          <a:bodyPr/>
          <a:lstStyle/>
          <a:p>
            <a:r>
              <a:rPr lang="en-US" altLang="en-US" b="1" dirty="0"/>
              <a:t>Naive Gauss Elimination Synopsis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798ACB-1B45-48F3-8187-0201712F4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extLst>
      <p:ext uri="{BB962C8B-B14F-4D97-AF65-F5344CB8AC3E}">
        <p14:creationId xmlns:p14="http://schemas.microsoft.com/office/powerpoint/2010/main" val="25257713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A1F8B1B-3EC3-402C-9A28-03AE4242A0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74638"/>
            <a:ext cx="82486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Naive Gaussian Elimination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F77A8ABA-7716-4AA2-9631-2DAB77DAC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458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A method to solve simultaneous linear equations of the form [A][X]=[C]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164CE328-2B43-42EB-9B11-344C64B2D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527793"/>
            <a:ext cx="60198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Two parts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1. Forward Elimination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2. Back Substitutio</a:t>
            </a:r>
            <a:r>
              <a:rPr lang="en-US" altLang="en-US" sz="3600" dirty="0"/>
              <a:t>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1F6B927-A494-4A97-988B-BFDBDBA52A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Forward Elimination Part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286000" y="2363788"/>
                <a:ext cx="4572000" cy="1814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286000" y="2363788"/>
                <a:ext cx="4572000" cy="18145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6" name="Text Box 3">
            <a:extLst>
              <a:ext uri="{FF2B5EF4-FFF2-40B4-BE49-F238E27FC236}">
                <a16:creationId xmlns:a16="http://schemas.microsoft.com/office/drawing/2014/main" id="{9EC777B0-783A-408B-BD0B-CEF73C929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47800"/>
            <a:ext cx="7010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The goal of forward elimination is to transform the coefficient matrix into an upper triangular matrix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5D89D278-509A-4E74-A993-049D59EB2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1866900" y="4270565"/>
                <a:ext cx="5715000" cy="1768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1866900" y="4270565"/>
                <a:ext cx="5715000" cy="1768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9" name="Line 14">
            <a:extLst>
              <a:ext uri="{FF2B5EF4-FFF2-40B4-BE49-F238E27FC236}">
                <a16:creationId xmlns:a16="http://schemas.microsoft.com/office/drawing/2014/main" id="{E0DD331A-4338-4598-AE6E-7FCAAE07CD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3644900"/>
            <a:ext cx="0" cy="53340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34AF517-91EC-42F7-B18A-6D816E0921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Back Substitution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944D7546-4EFE-4AA0-8881-3E2D06A59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47800"/>
            <a:ext cx="746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Solve each equation starting from the last equation</a:t>
            </a:r>
          </a:p>
        </p:txBody>
      </p:sp>
      <p:sp>
        <p:nvSpPr>
          <p:cNvPr id="12292" name="Rectangle 6">
            <a:extLst>
              <a:ext uri="{FF2B5EF4-FFF2-40B4-BE49-F238E27FC236}">
                <a16:creationId xmlns:a16="http://schemas.microsoft.com/office/drawing/2014/main" id="{F5818E7E-C208-4003-B542-B5C82CFBD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293" name="Rectangle 8">
            <a:extLst>
              <a:ext uri="{FF2B5EF4-FFF2-40B4-BE49-F238E27FC236}">
                <a16:creationId xmlns:a16="http://schemas.microsoft.com/office/drawing/2014/main" id="{353E07FA-B982-4053-BBD2-D4323CE1A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5" name="Object 10">
                <a:extLst>
                  <a:ext uri="{FF2B5EF4-FFF2-40B4-BE49-F238E27FC236}">
                    <a16:creationId xmlns:a16="http://schemas.microsoft.com/office/drawing/2014/main" id="{06813719-2774-46C0-919C-F2495BCAB358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371600" y="2133600"/>
                <a:ext cx="6859588" cy="212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295" name="Object 10">
                <a:extLst>
                  <a:ext uri="{FF2B5EF4-FFF2-40B4-BE49-F238E27FC236}">
                    <a16:creationId xmlns:a16="http://schemas.microsoft.com/office/drawing/2014/main" id="{06813719-2774-46C0-919C-F2495BCAB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371600" y="2133600"/>
                <a:ext cx="6859588" cy="21224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43FD17-1276-73FB-D74E-0D96D0D56C8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558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2BAD42F-1D14-438A-A407-16125639C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7200" b="1" dirty="0"/>
              <a:t>END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1D348D-630A-45FC-B4CD-21B383DDD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6323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21A055C9-BC75-49A6-B0A6-47521A35AC5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693987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Determinant of a Square Matrix Using Naïve Gauss Elimination</a:t>
            </a:r>
            <a:br>
              <a:rPr lang="en-US" altLang="en-US" b="1" dirty="0"/>
            </a:br>
            <a:endParaRPr lang="en-US" altLang="en-US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798ACB-1B45-48F3-8187-0201712F4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extLst>
      <p:ext uri="{BB962C8B-B14F-4D97-AF65-F5344CB8AC3E}">
        <p14:creationId xmlns:p14="http://schemas.microsoft.com/office/powerpoint/2010/main" val="30755745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F837572F-0279-42B4-80BC-75C5F6A663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Theorem of Determinants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971" name="Rectangle 3">
                <a:extLst>
                  <a:ext uri="{FF2B5EF4-FFF2-40B4-BE49-F238E27FC236}">
                    <a16:creationId xmlns:a16="http://schemas.microsoft.com/office/drawing/2014/main" id="{7440E972-AA34-458C-B12D-A725948240A8}"/>
                  </a:ext>
                </a:extLst>
              </p:cNvPr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457200" y="1441450"/>
                <a:ext cx="8686800" cy="4038600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150000"/>
                  </a:lnSpc>
                  <a:buFontTx/>
                  <a:buNone/>
                </a:pPr>
                <a:r>
                  <a:rPr lang="en-US" altLang="en-US" sz="2800" dirty="0"/>
                  <a:t>If a multiple of one row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800" dirty="0"/>
                  <a:t> is added or subtracted to another row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800" dirty="0"/>
                  <a:t> to result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800" dirty="0"/>
                  <a:t>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2800" i="1" dirty="0" smtClean="0">
                        <a:latin typeface="Cambria Math" panose="02040503050406030204" pitchFamily="18" charset="0"/>
                      </a:rPr>
                      <m:t>det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m:rPr>
                        <m:sty m:val="p"/>
                      </m:rPr>
                      <a:rPr lang="en-US" altLang="en-US" sz="2800" i="1" dirty="0" smtClean="0">
                        <a:latin typeface="Cambria Math" panose="02040503050406030204" pitchFamily="18" charset="0"/>
                      </a:rPr>
                      <m:t>det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800" dirty="0"/>
              </a:p>
              <a:p>
                <a:pPr marL="0" indent="0" eaLnBrk="1" hangingPunct="1">
                  <a:lnSpc>
                    <a:spcPct val="90000"/>
                  </a:lnSpc>
                </a:pPr>
                <a:endParaRPr lang="en-US" altLang="en-US" sz="2800" dirty="0"/>
              </a:p>
              <a:p>
                <a:pPr marL="0" indent="0" eaLnBrk="1" hangingPunct="1">
                  <a:lnSpc>
                    <a:spcPct val="90000"/>
                  </a:lnSpc>
                  <a:buFontTx/>
                  <a:buNone/>
                </a:pPr>
                <a:endParaRPr lang="en-US" altLang="en-US" sz="2800" dirty="0"/>
              </a:p>
              <a:p>
                <a:pPr marL="0" indent="0" eaLnBrk="1" hangingPunct="1">
                  <a:lnSpc>
                    <a:spcPct val="90000"/>
                  </a:lnSpc>
                </a:pPr>
                <a:endParaRPr lang="en-US" altLang="en-US" sz="2800" baseline="-25000" dirty="0"/>
              </a:p>
              <a:p>
                <a:pPr marL="0" indent="0" eaLnBrk="1" hangingPunct="1">
                  <a:lnSpc>
                    <a:spcPct val="90000"/>
                  </a:lnSpc>
                  <a:buFontTx/>
                  <a:buNone/>
                </a:pPr>
                <a:endParaRPr lang="en-US" altLang="en-US" sz="2800" baseline="-25000" dirty="0"/>
              </a:p>
            </p:txBody>
          </p:sp>
        </mc:Choice>
        <mc:Fallback xmlns="">
          <p:sp>
            <p:nvSpPr>
              <p:cNvPr id="83971" name="Rectangle 3">
                <a:extLst>
                  <a:ext uri="{FF2B5EF4-FFF2-40B4-BE49-F238E27FC236}">
                    <a16:creationId xmlns:a16="http://schemas.microsoft.com/office/drawing/2014/main" id="{7440E972-AA34-458C-B12D-A725948240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457200" y="1441450"/>
                <a:ext cx="8686800" cy="4038600"/>
              </a:xfrm>
              <a:blipFill>
                <a:blip r:embed="rId3"/>
                <a:stretch>
                  <a:fillRect l="-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728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0A80A0CF-AF46-4986-9E66-2CA94D1582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320"/>
            <a:ext cx="8628888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Theorem of Determinants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019" name="Rectangle 3">
                <a:extLst>
                  <a:ext uri="{FF2B5EF4-FFF2-40B4-BE49-F238E27FC236}">
                    <a16:creationId xmlns:a16="http://schemas.microsoft.com/office/drawing/2014/main" id="{8382AE6D-DBFB-45DC-8374-963CFC95C78A}"/>
                  </a:ext>
                </a:extLst>
              </p:cNvPr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228601" y="1600200"/>
                <a:ext cx="8915400" cy="990600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150000"/>
                  </a:lnSpc>
                  <a:buFontTx/>
                  <a:buNone/>
                </a:pPr>
                <a:r>
                  <a:rPr lang="en-US" altLang="en-US" sz="2800" dirty="0"/>
                  <a:t>The determinant of an upper triangular, lower triangular or diagonal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800" dirty="0"/>
                  <a:t> is given by </a:t>
                </a:r>
              </a:p>
              <a:p>
                <a:pPr marL="0" indent="0" eaLnBrk="1" hangingPunct="1">
                  <a:lnSpc>
                    <a:spcPct val="90000"/>
                  </a:lnSpc>
                  <a:buFontTx/>
                  <a:buNone/>
                </a:pPr>
                <a:endParaRPr lang="en-US" altLang="en-US" sz="2800" dirty="0"/>
              </a:p>
              <a:p>
                <a:pPr marL="0" indent="0" eaLnBrk="1" hangingPunct="1">
                  <a:lnSpc>
                    <a:spcPct val="90000"/>
                  </a:lnSpc>
                </a:pPr>
                <a:endParaRPr lang="en-US" altLang="en-US" sz="2800" baseline="-25000" dirty="0"/>
              </a:p>
              <a:p>
                <a:pPr marL="0" indent="0" eaLnBrk="1" hangingPunct="1">
                  <a:lnSpc>
                    <a:spcPct val="90000"/>
                  </a:lnSpc>
                  <a:buFontTx/>
                  <a:buNone/>
                </a:pPr>
                <a:endParaRPr lang="en-US" altLang="en-US" sz="2800" baseline="-25000" dirty="0"/>
              </a:p>
            </p:txBody>
          </p:sp>
        </mc:Choice>
        <mc:Fallback xmlns="">
          <p:sp>
            <p:nvSpPr>
              <p:cNvPr id="86019" name="Rectangle 3">
                <a:extLst>
                  <a:ext uri="{FF2B5EF4-FFF2-40B4-BE49-F238E27FC236}">
                    <a16:creationId xmlns:a16="http://schemas.microsoft.com/office/drawing/2014/main" id="{8382AE6D-DBFB-45DC-8374-963CFC95C7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228601" y="1600200"/>
                <a:ext cx="8915400" cy="990600"/>
              </a:xfrm>
              <a:blipFill>
                <a:blip r:embed="rId3"/>
                <a:stretch>
                  <a:fillRect l="-1436" b="-46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020" name="Object 35">
                <a:extLst>
                  <a:ext uri="{FF2B5EF4-FFF2-40B4-BE49-F238E27FC236}">
                    <a16:creationId xmlns:a16="http://schemas.microsoft.com/office/drawing/2014/main" id="{C62AD399-2E03-43F7-AFCC-9E8F160DE247}"/>
                  </a:ext>
                </a:extLst>
              </p:cNvPr>
              <p:cNvSpPr txBox="1"/>
              <p:nvPr/>
            </p:nvSpPr>
            <p:spPr bwMode="auto">
              <a:xfrm>
                <a:off x="1052513" y="3090863"/>
                <a:ext cx="6727825" cy="642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det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×...×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𝑖𝑖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×...×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𝑛𝑛</m:t>
                          </m:r>
                        </m:sub>
                      </m:sSub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6020" name="Object 35">
                <a:extLst>
                  <a:ext uri="{FF2B5EF4-FFF2-40B4-BE49-F238E27FC236}">
                    <a16:creationId xmlns:a16="http://schemas.microsoft.com/office/drawing/2014/main" id="{C62AD399-2E03-43F7-AFCC-9E8F160DE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2513" y="3090863"/>
                <a:ext cx="6727825" cy="642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021" name="Object 3">
                <a:extLst>
                  <a:ext uri="{FF2B5EF4-FFF2-40B4-BE49-F238E27FC236}">
                    <a16:creationId xmlns:a16="http://schemas.microsoft.com/office/drawing/2014/main" id="{2EFC3B20-79B5-46B3-8369-389F0B872A5E}"/>
                  </a:ext>
                </a:extLst>
              </p:cNvPr>
              <p:cNvSpPr txBox="1"/>
              <p:nvPr/>
            </p:nvSpPr>
            <p:spPr bwMode="auto">
              <a:xfrm>
                <a:off x="2209800" y="3744985"/>
                <a:ext cx="1822450" cy="1216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6021" name="Object 3">
                <a:extLst>
                  <a:ext uri="{FF2B5EF4-FFF2-40B4-BE49-F238E27FC236}">
                    <a16:creationId xmlns:a16="http://schemas.microsoft.com/office/drawing/2014/main" id="{2EFC3B20-79B5-46B3-8369-389F0B872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3744985"/>
                <a:ext cx="1822450" cy="12160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5688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B7BCED43-ED25-4B99-9504-97358AE52A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74320"/>
            <a:ext cx="8991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Forward Elimination of a Square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067" name="Rectangle 3">
                <a:extLst>
                  <a:ext uri="{FF2B5EF4-FFF2-40B4-BE49-F238E27FC236}">
                    <a16:creationId xmlns:a16="http://schemas.microsoft.com/office/drawing/2014/main" id="{9938E7E6-D4EE-467C-B160-C0E998019756}"/>
                  </a:ext>
                </a:extLst>
              </p:cNvPr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304800" y="1470025"/>
                <a:ext cx="8839200" cy="990600"/>
              </a:xfrm>
            </p:spPr>
            <p:txBody>
              <a:bodyPr/>
              <a:lstStyle/>
              <a:p>
                <a:pPr eaLnBrk="1" hangingPunct="1">
                  <a:lnSpc>
                    <a:spcPct val="150000"/>
                  </a:lnSpc>
                  <a:buFontTx/>
                  <a:buNone/>
                </a:pPr>
                <a:r>
                  <a:rPr lang="en-US" altLang="en-US" sz="2800" dirty="0"/>
                  <a:t>Use forward elimination part to transform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800" dirty="0"/>
                  <a:t> to an upper triangular matrix,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800" dirty="0"/>
                  <a:t> .</a:t>
                </a:r>
              </a:p>
              <a:p>
                <a:pPr eaLnBrk="1" hangingPunct="1">
                  <a:lnSpc>
                    <a:spcPct val="90000"/>
                  </a:lnSpc>
                </a:pPr>
                <a:endParaRPr lang="en-US" altLang="en-US" sz="2800" baseline="-25000" dirty="0"/>
              </a:p>
              <a:p>
                <a:pPr eaLnBrk="1" hangingPunct="1">
                  <a:lnSpc>
                    <a:spcPct val="90000"/>
                  </a:lnSpc>
                  <a:buFontTx/>
                  <a:buNone/>
                </a:pPr>
                <a:endParaRPr lang="en-US" altLang="en-US" sz="2800" baseline="-25000" dirty="0"/>
              </a:p>
            </p:txBody>
          </p:sp>
        </mc:Choice>
        <mc:Fallback xmlns="">
          <p:sp>
            <p:nvSpPr>
              <p:cNvPr id="88067" name="Rectangle 3">
                <a:extLst>
                  <a:ext uri="{FF2B5EF4-FFF2-40B4-BE49-F238E27FC236}">
                    <a16:creationId xmlns:a16="http://schemas.microsoft.com/office/drawing/2014/main" id="{9938E7E6-D4EE-467C-B160-C0E9980197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304800" y="1470025"/>
                <a:ext cx="8839200" cy="990600"/>
              </a:xfrm>
              <a:blipFill>
                <a:blip r:embed="rId3"/>
                <a:stretch>
                  <a:fillRect l="-414" r="-2552" b="-46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068" name="Object 35">
                <a:extLst>
                  <a:ext uri="{FF2B5EF4-FFF2-40B4-BE49-F238E27FC236}">
                    <a16:creationId xmlns:a16="http://schemas.microsoft.com/office/drawing/2014/main" id="{34A5D9AC-EB30-44DB-BA75-557A749DB72E}"/>
                  </a:ext>
                </a:extLst>
              </p:cNvPr>
              <p:cNvSpPr txBox="1"/>
              <p:nvPr/>
            </p:nvSpPr>
            <p:spPr bwMode="auto">
              <a:xfrm>
                <a:off x="2911475" y="3470275"/>
                <a:ext cx="3119438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8068" name="Object 35">
                <a:extLst>
                  <a:ext uri="{FF2B5EF4-FFF2-40B4-BE49-F238E27FC236}">
                    <a16:creationId xmlns:a16="http://schemas.microsoft.com/office/drawing/2014/main" id="{34A5D9AC-EB30-44DB-BA75-557A749DB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1475" y="3470275"/>
                <a:ext cx="3119438" cy="676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069" name="Object 3">
                <a:extLst>
                  <a:ext uri="{FF2B5EF4-FFF2-40B4-BE49-F238E27FC236}">
                    <a16:creationId xmlns:a16="http://schemas.microsoft.com/office/drawing/2014/main" id="{7CE63C75-E0E3-48F2-A1AB-309EB849CC3E}"/>
                  </a:ext>
                </a:extLst>
              </p:cNvPr>
              <p:cNvSpPr txBox="1"/>
              <p:nvPr/>
            </p:nvSpPr>
            <p:spPr bwMode="auto">
              <a:xfrm>
                <a:off x="2884211" y="4189412"/>
                <a:ext cx="3279775" cy="608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8069" name="Object 3">
                <a:extLst>
                  <a:ext uri="{FF2B5EF4-FFF2-40B4-BE49-F238E27FC236}">
                    <a16:creationId xmlns:a16="http://schemas.microsoft.com/office/drawing/2014/main" id="{7CE63C75-E0E3-48F2-A1AB-309EB849CC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4211" y="4189412"/>
                <a:ext cx="3279775" cy="6080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71743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5">
            <a:extLst>
              <a:ext uri="{FF2B5EF4-FFF2-40B4-BE49-F238E27FC236}">
                <a16:creationId xmlns:a16="http://schemas.microsoft.com/office/drawing/2014/main" id="{1BC08631-8F94-4B68-881E-93A788CF5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0116" name="Rectangle 31">
            <a:extLst>
              <a:ext uri="{FF2B5EF4-FFF2-40B4-BE49-F238E27FC236}">
                <a16:creationId xmlns:a16="http://schemas.microsoft.com/office/drawing/2014/main" id="{E80190F1-D0EE-41CE-93CD-B364C3D12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117" name="Object 35">
                <a:extLst>
                  <a:ext uri="{FF2B5EF4-FFF2-40B4-BE49-F238E27FC236}">
                    <a16:creationId xmlns:a16="http://schemas.microsoft.com/office/drawing/2014/main" id="{3785359C-2EC3-4495-9137-E8F371120E4D}"/>
                  </a:ext>
                </a:extLst>
              </p:cNvPr>
              <p:cNvSpPr txBox="1"/>
              <p:nvPr/>
            </p:nvSpPr>
            <p:spPr bwMode="auto">
              <a:xfrm>
                <a:off x="2895600" y="2133600"/>
                <a:ext cx="2876550" cy="2001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0117" name="Object 35">
                <a:extLst>
                  <a:ext uri="{FF2B5EF4-FFF2-40B4-BE49-F238E27FC236}">
                    <a16:creationId xmlns:a16="http://schemas.microsoft.com/office/drawing/2014/main" id="{3785359C-2EC3-4495-9137-E8F371120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2133600"/>
                <a:ext cx="2876550" cy="20018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118" name="Rectangle 6">
            <a:extLst>
              <a:ext uri="{FF2B5EF4-FFF2-40B4-BE49-F238E27FC236}">
                <a16:creationId xmlns:a16="http://schemas.microsoft.com/office/drawing/2014/main" id="{94190693-06A1-4C0F-84CD-AE38A9B45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143" y="578544"/>
            <a:ext cx="87082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</a:rPr>
              <a:t>Using Naive Gaussian Elimination method, find the determinant of the following square matrix.</a:t>
            </a:r>
          </a:p>
        </p:txBody>
      </p:sp>
    </p:spTree>
    <p:extLst>
      <p:ext uri="{BB962C8B-B14F-4D97-AF65-F5344CB8AC3E}">
        <p14:creationId xmlns:p14="http://schemas.microsoft.com/office/powerpoint/2010/main" val="35201466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2077A055-AA22-4DBB-AC2C-B07A161A74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Finding the Determinant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3E7EDA57-E4AF-4F75-A861-FF42D118D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4" name="Rectangle 4">
            <a:extLst>
              <a:ext uri="{FF2B5EF4-FFF2-40B4-BE49-F238E27FC236}">
                <a16:creationId xmlns:a16="http://schemas.microsoft.com/office/drawing/2014/main" id="{BB9DFF0A-B8B2-4CFF-A99B-DA5CCA56C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5" name="Rectangle 5">
            <a:extLst>
              <a:ext uri="{FF2B5EF4-FFF2-40B4-BE49-F238E27FC236}">
                <a16:creationId xmlns:a16="http://schemas.microsoft.com/office/drawing/2014/main" id="{8B4B73C6-6653-4E24-8725-27792BCF5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7" y="3515132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92166" name="Rectangle 7">
            <a:extLst>
              <a:ext uri="{FF2B5EF4-FFF2-40B4-BE49-F238E27FC236}">
                <a16:creationId xmlns:a16="http://schemas.microsoft.com/office/drawing/2014/main" id="{474CF9FB-B2D2-4C6D-BFAC-95938EFC2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7" name="Rectangle 8">
            <a:extLst>
              <a:ext uri="{FF2B5EF4-FFF2-40B4-BE49-F238E27FC236}">
                <a16:creationId xmlns:a16="http://schemas.microsoft.com/office/drawing/2014/main" id="{307B8C05-66F3-425B-9688-6EB190E64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8" name="Rectangle 10">
            <a:extLst>
              <a:ext uri="{FF2B5EF4-FFF2-40B4-BE49-F238E27FC236}">
                <a16:creationId xmlns:a16="http://schemas.microsoft.com/office/drawing/2014/main" id="{814485CC-A017-4706-856B-8BC6F60A5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69" name="Rectangle 12">
            <a:extLst>
              <a:ext uri="{FF2B5EF4-FFF2-40B4-BE49-F238E27FC236}">
                <a16:creationId xmlns:a16="http://schemas.microsoft.com/office/drawing/2014/main" id="{7A6CC935-9E03-4377-8E1A-22A54CBF0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170" name="Rectangle 17">
            <a:extLst>
              <a:ext uri="{FF2B5EF4-FFF2-40B4-BE49-F238E27FC236}">
                <a16:creationId xmlns:a16="http://schemas.microsoft.com/office/drawing/2014/main" id="{F16E01B7-271C-465E-98D1-83F9DF188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71" name="Object 20">
                <a:extLst>
                  <a:ext uri="{FF2B5EF4-FFF2-40B4-BE49-F238E27FC236}">
                    <a16:creationId xmlns:a16="http://schemas.microsoft.com/office/drawing/2014/main" id="{E516EF58-FC73-40B9-B881-1F01B9FE7B1D}"/>
                  </a:ext>
                </a:extLst>
              </p:cNvPr>
              <p:cNvSpPr txBox="1"/>
              <p:nvPr/>
            </p:nvSpPr>
            <p:spPr bwMode="auto">
              <a:xfrm>
                <a:off x="1890712" y="2057400"/>
                <a:ext cx="6719887" cy="1657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2171" name="Object 20">
                <a:extLst>
                  <a:ext uri="{FF2B5EF4-FFF2-40B4-BE49-F238E27FC236}">
                    <a16:creationId xmlns:a16="http://schemas.microsoft.com/office/drawing/2014/main" id="{E516EF58-FC73-40B9-B881-1F01B9FE7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0712" y="2057400"/>
                <a:ext cx="6719887" cy="1657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172" name="TextBox 17">
            <a:extLst>
              <a:ext uri="{FF2B5EF4-FFF2-40B4-BE49-F238E27FC236}">
                <a16:creationId xmlns:a16="http://schemas.microsoft.com/office/drawing/2014/main" id="{33A479AD-9F39-4300-8A3C-C1F84BA69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100" y="1439862"/>
            <a:ext cx="685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After forward elimination part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73" name="Object 35">
                <a:extLst>
                  <a:ext uri="{FF2B5EF4-FFF2-40B4-BE49-F238E27FC236}">
                    <a16:creationId xmlns:a16="http://schemas.microsoft.com/office/drawing/2014/main" id="{A2C9EA8A-ADE9-43AC-BB5C-6AE757994D1C}"/>
                  </a:ext>
                </a:extLst>
              </p:cNvPr>
              <p:cNvSpPr txBox="1"/>
              <p:nvPr/>
            </p:nvSpPr>
            <p:spPr bwMode="auto">
              <a:xfrm>
                <a:off x="1897586" y="3626367"/>
                <a:ext cx="4984750" cy="182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det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25×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×0.7</m:t>
                      </m:r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−84.00</m:t>
                      </m:r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2173" name="Object 35">
                <a:extLst>
                  <a:ext uri="{FF2B5EF4-FFF2-40B4-BE49-F238E27FC236}">
                    <a16:creationId xmlns:a16="http://schemas.microsoft.com/office/drawing/2014/main" id="{A2C9EA8A-ADE9-43AC-BB5C-6AE757994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7586" y="3626367"/>
                <a:ext cx="4984750" cy="1822450"/>
              </a:xfrm>
              <a:prstGeom prst="rect">
                <a:avLst/>
              </a:prstGeom>
              <a:blipFill>
                <a:blip r:embed="rId4"/>
                <a:stretch>
                  <a:fillRect l="-3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85276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j-lt"/>
              </a:rPr>
              <a:t>What does det(A)=0 and det(A)≠0 mean for [A][X]=[C]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6200" y="-16340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176E63-C212-4F43-AEB9-2F2889FE03E2}"/>
                  </a:ext>
                </a:extLst>
              </p:cNvPr>
              <p:cNvSpPr txBox="1"/>
              <p:nvPr/>
            </p:nvSpPr>
            <p:spPr>
              <a:xfrm>
                <a:off x="457200" y="2061962"/>
                <a:ext cx="7848600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3200" dirty="0"/>
                  <a:t> implies [A][X]=[C] has no solution or infinite solutions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176E63-C212-4F43-AEB9-2F2889FE0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061962"/>
                <a:ext cx="7848600" cy="984885"/>
              </a:xfrm>
              <a:prstGeom prst="rect">
                <a:avLst/>
              </a:prstGeom>
              <a:blipFill>
                <a:blip r:embed="rId2"/>
                <a:stretch>
                  <a:fillRect l="-3106" t="-12346" b="-240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57803D8-B53B-47AE-B105-CC0A77132CBA}"/>
                  </a:ext>
                </a:extLst>
              </p:cNvPr>
              <p:cNvSpPr txBox="1"/>
              <p:nvPr/>
            </p:nvSpPr>
            <p:spPr>
              <a:xfrm>
                <a:off x="381000" y="3429000"/>
                <a:ext cx="6716086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≠0 </m:t>
                    </m:r>
                  </m:oMath>
                </a14:m>
                <a:r>
                  <a:rPr lang="en-US" sz="3200" dirty="0"/>
                  <a:t> implies [A][X]=[C] has a unique solution.</a:t>
                </a: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57803D8-B53B-47AE-B105-CC0A77132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429000"/>
                <a:ext cx="6716086" cy="1077218"/>
              </a:xfrm>
              <a:prstGeom prst="rect">
                <a:avLst/>
              </a:prstGeom>
              <a:blipFill>
                <a:blip r:embed="rId3"/>
                <a:stretch>
                  <a:fillRect l="-2361" t="-7386" r="-1272" b="-17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20087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6EBC3-5929-B6AA-80B5-0D808A726B3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703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E877A2-CCCC-CC66-EA19-C46FB500FBF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700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7526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0ca1c7a-57a4-439c-9053-4c0c01ab78f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7c3321b-a2c8-427f-9702-26be4cd03e6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3caddc6-91b4-4f5b-ad70-882930e94ae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018a61e-ad0b-4e5c-ab81-2ad9bd99cf7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521095f-ecf9-4e78-b07e-fb7e23be7ce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2ab69b3-20d6-49a8-aaf7-3921d2d0ed6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81abc78-9b4f-4ae5-948d-bbc907dc209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8c8615b-855c-44e3-914a-f7098110705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c2d7e7b-bc50-4be7-b03b-a2f29a101f1b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5804</TotalTime>
  <Words>1502</Words>
  <Application>Microsoft Office PowerPoint</Application>
  <PresentationFormat>On-screen Show (4:3)</PresentationFormat>
  <Paragraphs>160</Paragraphs>
  <Slides>36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Cambria</vt:lpstr>
      <vt:lpstr>Cambria Math</vt:lpstr>
      <vt:lpstr>Gill Sans MT</vt:lpstr>
      <vt:lpstr>Tahoma</vt:lpstr>
      <vt:lpstr>Times New Roman</vt:lpstr>
      <vt:lpstr>Verdana</vt:lpstr>
      <vt:lpstr>Wingdings 2</vt:lpstr>
      <vt:lpstr>Solstice</vt:lpstr>
      <vt:lpstr>Simultaneous Linear Equations and Matrix Algebra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Physical Problems</vt:lpstr>
      <vt:lpstr>Truss Problem</vt:lpstr>
      <vt:lpstr>Pressure vessel problem</vt:lpstr>
      <vt:lpstr>Polynomial Regression</vt:lpstr>
      <vt:lpstr>END</vt:lpstr>
      <vt:lpstr>Inverse of a matrix</vt:lpstr>
      <vt:lpstr>Definition of Inverse</vt:lpstr>
      <vt:lpstr>Application of Inverse</vt:lpstr>
      <vt:lpstr>Find Inverse of Matrix</vt:lpstr>
      <vt:lpstr>Setting up equations to find inverse</vt:lpstr>
      <vt:lpstr>Putting the solutions in matrix</vt:lpstr>
      <vt:lpstr>PowerPoint Presentation</vt:lpstr>
      <vt:lpstr>END</vt:lpstr>
      <vt:lpstr>Solve a Set of Equations Using Inverse</vt:lpstr>
      <vt:lpstr>Naive Gauss Elimination Synopsis</vt:lpstr>
      <vt:lpstr>Naive Gaussian Elimination</vt:lpstr>
      <vt:lpstr>Forward Elimination Part</vt:lpstr>
      <vt:lpstr>Back Substitution</vt:lpstr>
      <vt:lpstr>PowerPoint Presentation</vt:lpstr>
      <vt:lpstr>END</vt:lpstr>
      <vt:lpstr>Determinant of a Square Matrix Using Naïve Gauss Elimination </vt:lpstr>
      <vt:lpstr>Theorem of Determinants  </vt:lpstr>
      <vt:lpstr>Theorem of Determinants  </vt:lpstr>
      <vt:lpstr>Forward Elimination of a Square Matrix</vt:lpstr>
      <vt:lpstr>PowerPoint Presentation</vt:lpstr>
      <vt:lpstr>Finding the Determinant</vt:lpstr>
      <vt:lpstr>What does det(A)=0 and det(A)≠0 mean for [A][X]=[C]</vt:lpstr>
      <vt:lpstr>PowerPoint Presentation</vt:lpstr>
      <vt:lpstr>PowerPoint Presentation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242</cp:revision>
  <cp:lastPrinted>2023-02-08T16:49:46Z</cp:lastPrinted>
  <dcterms:created xsi:type="dcterms:W3CDTF">2007-03-08T14:59:05Z</dcterms:created>
  <dcterms:modified xsi:type="dcterms:W3CDTF">2023-02-08T16:50:23Z</dcterms:modified>
</cp:coreProperties>
</file>