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8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35"/>
  </p:notesMasterIdLst>
  <p:sldIdLst>
    <p:sldId id="257" r:id="rId2"/>
    <p:sldId id="393" r:id="rId3"/>
    <p:sldId id="303" r:id="rId4"/>
    <p:sldId id="279" r:id="rId5"/>
    <p:sldId id="320" r:id="rId6"/>
    <p:sldId id="321" r:id="rId7"/>
    <p:sldId id="322" r:id="rId8"/>
    <p:sldId id="325" r:id="rId9"/>
    <p:sldId id="324" r:id="rId10"/>
    <p:sldId id="336" r:id="rId11"/>
    <p:sldId id="337" r:id="rId12"/>
    <p:sldId id="304" r:id="rId13"/>
    <p:sldId id="305" r:id="rId14"/>
    <p:sldId id="284" r:id="rId15"/>
    <p:sldId id="329" r:id="rId16"/>
    <p:sldId id="331" r:id="rId17"/>
    <p:sldId id="335" r:id="rId18"/>
    <p:sldId id="328" r:id="rId19"/>
    <p:sldId id="386" r:id="rId20"/>
    <p:sldId id="365" r:id="rId21"/>
    <p:sldId id="367" r:id="rId22"/>
    <p:sldId id="387" r:id="rId23"/>
    <p:sldId id="388" r:id="rId24"/>
    <p:sldId id="370" r:id="rId25"/>
    <p:sldId id="389" r:id="rId26"/>
    <p:sldId id="372" r:id="rId27"/>
    <p:sldId id="373" r:id="rId28"/>
    <p:sldId id="390" r:id="rId29"/>
    <p:sldId id="391" r:id="rId30"/>
    <p:sldId id="376" r:id="rId31"/>
    <p:sldId id="377" r:id="rId32"/>
    <p:sldId id="392" r:id="rId33"/>
    <p:sldId id="374" r:id="rId34"/>
  </p:sldIdLst>
  <p:sldSz cx="9144000" cy="6858000" type="screen4x3"/>
  <p:notesSz cx="9601200" cy="73152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111" d="100"/>
          <a:sy n="111" d="100"/>
        </p:scale>
        <p:origin x="4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ahoma" panose="020B0604030504040204" pitchFamily="34" charset="0"/>
              </a:defRPr>
            </a:lvl1pPr>
          </a:lstStyle>
          <a:p>
            <a:fld id="{3FBA632D-E7B4-462F-8A19-7C545D5F255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C4FBC8-ED45-4824-B1CE-8FBFCC31D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5A5174-5FB9-4633-B0AA-A4172ED877C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2681AF4-7F2C-47D3-B3F0-7C5AEFCE0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83150" y="398463"/>
            <a:ext cx="2833688" cy="21240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2B25D8-7F82-4694-AFEA-7B9F7E5FF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6465" y="2653695"/>
            <a:ext cx="9188648" cy="252185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925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You know Lady Gaga; Who is Shady Gaga
https://www.polleverywhere.com/multiple_choice_polls/AX48BQeL0lsKRxVUJFCoP?state=opened&amp;flow=Default&amp;onscreen=persist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A632D-E7B4-462F-8A19-7C545D5F255E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9A598-3D4B-68F3-6EA4-B8DB056509A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11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00739EE-AA81-46A3-A983-E80E1692A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C7548-B00D-499B-B885-18AE8586999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0CA0099-BF61-46CF-A061-4964E69D4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6A5024B-72DB-4B1F-98F2-1C4A3752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C7BA24F-774F-4724-AAFC-3FCFEDBB30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99DC40-4DE2-432A-9974-94E7E73B2A3E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8CA3F07-1289-4AA3-B9C4-ACD979D25E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F0D37BC-2898-4804-965E-4F4F340D8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CB8B021-5C08-41D3-A65E-4F0A395871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C7BBE1-5037-4CAA-ABA3-689E561E5D3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6876726-8CB0-4005-B05B-38B85C27CE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C9AD92E-06D7-47D3-A91B-6C0935CC3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7CDF2115-1948-4A2F-AC1F-933F0DB626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E9A1D9-B098-433F-8446-2BAF1A11B487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AFFBD84-C068-4DAD-A604-89679FCE1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BCC94E1-A901-4E27-8601-70209DDD8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8180A28-3152-4E95-BFFD-2A2C79BE9C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0FCE84-1FA1-4FAF-B479-B4B06C6616E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8238C45-75C5-4680-9792-05762C8D95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9B9C5B8-7BED-46F0-A42C-B3641AF940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95BDD4F-F8D7-4629-9EB8-4E06048E0A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1D61B1-B9FB-497C-8A01-5617EC2C0B0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1F71AD8-D320-41F0-B7EB-4D7C531061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8323DAE8-8929-4D8D-B627-12C2DA666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518D804-6F58-4F76-BE5A-4334F0240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5B014-3A1D-46F8-BA42-849432C8E52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DF2EA9F-BC13-498A-B839-9DDEF9A25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CF99331-B8AA-4BE1-ABEF-00FB494DF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17F4727-9452-4447-AFDF-4E390D0F1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E6903B-30BF-48F5-8642-B41B778405F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787DAC0-8FA7-479E-B972-985B19F1C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5BDCD17-6AA2-41E3-A449-B7B09B149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3A61DC77-BE9E-4158-99D8-53BD01A69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29447D-713E-4555-92FA-BBC056A2F2B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6CC57F-5972-41F5-8D3C-F7AA1EED36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524B417-9991-4F9C-95BF-FAFE97406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EA1EAF4-7DFF-44DB-9E00-1060549D0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DFD634-DF4B-4C51-ACC5-C0AC961D672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5260637-65FD-4D48-9775-12887188A0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4806184-09AC-49E7-AA93-F6EB948C4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1EA0BF5-FA77-4084-8855-1A40E7B918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0D64C2-081F-4D06-AB40-B63C67567D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F10DE8F-4B82-486B-B492-F67F87334D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D8604B5-5AD6-40B6-8892-C731DB1F7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D1B0B74-1BAF-458E-82F5-9319B1623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7A33F6-F0BC-4C4B-BD47-15376AB0080C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E88D259-FB8C-4CD1-B490-93EEF7A647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D3613E2-E16A-4142-800E-56776EA29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966DDA0-A0B7-452E-B72F-6A9F966EA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836229-0D64-46B0-BAE3-2B3F327B8FA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21E0E30-0F74-4389-9B00-8F16F942B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E908C14-D8D2-48AF-A2DA-CEF5DDBBC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AF1A1CD-4157-4713-A985-91E9242326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7A5387-3391-4968-883E-2ECF8988DBA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4722E20-EAF5-4F45-ADC8-32416E0BCB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19FAF4E-535D-4B5E-B0B4-4F263E725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C44587C-F8B5-4D57-8CD9-02B5D5DB04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9F3172-8383-4E31-BD2D-770C90EEE21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38056AC-D57E-4A97-8550-CFE29C296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A4CA6BC-13E9-47C6-84BB-43BF6350A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C5F8AAB-E3BD-46FB-8E60-165E783F2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C268A-04C7-44F2-8436-779069460C7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F63B54D-C7EF-4497-A9FC-F05B56F6E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07AF8B1-5E46-4807-A057-9120E1980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5AE94F3-1C13-4F54-9D69-A75E8FCD71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0DD727-812B-4A3A-A7B2-02750AFF945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B3FD39A-6BE8-42C1-A4AB-E7DE82F93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11725" y="419100"/>
            <a:ext cx="2784475" cy="2089150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C1B5B5DF-1C5F-4AD3-BB6C-C5C048FE4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8FC49DAE-806D-46B8-9BFE-3D2FEF8B25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4E13EA-424E-4181-9927-0052025DFD4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2227" name="Rectangle 7">
            <a:extLst>
              <a:ext uri="{FF2B5EF4-FFF2-40B4-BE49-F238E27FC236}">
                <a16:creationId xmlns:a16="http://schemas.microsoft.com/office/drawing/2014/main" id="{A79CF437-8B57-4768-BA15-66F770E847B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C6794C5-EE20-4D1E-84EB-1281DA10D22A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5852A484-7F56-4F65-B7D1-D51A66E5D0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5FA232A7-72DD-45CC-B5B8-40A4FE94F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BA4DCDB-F770-42BF-B5A7-F964AA1ACE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3A396-383A-4BDD-9CA2-63405CBE3E22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6323" name="Rectangle 7">
            <a:extLst>
              <a:ext uri="{FF2B5EF4-FFF2-40B4-BE49-F238E27FC236}">
                <a16:creationId xmlns:a16="http://schemas.microsoft.com/office/drawing/2014/main" id="{8335CF1A-D059-4F5C-85BE-9141CD18BF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4CEF05-4BAD-4D30-95BD-1A3F03623A8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588B2047-2F96-462C-B1BD-3044D6D79D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CA77AF42-ACA4-452E-8D37-B2838D07A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88B3E79C-DA2C-4B1E-A581-66C513B4C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10AD2-4A9D-4604-9992-D2695500C5CA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1A2E203A-6217-4250-9FB8-17A2CA89BA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343D1EAA-1489-49A1-8794-8FAA4ECDE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6BBF44C6-E595-4285-86A6-2ABBCC61BC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B5E056-9B2F-42AD-862C-B25C0890D43F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CED8E45-EB9D-4EBE-8F4C-A2CD2BAFB9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F0DB0650-AE5C-4394-82AA-901ABE497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7FE0D5A5-DC96-40DB-9BB7-D12F2B65E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E9E0C5-BF3D-48BA-BACC-E3EAD59FC7D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2467" name="Rectangle 7">
            <a:extLst>
              <a:ext uri="{FF2B5EF4-FFF2-40B4-BE49-F238E27FC236}">
                <a16:creationId xmlns:a16="http://schemas.microsoft.com/office/drawing/2014/main" id="{C3CC5DB5-F05B-4235-9847-B9D02C4667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D962EA-CA18-408A-9511-294FCF658DCD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9983F572-E711-48C2-9E7F-D300A3807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E45C71FE-ABA9-4CE7-A8E3-2F4D60C54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B0F6A9E3-5BBA-46F2-8A94-6E42BE869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54F0EF-59F9-4973-907A-FE4E08D3D5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4515" name="Rectangle 7">
            <a:extLst>
              <a:ext uri="{FF2B5EF4-FFF2-40B4-BE49-F238E27FC236}">
                <a16:creationId xmlns:a16="http://schemas.microsoft.com/office/drawing/2014/main" id="{DB989774-1CD4-4E4C-A0E6-D46A77821DD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FA6FC7-8A2A-497A-B48F-4338F3898E12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5B51AE57-C9D2-4D87-BAFA-EA1EADDEE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7" name="Rectangle 3">
            <a:extLst>
              <a:ext uri="{FF2B5EF4-FFF2-40B4-BE49-F238E27FC236}">
                <a16:creationId xmlns:a16="http://schemas.microsoft.com/office/drawing/2014/main" id="{C10E1530-AC9F-4174-A80E-5FA2AD438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5EB9EE0-A143-4E58-9899-766CFD45A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DA7D83-9834-4CCE-ABCA-7482930E2449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80E5430-218F-4073-8CF9-E2E56F139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3BEE7EA7-5017-436C-833C-F7B70A7D7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216E216-1CAD-47C9-B669-C1614F9028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25470B-A7E5-48E7-AC03-42FF77C035D0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68611" name="Rectangle 7">
            <a:extLst>
              <a:ext uri="{FF2B5EF4-FFF2-40B4-BE49-F238E27FC236}">
                <a16:creationId xmlns:a16="http://schemas.microsoft.com/office/drawing/2014/main" id="{3AD21244-0F82-439F-A29C-917F2C9A31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21EE93-CE5C-4A70-B550-F7AE82C0F757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9FB978B5-74FB-4652-A466-67B26F48F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2C4DAB8A-7CD3-4CF2-8229-F64C98036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77DA7F3-AA7D-4152-90AD-A9AE5E55F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68C2B0-EF0C-4985-B3A9-86DDEB88A40D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0659" name="Rectangle 7">
            <a:extLst>
              <a:ext uri="{FF2B5EF4-FFF2-40B4-BE49-F238E27FC236}">
                <a16:creationId xmlns:a16="http://schemas.microsoft.com/office/drawing/2014/main" id="{437CD536-A206-418F-A2B6-AFB01ECE97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5983A95-A605-4461-9CFF-3B3B8FDBB10B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D9D35818-6FC1-4711-AD54-4020C6A99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25C55122-42CD-4D6D-88DB-F866775F4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A0869C98-6210-4BB8-84E2-0942EE7B39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53B738-EBF4-47AB-9689-2AE9440B30B3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2707" name="Rectangle 7">
            <a:extLst>
              <a:ext uri="{FF2B5EF4-FFF2-40B4-BE49-F238E27FC236}">
                <a16:creationId xmlns:a16="http://schemas.microsoft.com/office/drawing/2014/main" id="{D309F978-F712-484D-84A5-05CB04A5A8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E5005A-C35C-41FD-9062-446C18CA6140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C4128095-B89F-48FF-A1B4-98F4B8978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8A923D4F-4685-42EC-AF66-9C7196E96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7FA905A7-402C-4960-AA90-3442E8A49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09A752-6F8B-4DF7-92B9-F4019B66D7C8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4755" name="Rectangle 7">
            <a:extLst>
              <a:ext uri="{FF2B5EF4-FFF2-40B4-BE49-F238E27FC236}">
                <a16:creationId xmlns:a16="http://schemas.microsoft.com/office/drawing/2014/main" id="{77CF6133-BD5F-44B6-A032-03FF21A9D00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E3B378-AC9A-4F4E-81B8-F8397FB5717E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4EAE1074-84F3-446E-B0AD-13AA33C120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7" name="Rectangle 3">
            <a:extLst>
              <a:ext uri="{FF2B5EF4-FFF2-40B4-BE49-F238E27FC236}">
                <a16:creationId xmlns:a16="http://schemas.microsoft.com/office/drawing/2014/main" id="{2B29295E-9288-4365-8097-0A63EDE84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2179998-A0C8-4282-8638-63C197C1C9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7BD629-B0AA-496B-9CDB-070DF6AC94D6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6803" name="Rectangle 7">
            <a:extLst>
              <a:ext uri="{FF2B5EF4-FFF2-40B4-BE49-F238E27FC236}">
                <a16:creationId xmlns:a16="http://schemas.microsoft.com/office/drawing/2014/main" id="{1BD1BD6A-999A-4AE6-948F-E12CDF5B9F4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59EA89-A5DA-4860-965B-505E385CFA71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27E7B189-77D2-469B-A221-AAE9C191F2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>
            <a:extLst>
              <a:ext uri="{FF2B5EF4-FFF2-40B4-BE49-F238E27FC236}">
                <a16:creationId xmlns:a16="http://schemas.microsoft.com/office/drawing/2014/main" id="{7EFCA512-DE27-4BA0-A1D5-005549457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039D0107-F388-4CEC-BE33-9B333A46C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225" indent="-3016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0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88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5" indent="-2413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3E1A78-DAF9-4B98-981E-458C00C6487B}" type="slidenum">
              <a:rPr lang="en-US" altLang="en-US" sz="130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z="1300" dirty="0">
              <a:latin typeface="Tahoma" panose="020B0604030504040204" pitchFamily="34" charset="0"/>
            </a:endParaRPr>
          </a:p>
        </p:txBody>
      </p:sp>
      <p:sp>
        <p:nvSpPr>
          <p:cNvPr id="78851" name="Rectangle 7">
            <a:extLst>
              <a:ext uri="{FF2B5EF4-FFF2-40B4-BE49-F238E27FC236}">
                <a16:creationId xmlns:a16="http://schemas.microsoft.com/office/drawing/2014/main" id="{5C5B49B3-E9B5-46C6-BF9B-5DC048AFC9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138392" y="5294087"/>
            <a:ext cx="5461100" cy="2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39A9C2-4EF8-41CE-8596-433692C71A5F}" type="slidenum">
              <a:rPr lang="en-US" altLang="en-US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 dirty="0">
              <a:latin typeface="Tahoma" panose="020B0604030504040204" pitchFamily="34" charset="0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C6B814F1-B700-4875-B967-109EE2426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>
            <a:extLst>
              <a:ext uri="{FF2B5EF4-FFF2-40B4-BE49-F238E27FC236}">
                <a16:creationId xmlns:a16="http://schemas.microsoft.com/office/drawing/2014/main" id="{17F741A1-5518-4F8D-BC94-6D854B223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951954B-2F41-43F2-AEB6-FBE2939F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18C5D34-0D29-4355-A92F-4BCB418BF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Tahoma" panose="020B0604030504040204" pitchFamily="34" charset="0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Tahoma" panose="020B060403050404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Tahoma" panose="020B0604030504040204" pitchFamily="34" charset="0"/>
              </a:defRPr>
            </a:lvl1pPr>
          </a:lstStyle>
          <a:p>
            <a:fld id="{766B3CB2-6F57-41DC-A20A-F566AA0CC2A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m.mathforcolleg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90A655E-D560-4DE3-82DC-45FB7F1398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610600" cy="10668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dirty="0"/>
              <a:t>Gaussian Elimination with Partial Pivoting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71FA94-0D06-4DE6-A4E9-4FA01449FA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4326" y="3962400"/>
            <a:ext cx="8587273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>
                <a:hlinkClick r:id="rId3"/>
              </a:rPr>
              <a:t>http://nm.MathForCollege.com</a:t>
            </a:r>
            <a:r>
              <a:rPr lang="en-US" alt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/>
              <a:t>Transforming Numerical Methods Education for STEM Undergraduates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4702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81E1DD-4A29-E5A7-1DF8-35FAE85ADFD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93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60CEDCA-E526-43E5-A4C7-BEC8542576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819400"/>
            <a:ext cx="8915400" cy="2438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Naive Gauss Elimination Pitfalls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819400" y="1230243"/>
                <a:ext cx="3962400" cy="1971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dirty="0">
                    <a:solidFill>
                      <a:srgbClr val="00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−7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4" name="Object 12">
                <a:extLst>
                  <a:ext uri="{FF2B5EF4-FFF2-40B4-BE49-F238E27FC236}">
                    <a16:creationId xmlns:a16="http://schemas.microsoft.com/office/drawing/2014/main" id="{3B5DF46C-BCD6-4E42-888B-0CDB363CB2D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819400" y="1230243"/>
                <a:ext cx="3962400" cy="1971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5" name="Text Box 14">
            <a:extLst>
              <a:ext uri="{FF2B5EF4-FFF2-40B4-BE49-F238E27FC236}">
                <a16:creationId xmlns:a16="http://schemas.microsoft.com/office/drawing/2014/main" id="{6EE5F1A8-3039-44FA-8E3C-5238BB3C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685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Pitfall#1. Division by zero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436" name="Object 15">
                <a:extLst>
                  <a:ext uri="{FF2B5EF4-FFF2-40B4-BE49-F238E27FC236}">
                    <a16:creationId xmlns:a16="http://schemas.microsoft.com/office/drawing/2014/main" id="{C091184F-0414-4DB9-B7E2-73AB5022D0F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628900" y="3495675"/>
                <a:ext cx="4610100" cy="15335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177E363-EB3E-46A2-8568-C1C71B594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38112"/>
            <a:ext cx="8534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3" name="Object 3">
                <a:extLst>
                  <a:ext uri="{FF2B5EF4-FFF2-40B4-BE49-F238E27FC236}">
                    <a16:creationId xmlns:a16="http://schemas.microsoft.com/office/drawing/2014/main" id="{6FB48D2A-5BCB-4D05-89F2-F0A45B78D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743200" y="1600200"/>
                <a:ext cx="3581400" cy="1806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667000" y="3124200"/>
                <a:ext cx="4343400" cy="1843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484" name="Object 5">
                <a:extLst>
                  <a:ext uri="{FF2B5EF4-FFF2-40B4-BE49-F238E27FC236}">
                    <a16:creationId xmlns:a16="http://schemas.microsoft.com/office/drawing/2014/main" id="{0F75F9E6-0165-4B22-BC93-A05A459EB56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667000" y="3124200"/>
                <a:ext cx="4343400" cy="1843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FCD6A1D-1A60-48EC-8083-BCF15A6A0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66305"/>
            <a:ext cx="8829293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division by zero an issue here? 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1A76A45B-7F26-4F17-84FA-CA385C1D42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04800" y="1417320"/>
                <a:ext cx="4902200" cy="1733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438150" y="3151188"/>
                <a:ext cx="4000501" cy="17338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532" name="Object 5">
                <a:extLst>
                  <a:ext uri="{FF2B5EF4-FFF2-40B4-BE49-F238E27FC236}">
                    <a16:creationId xmlns:a16="http://schemas.microsoft.com/office/drawing/2014/main" id="{EF99E043-7F14-4D5E-B650-726DC535CF0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438150" y="3151188"/>
                <a:ext cx="4000501" cy="1733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/>
              <p:nvPr/>
            </p:nvSpPr>
            <p:spPr bwMode="auto">
              <a:xfrm>
                <a:off x="4876800" y="3151188"/>
                <a:ext cx="4133088" cy="1142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533" name="Object 6">
                <a:extLst>
                  <a:ext uri="{FF2B5EF4-FFF2-40B4-BE49-F238E27FC236}">
                    <a16:creationId xmlns:a16="http://schemas.microsoft.com/office/drawing/2014/main" id="{ABCEDD07-3938-45B7-9D1B-5D85C96A5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3151188"/>
                <a:ext cx="4133088" cy="1142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4" name="Line 7">
            <a:extLst>
              <a:ext uri="{FF2B5EF4-FFF2-40B4-BE49-F238E27FC236}">
                <a16:creationId xmlns:a16="http://schemas.microsoft.com/office/drawing/2014/main" id="{90DF76A8-0789-4587-AA37-81F0BAE78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657600"/>
            <a:ext cx="533400" cy="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22535" name="Rectangle 8">
            <a:extLst>
              <a:ext uri="{FF2B5EF4-FFF2-40B4-BE49-F238E27FC236}">
                <a16:creationId xmlns:a16="http://schemas.microsoft.com/office/drawing/2014/main" id="{51BA6FA1-F87F-412D-9328-634A67BBE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93" y="5029200"/>
            <a:ext cx="865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Division by zero is a possibility at any step of forward elimination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>
            <a:extLst>
              <a:ext uri="{FF2B5EF4-FFF2-40B4-BE49-F238E27FC236}">
                <a16:creationId xmlns:a16="http://schemas.microsoft.com/office/drawing/2014/main" id="{CC5C3E29-F3EF-4745-A09B-16D273CC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579" name="Object 11">
                <a:extLst>
                  <a:ext uri="{FF2B5EF4-FFF2-40B4-BE49-F238E27FC236}">
                    <a16:creationId xmlns:a16="http://schemas.microsoft.com/office/drawing/2014/main" id="{0A91D063-9DD7-4783-900A-B4790ACA7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0" name="Text Box 12">
            <a:extLst>
              <a:ext uri="{FF2B5EF4-FFF2-40B4-BE49-F238E27FC236}">
                <a16:creationId xmlns:a16="http://schemas.microsoft.com/office/drawing/2014/main" id="{7D49EBA2-358B-422A-BAE0-605E2348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56" y="2689604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Exact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664743" y="3352800"/>
                <a:ext cx="173831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581" name="Object 13">
                <a:extLst>
                  <a:ext uri="{FF2B5EF4-FFF2-40B4-BE49-F238E27FC236}">
                    <a16:creationId xmlns:a16="http://schemas.microsoft.com/office/drawing/2014/main" id="{E161AFEB-A2DE-4FC6-8CB7-744020AB807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664743" y="3352800"/>
                <a:ext cx="173831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618E794E-3FE9-4BCA-A817-02EA15CCE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627" name="Object 3">
                <a:extLst>
                  <a:ext uri="{FF2B5EF4-FFF2-40B4-BE49-F238E27FC236}">
                    <a16:creationId xmlns:a16="http://schemas.microsoft.com/office/drawing/2014/main" id="{52A6E18E-4DD0-4AE1-AA39-9CF67F5E1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8" name="Text Box 4">
            <a:extLst>
              <a:ext uri="{FF2B5EF4-FFF2-40B4-BE49-F238E27FC236}">
                <a16:creationId xmlns:a16="http://schemas.microsoft.com/office/drawing/2014/main" id="{2F2DDD2B-8D7C-493F-8212-E69DB34E3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7686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Solve it on a computer using </a:t>
            </a:r>
            <a:r>
              <a:rPr lang="en-US" altLang="en-US" sz="4400" dirty="0"/>
              <a:t>6</a:t>
            </a:r>
            <a:r>
              <a:rPr lang="en-US" altLang="en-US" sz="2400" dirty="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572000" y="3644900"/>
                <a:ext cx="3027363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1.05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629" name="Object 5">
                <a:extLst>
                  <a:ext uri="{FF2B5EF4-FFF2-40B4-BE49-F238E27FC236}">
                    <a16:creationId xmlns:a16="http://schemas.microsoft.com/office/drawing/2014/main" id="{F0B294CC-0E03-4549-BEB6-6FBD75EB458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572000" y="3644900"/>
                <a:ext cx="3027363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A4B43532-EE52-42E4-99D2-629B110D2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/>
              <a:t>Pitfall#2. Large Round-off Errors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−2.249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1.751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5" name="Object 3">
                <a:extLst>
                  <a:ext uri="{FF2B5EF4-FFF2-40B4-BE49-F238E27FC236}">
                    <a16:creationId xmlns:a16="http://schemas.microsoft.com/office/drawing/2014/main" id="{FA8BF7D0-500D-4986-BD60-1B8CB0730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600200" y="1371600"/>
                <a:ext cx="5334000" cy="1778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6" name="Text Box 4">
            <a:extLst>
              <a:ext uri="{FF2B5EF4-FFF2-40B4-BE49-F238E27FC236}">
                <a16:creationId xmlns:a16="http://schemas.microsoft.com/office/drawing/2014/main" id="{7C38FB97-8639-480F-BAC7-42DC3F9D7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620394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Solve it on a computer using </a:t>
            </a:r>
            <a:r>
              <a:rPr lang="en-US" altLang="en-US" sz="4400" dirty="0"/>
              <a:t>5</a:t>
            </a:r>
            <a:r>
              <a:rPr lang="en-US" altLang="en-US" sz="2400" dirty="0"/>
              <a:t> significant digits with chopping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419600" y="3462324"/>
                <a:ext cx="2833688" cy="180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0.625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0.99995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56156405-C70A-42F3-B106-2A43342F54C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419600" y="3462324"/>
                <a:ext cx="2833688" cy="1803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8" name="Text Box 6">
            <a:extLst>
              <a:ext uri="{FF2B5EF4-FFF2-40B4-BE49-F238E27FC236}">
                <a16:creationId xmlns:a16="http://schemas.microsoft.com/office/drawing/2014/main" id="{DD18EF4A-5A4A-4192-B1A3-FC30EEF28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136" y="4762022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Is there a way to reduce the round off error?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EA320BD-F639-4539-83D6-63393EBF4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9CAAA405-F538-4986-AD9E-A82CCAA5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610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Increase the number of significant digits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Decreases round-off error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  Does not avoid division by zero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CAA765D-F40A-4FF9-9356-A8633B1FF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Avoiding Pitfalls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41D932EF-32C7-4600-A9B4-BDBDD644C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9067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1638" indent="-4016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65760" indent="0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Use Gaussian Elimination with Partial Pivoting</a:t>
            </a:r>
          </a:p>
          <a:p>
            <a:pPr lvl="2">
              <a:spcBef>
                <a:spcPct val="50000"/>
              </a:spcBef>
            </a:pPr>
            <a:r>
              <a:rPr lang="en-US" altLang="en-US" dirty="0"/>
              <a:t>Avoids division by zero</a:t>
            </a:r>
          </a:p>
          <a:p>
            <a:pPr lvl="2">
              <a:spcBef>
                <a:spcPct val="50000"/>
              </a:spcBef>
            </a:pPr>
            <a:r>
              <a:rPr lang="en-US" altLang="en-US" dirty="0"/>
              <a:t>Reduces round off error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F578F13-BF29-485C-B049-5C8FB033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4D288D7-C02B-4F24-9FBE-D4D535721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34400A8-C0C2-43D1-8653-F1DEE2964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362200"/>
            <a:ext cx="7772400" cy="1447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Gauss Elimination with Partial Pivoting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D60245B-D98D-4414-B7DF-1E3402196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Different About Partial Pivoting</a:t>
            </a:r>
            <a:r>
              <a:rPr lang="en-US" alt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At the beginning of the </a:t>
                </a:r>
                <a:r>
                  <a:rPr lang="en-US" altLang="en-US" sz="2800" i="1" dirty="0">
                    <a:ea typeface="Tahoma" panose="020B0604030504040204" pitchFamily="34" charset="0"/>
                    <a:cs typeface="Tahoma" panose="020B0604030504040204" pitchFamily="34" charset="0"/>
                  </a:rPr>
                  <a:t>k </a:t>
                </a:r>
                <a:r>
                  <a:rPr lang="en-US" altLang="en-US" sz="2800" baseline="30000" dirty="0" err="1">
                    <a:ea typeface="Tahoma" panose="020B0604030504040204" pitchFamily="34" charset="0"/>
                    <a:cs typeface="Tahoma" panose="020B0604030504040204" pitchFamily="34" charset="0"/>
                  </a:rPr>
                  <a:t>th</a:t>
                </a:r>
                <a:r>
                  <a:rPr lang="en-US" altLang="en-US" sz="2800" dirty="0">
                    <a:ea typeface="Tahoma" panose="020B0604030504040204" pitchFamily="34" charset="0"/>
                    <a:cs typeface="Tahoma" panose="020B0604030504040204" pitchFamily="34" charset="0"/>
                  </a:rPr>
                  <a:t> step of forward elimination, find the maximum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,................,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𝑛𝑘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800" dirty="0"/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altLang="en-US" sz="2800" dirty="0"/>
                  <a:t>If the maximum of these values is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800" dirty="0"/>
                  <a:t> in 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baseline="30000" dirty="0" err="1"/>
                  <a:t>th</a:t>
                </a:r>
                <a:r>
                  <a:rPr lang="en-US" altLang="en-US" sz="2800" dirty="0"/>
                  <a:t> row,</a:t>
                </a:r>
                <a:r>
                  <a:rPr lang="en-US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en-US" sz="2800" dirty="0"/>
                  <a:t> then switch rows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en-US" sz="2800" dirty="0"/>
                  <a:t>.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38916" name="Text Box 3">
                <a:extLst>
                  <a:ext uri="{FF2B5EF4-FFF2-40B4-BE49-F238E27FC236}">
                    <a16:creationId xmlns:a16="http://schemas.microsoft.com/office/drawing/2014/main" id="{BFC59E13-E3F2-428F-9A76-E307310E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981200"/>
                <a:ext cx="8077200" cy="3167790"/>
              </a:xfrm>
              <a:prstGeom prst="rect">
                <a:avLst/>
              </a:prstGeom>
              <a:blipFill>
                <a:blip r:embed="rId3"/>
                <a:stretch>
                  <a:fillRect l="-1509" t="-19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8" name="Rectangle 7">
            <a:extLst>
              <a:ext uri="{FF2B5EF4-FFF2-40B4-BE49-F238E27FC236}">
                <a16:creationId xmlns:a16="http://schemas.microsoft.com/office/drawing/2014/main" id="{A1F30E81-B3CE-4507-BB33-6FA6DA14D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29FDBF9-A0C0-497E-96A6-B88AEF1DC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876300" y="1524000"/>
                <a:ext cx="7543800" cy="381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63" name="Object 3">
                <a:extLst>
                  <a:ext uri="{FF2B5EF4-FFF2-40B4-BE49-F238E27FC236}">
                    <a16:creationId xmlns:a16="http://schemas.microsoft.com/office/drawing/2014/main" id="{3C96DC9E-9E6C-4584-B3BB-D29A666F389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876300" y="1524000"/>
                <a:ext cx="7543800" cy="381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4" name="Text Box 5">
            <a:extLst>
              <a:ext uri="{FF2B5EF4-FFF2-40B4-BE49-F238E27FC236}">
                <a16:creationId xmlns:a16="http://schemas.microsoft.com/office/drawing/2014/main" id="{A186C853-38C1-444B-970B-D4F92029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86400"/>
            <a:ext cx="662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Which two rows would you switch?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6CB7848-9716-4160-9917-2101C46A4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455613"/>
            <a:ext cx="7315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Example (2</a:t>
            </a:r>
            <a:r>
              <a:rPr lang="en-US" altLang="en-US" sz="4000" baseline="30000"/>
              <a:t>nd</a:t>
            </a:r>
            <a:r>
              <a:rPr lang="en-US" altLang="en-US" sz="4000"/>
              <a:t> step of FE)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2209800" y="3883148"/>
                <a:ext cx="4146958" cy="27524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B77EE568-C844-48F6-8A06-B88BD720DF2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2209800" y="3883148"/>
                <a:ext cx="4146958" cy="27524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133600" y="1598613"/>
                <a:ext cx="4114800" cy="1830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55000" lnSpcReduction="20000"/>
              </a:bodyPr>
              <a:lstStyle>
                <a:lvl1pPr marL="365125" indent="-282575" algn="l" rtl="0" eaLnBrk="0" fontAlgn="base" hangingPunct="0">
                  <a:spcBef>
                    <a:spcPts val="6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39763" indent="-236538" algn="l" rtl="0" eaLnBrk="0" fontAlgn="base" hangingPunct="0">
                  <a:spcBef>
                    <a:spcPts val="550"/>
                  </a:spcBef>
                  <a:spcAft>
                    <a:spcPct val="0"/>
                  </a:spcAft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85825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6963" indent="-1730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32D2E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96988" indent="-18256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84AA33"/>
                  </a:buClr>
                  <a:buFont typeface="Wingdings 2" panose="05020102010507070707" pitchFamily="18" charset="2"/>
                  <a:buChar char="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0876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5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71907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0240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30552" indent="-182880" algn="l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accent6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>
                  <a:buFont typeface="Wingdings 2" panose="05020102010507070707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E7579A-5C0C-42B0-85E9-41BDE65C2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1598613"/>
                <a:ext cx="4114800" cy="18303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7">
            <a:extLst>
              <a:ext uri="{FF2B5EF4-FFF2-40B4-BE49-F238E27FC236}">
                <a16:creationId xmlns:a16="http://schemas.microsoft.com/office/drawing/2014/main" id="{EDA8B94E-09FB-4280-8458-E18CC86ED8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41520" y="3048000"/>
            <a:ext cx="16079" cy="762000"/>
          </a:xfrm>
          <a:prstGeom prst="line">
            <a:avLst/>
          </a:prstGeom>
          <a:noFill/>
          <a:ln w="412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31CF56E-8BCF-45C3-BAAD-A9D987F91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5534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FC661F29-7282-482F-8294-724D4332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906" y="1143000"/>
            <a:ext cx="7467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/>
              <a:t>A method to solve simultaneous linear equations of the form [A][X]=[C]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FEE7024-6A5A-4AC6-9008-1431DB3C4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59115"/>
            <a:ext cx="6019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Two steps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1. </a:t>
            </a:r>
            <a:r>
              <a:rPr lang="en-US" altLang="en-US" sz="3600" dirty="0"/>
              <a:t>Forward Elimination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2. Back Substitution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14AB50-85E8-405B-92C6-5410DC49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6D84113-46DB-4BE0-B151-5B9EA7F71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6000" b="1"/>
              <a:t>THE END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6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800" b="1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CEBA20B-4E48-47D8-BDE2-FBA0164BC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38400"/>
            <a:ext cx="7772400" cy="1524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800" dirty="0"/>
              <a:t>Gauss Elimination with Partial Pivoting Example</a:t>
            </a:r>
            <a:endParaRPr lang="en-US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>
            <a:extLst>
              <a:ext uri="{FF2B5EF4-FFF2-40B4-BE49-F238E27FC236}">
                <a16:creationId xmlns:a16="http://schemas.microsoft.com/office/drawing/2014/main" id="{EB08C8FF-FDC6-4456-A95A-4B806BFA8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4" name="Rectangle 31">
            <a:extLst>
              <a:ext uri="{FF2B5EF4-FFF2-40B4-BE49-F238E27FC236}">
                <a16:creationId xmlns:a16="http://schemas.microsoft.com/office/drawing/2014/main" id="{D98A06AE-CF9F-45E1-AE7D-E2568A77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05" name="Rectangle 36">
            <a:extLst>
              <a:ext uri="{FF2B5EF4-FFF2-40B4-BE49-F238E27FC236}">
                <a16:creationId xmlns:a16="http://schemas.microsoft.com/office/drawing/2014/main" id="{6E39485C-B42D-433F-8AA8-7AD1F243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/>
              <p:nvPr/>
            </p:nvSpPr>
            <p:spPr bwMode="auto">
              <a:xfrm>
                <a:off x="2049462" y="2286000"/>
                <a:ext cx="5418138" cy="3285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  <a:p>
                <a:endParaRPr lang="en-US" sz="2400" dirty="0">
                  <a:latin typeface="Tahom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1206" name="Object 35">
                <a:extLst>
                  <a:ext uri="{FF2B5EF4-FFF2-40B4-BE49-F238E27FC236}">
                    <a16:creationId xmlns:a16="http://schemas.microsoft.com/office/drawing/2014/main" id="{975F07C5-52B9-4E06-83A3-F179E1FD8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49462" y="2286000"/>
                <a:ext cx="5418138" cy="3285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07" name="Rectangle 2">
            <a:extLst>
              <a:ext uri="{FF2B5EF4-FFF2-40B4-BE49-F238E27FC236}">
                <a16:creationId xmlns:a16="http://schemas.microsoft.com/office/drawing/2014/main" id="{C8B13C33-3BA5-48E2-B2F3-FEA5CAAC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5905"/>
            <a:ext cx="822960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800" dirty="0">
                <a:solidFill>
                  <a:schemeClr val="tx2"/>
                </a:solidFill>
              </a:rPr>
              <a:t>Solve the following set of equations by Gaussian elimination with partial pivoting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32091ED-45EF-403B-85C9-C4A5BE4C1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743200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62E2104-ED88-4B7E-96A2-B6DF9B122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49808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Number of Steps of Forward Elimination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0BE1E05-3ACD-4683-B1E9-D98CF85C26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590800"/>
            <a:ext cx="8915400" cy="30781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/>
              <a:t>Number of steps of forward elimination part is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/>
              <a:t>(</a:t>
            </a:r>
            <a:r>
              <a:rPr lang="en-US" altLang="en-US" sz="3600" i="1" dirty="0">
                <a:latin typeface="Times New Roman" panose="02020603050405020304" pitchFamily="18" charset="0"/>
              </a:rPr>
              <a:t>n</a:t>
            </a:r>
            <a:r>
              <a:rPr lang="en-US" altLang="en-US" sz="3600" dirty="0">
                <a:latin typeface="Symbol" panose="05050102010706020507" pitchFamily="18" charset="2"/>
              </a:rPr>
              <a:t>-</a:t>
            </a:r>
            <a:r>
              <a:rPr lang="en-US" altLang="en-US" sz="3600" dirty="0">
                <a:latin typeface="Times New Roman" panose="02020603050405020304" pitchFamily="18" charset="0"/>
              </a:rPr>
              <a:t>1</a:t>
            </a:r>
            <a:r>
              <a:rPr lang="en-US" altLang="en-US" dirty="0"/>
              <a:t>)=(3</a:t>
            </a:r>
            <a:r>
              <a:rPr lang="en-US" altLang="en-US" dirty="0">
                <a:latin typeface="Symbol" panose="05050102010706020507" pitchFamily="18" charset="2"/>
              </a:rPr>
              <a:t>-</a:t>
            </a:r>
            <a:r>
              <a:rPr lang="en-US" altLang="en-US" dirty="0"/>
              <a:t>1)=2</a:t>
            </a:r>
          </a:p>
          <a:p>
            <a:pPr marL="0" indent="0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44E42396-64BC-4D57-BE95-34912F879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04163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Elimination: Step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5" name="Content Placeholder 2">
                <a:extLst>
                  <a:ext uri="{FF2B5EF4-FFF2-40B4-BE49-F238E27FC236}">
                    <a16:creationId xmlns:a16="http://schemas.microsoft.com/office/drawing/2014/main" id="{65B56A92-9BF1-435E-962D-3A4D3436FCA6}"/>
                  </a:ext>
                </a:extLst>
              </p:cNvPr>
              <p:cNvSpPr>
                <a:spLocks noGrp="1" noChangeArrowheads="1"/>
              </p:cNvSpPr>
              <p:nvPr>
                <p:ph idx="4294967295"/>
              </p:nvPr>
            </p:nvSpPr>
            <p:spPr>
              <a:xfrm>
                <a:off x="685800" y="1219200"/>
                <a:ext cx="8001000" cy="990600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en-US" alt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Examine absolute values of first column, first row and below.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25</m:t>
                        </m:r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144</m:t>
                        </m:r>
                      </m:e>
                    </m:d>
                  </m:oMath>
                </a14:m>
                <a:r>
                  <a:rPr lang="en-US" sz="2400" dirty="0">
                    <a:ea typeface="Tahoma" panose="020B0604030504040204" pitchFamily="34" charset="0"/>
                    <a:cs typeface="Tahoma" panose="020B0604030504040204" pitchFamily="34" charset="0"/>
                  </a:rPr>
                  <a:t>. </a:t>
                </a:r>
              </a:p>
              <a:p>
                <a:pPr eaLnBrk="1" hangingPunct="1">
                  <a:defRPr/>
                </a:pPr>
                <a:r>
                  <a:rPr lang="en-US" sz="2400" dirty="0"/>
                  <a:t>Largest absolute value is 144 and exists in Row 3.</a:t>
                </a:r>
              </a:p>
              <a:p>
                <a:pPr eaLnBrk="1" hangingPunct="1">
                  <a:defRPr/>
                </a:pPr>
                <a:r>
                  <a:rPr lang="en-US" sz="2400" dirty="0"/>
                  <a:t>Switch row 1 and row 3.</a:t>
                </a:r>
              </a:p>
              <a:p>
                <a:pPr marL="82550" indent="0" eaLnBrk="1" hangingPunct="1">
                  <a:buSzPct val="97000"/>
                  <a:buNone/>
                </a:pPr>
                <a:endParaRPr 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indent="0" eaLnBrk="1" hangingPunct="1">
                  <a:buFontTx/>
                  <a:buNone/>
                </a:pPr>
                <a:endParaRPr lang="en-US" altLang="en-US" sz="2400" dirty="0"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indent="0" eaLnBrk="1" hangingPunct="1">
                  <a:buFontTx/>
                  <a:buNone/>
                </a:pPr>
                <a:endParaRPr lang="en-US" altLang="en-US" sz="3000" dirty="0"/>
              </a:p>
              <a:p>
                <a:pPr indent="0" eaLnBrk="1" hangingPunct="1">
                  <a:buFontTx/>
                  <a:buNone/>
                </a:pPr>
                <a:endParaRPr lang="en-US" altLang="en-US" sz="3000" dirty="0"/>
              </a:p>
              <a:p>
                <a:pPr indent="0" eaLnBrk="1" hangingPunct="1">
                  <a:buFontTx/>
                  <a:buNone/>
                </a:pPr>
                <a:endParaRPr lang="en-US" altLang="en-US" sz="3000" dirty="0"/>
              </a:p>
            </p:txBody>
          </p:sp>
        </mc:Choice>
        <mc:Fallback xmlns="">
          <p:sp>
            <p:nvSpPr>
              <p:cNvPr id="59395" name="Content Placeholder 2">
                <a:extLst>
                  <a:ext uri="{FF2B5EF4-FFF2-40B4-BE49-F238E27FC236}">
                    <a16:creationId xmlns:a16="http://schemas.microsoft.com/office/drawing/2014/main" id="{65B56A92-9BF1-435E-962D-3A4D3436FC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685800" y="1219200"/>
                <a:ext cx="8001000" cy="990600"/>
              </a:xfrm>
              <a:blipFill>
                <a:blip r:embed="rId3"/>
                <a:stretch>
                  <a:fillRect t="-4908" b="-85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6" name="Object 4">
            <a:extLst>
              <a:ext uri="{FF2B5EF4-FFF2-40B4-BE49-F238E27FC236}">
                <a16:creationId xmlns:a16="http://schemas.microsoft.com/office/drawing/2014/main" id="{21CA0883-BC71-423D-A8CF-01B33B31E289}"/>
              </a:ext>
            </a:extLst>
          </p:cNvPr>
          <p:cNvSpPr txBox="1"/>
          <p:nvPr/>
        </p:nvSpPr>
        <p:spPr bwMode="auto">
          <a:xfrm>
            <a:off x="3754438" y="2133600"/>
            <a:ext cx="1635125" cy="51911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/>
              <p:nvPr/>
            </p:nvSpPr>
            <p:spPr bwMode="auto">
              <a:xfrm>
                <a:off x="1447800" y="3441583"/>
                <a:ext cx="7162800" cy="1452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9398" name="Object 8">
                <a:extLst>
                  <a:ext uri="{FF2B5EF4-FFF2-40B4-BE49-F238E27FC236}">
                    <a16:creationId xmlns:a16="http://schemas.microsoft.com/office/drawing/2014/main" id="{7AA4F3FB-BAE6-4F62-9F04-1448019CE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441583"/>
                <a:ext cx="7162800" cy="1452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03093ED-DA01-4CA8-A9AB-5CAB547CC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356" y="60325"/>
            <a:ext cx="87812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Forward Elimination: Step 1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/>
              </p:cNvSpPr>
              <p:nvPr>
                <p:ph idx="4294967295"/>
              </p:nvPr>
            </p:nvSpPr>
            <p:spPr bwMode="auto">
              <a:xfrm>
                <a:off x="2918958" y="968967"/>
                <a:ext cx="3043238" cy="1431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448" name="Object 19">
                <a:extLst>
                  <a:ext uri="{FF2B5EF4-FFF2-40B4-BE49-F238E27FC236}">
                    <a16:creationId xmlns:a16="http://schemas.microsoft.com/office/drawing/2014/main" id="{C53D6AEA-690A-4974-ADCF-148FA716810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2918958" y="968967"/>
                <a:ext cx="3043238" cy="1431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3" name="Rectangle 5">
            <a:extLst>
              <a:ext uri="{FF2B5EF4-FFF2-40B4-BE49-F238E27FC236}">
                <a16:creationId xmlns:a16="http://schemas.microsoft.com/office/drawing/2014/main" id="{01E1F869-F771-4838-A581-48F3C6650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4" name="Rectangle 7">
            <a:extLst>
              <a:ext uri="{FF2B5EF4-FFF2-40B4-BE49-F238E27FC236}">
                <a16:creationId xmlns:a16="http://schemas.microsoft.com/office/drawing/2014/main" id="{04EE449F-0B6F-4C2B-AD0D-8EACD8B1E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5" name="Rectangle 12">
            <a:extLst>
              <a:ext uri="{FF2B5EF4-FFF2-40B4-BE49-F238E27FC236}">
                <a16:creationId xmlns:a16="http://schemas.microsoft.com/office/drawing/2014/main" id="{F13A5EA9-44CE-4994-9A93-417D6F914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9047" y="4186644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/>
              <p:nvPr/>
            </p:nvSpPr>
            <p:spPr bwMode="auto">
              <a:xfrm>
                <a:off x="230128" y="3028820"/>
                <a:ext cx="8777022" cy="4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279.2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×0.4444</m:t>
                    </m:r>
                  </m:oMath>
                </a14:m>
                <a:r>
                  <a:rPr lang="en-US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63.99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5.333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0.4444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124.1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46" name="Object 14">
                <a:extLst>
                  <a:ext uri="{FF2B5EF4-FFF2-40B4-BE49-F238E27FC236}">
                    <a16:creationId xmlns:a16="http://schemas.microsoft.com/office/drawing/2014/main" id="{25309117-0036-4851-BE80-3F1E055AF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28" y="3028820"/>
                <a:ext cx="8777022" cy="431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7" name="Rectangle 15">
            <a:extLst>
              <a:ext uri="{FF2B5EF4-FFF2-40B4-BE49-F238E27FC236}">
                <a16:creationId xmlns:a16="http://schemas.microsoft.com/office/drawing/2014/main" id="{AD19841F-583D-4299-A26E-189A3519B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91000"/>
            <a:ext cx="9144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449" name="Rectangle 22">
            <a:extLst>
              <a:ext uri="{FF2B5EF4-FFF2-40B4-BE49-F238E27FC236}">
                <a16:creationId xmlns:a16="http://schemas.microsoft.com/office/drawing/2014/main" id="{ACA8C773-BB37-48E2-B947-DE77DF9B2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/>
              <p:nvPr/>
            </p:nvSpPr>
            <p:spPr bwMode="auto">
              <a:xfrm>
                <a:off x="3766487" y="3586956"/>
                <a:ext cx="5523593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8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63.99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5.333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0.4444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124.1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.5556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0" name="Object 13">
                <a:extLst>
                  <a:ext uri="{FF2B5EF4-FFF2-40B4-BE49-F238E27FC236}">
                    <a16:creationId xmlns:a16="http://schemas.microsoft.com/office/drawing/2014/main" id="{B3F48824-AC03-4ED4-B990-8B0F8175B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6487" y="3586956"/>
                <a:ext cx="5523593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/>
              <p:nvPr/>
            </p:nvSpPr>
            <p:spPr bwMode="auto">
              <a:xfrm>
                <a:off x="3962400" y="4955835"/>
                <a:ext cx="4920343" cy="1352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451" name="Object 15">
                <a:extLst>
                  <a:ext uri="{FF2B5EF4-FFF2-40B4-BE49-F238E27FC236}">
                    <a16:creationId xmlns:a16="http://schemas.microsoft.com/office/drawing/2014/main" id="{DB6D7DC3-0AD3-40CF-8C5A-AD169F4AD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4955835"/>
                <a:ext cx="4920343" cy="1352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52" name="TextBox 12">
                <a:extLst>
                  <a:ext uri="{FF2B5EF4-FFF2-40B4-BE49-F238E27FC236}">
                    <a16:creationId xmlns:a16="http://schemas.microsoft.com/office/drawing/2014/main" id="{AC68B5D7-41E3-4354-932A-A71DA9A2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816" y="2043914"/>
                <a:ext cx="9019645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</a:pPr>
                <a:r>
                  <a:rPr lang="en-US" altLang="en-US" sz="2400" dirty="0"/>
                  <a:t>Divide Row 1 by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144</m:t>
                    </m:r>
                  </m:oMath>
                </a14:m>
                <a:r>
                  <a:rPr lang="en-US" altLang="en-US" sz="2400" dirty="0"/>
                  <a:t> and multiply it by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en-US" altLang="en-US" sz="2400" dirty="0"/>
                  <a:t>, that is the multiplication factor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64/144=0.4444</m:t>
                    </m:r>
                  </m:oMath>
                </a14:m>
                <a:endParaRPr 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                   </a:t>
                </a:r>
              </a:p>
            </p:txBody>
          </p:sp>
        </mc:Choice>
        <mc:Fallback xmlns="">
          <p:sp>
            <p:nvSpPr>
              <p:cNvPr id="61452" name="TextBox 12">
                <a:extLst>
                  <a:ext uri="{FF2B5EF4-FFF2-40B4-BE49-F238E27FC236}">
                    <a16:creationId xmlns:a16="http://schemas.microsoft.com/office/drawing/2014/main" id="{AC68B5D7-41E3-4354-932A-A71DA9A2E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816" y="2043914"/>
                <a:ext cx="9019645" cy="1200329"/>
              </a:xfrm>
              <a:prstGeom prst="rect">
                <a:avLst/>
              </a:prstGeom>
              <a:blipFill>
                <a:blip r:embed="rId7"/>
                <a:stretch>
                  <a:fillRect l="-1082" t="-45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4" name="TextBox 13">
            <a:extLst>
              <a:ext uri="{FF2B5EF4-FFF2-40B4-BE49-F238E27FC236}">
                <a16:creationId xmlns:a16="http://schemas.microsoft.com/office/drawing/2014/main" id="{D18101FE-C455-4110-91E3-5BE19711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8" y="3724099"/>
            <a:ext cx="29500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Row 2</a:t>
            </a:r>
          </a:p>
        </p:txBody>
      </p:sp>
      <p:sp>
        <p:nvSpPr>
          <p:cNvPr id="61455" name="TextBox 14">
            <a:extLst>
              <a:ext uri="{FF2B5EF4-FFF2-40B4-BE49-F238E27FC236}">
                <a16:creationId xmlns:a16="http://schemas.microsoft.com/office/drawing/2014/main" id="{E82E2320-457F-480B-92C9-160B61BE2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058036"/>
            <a:ext cx="3505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new row for Row 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6BB47D5-AC96-4885-AF48-51E9FDD89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619" y="114300"/>
            <a:ext cx="87050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Forward Elimination: Step 1 (cont.)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DD9825E-CB7D-4E83-86D2-FA0FABC5A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C9104D6D-46AD-40CC-9E75-F75918A0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35267059-5A1F-49E8-BD14-894059E54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664" y="3942170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3494" name="Rectangle 10">
            <a:extLst>
              <a:ext uri="{FF2B5EF4-FFF2-40B4-BE49-F238E27FC236}">
                <a16:creationId xmlns:a16="http://schemas.microsoft.com/office/drawing/2014/main" id="{07EAF87F-1480-4BC8-B078-9ABB63422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5" name="Rectangle 13">
            <a:extLst>
              <a:ext uri="{FF2B5EF4-FFF2-40B4-BE49-F238E27FC236}">
                <a16:creationId xmlns:a16="http://schemas.microsoft.com/office/drawing/2014/main" id="{F1AE7869-95B1-4D0F-9BE7-FF257F9F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/>
              <p:nvPr/>
            </p:nvSpPr>
            <p:spPr bwMode="auto">
              <a:xfrm>
                <a:off x="249619" y="3040122"/>
                <a:ext cx="8776964" cy="411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×0.1736=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25.00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2.083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0.1736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48.47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496" name="Object 12">
                <a:extLst>
                  <a:ext uri="{FF2B5EF4-FFF2-40B4-BE49-F238E27FC236}">
                    <a16:creationId xmlns:a16="http://schemas.microsoft.com/office/drawing/2014/main" id="{020B95B6-5E2E-4927-82CE-C513F3441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619" y="3040122"/>
                <a:ext cx="8776964" cy="411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497" name="Rectangle 15">
            <a:extLst>
              <a:ext uri="{FF2B5EF4-FFF2-40B4-BE49-F238E27FC236}">
                <a16:creationId xmlns:a16="http://schemas.microsoft.com/office/drawing/2014/main" id="{CC0D18DC-F688-4711-9DB3-30F7E15B5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8" name="Rectangle 17">
            <a:extLst>
              <a:ext uri="{FF2B5EF4-FFF2-40B4-BE49-F238E27FC236}">
                <a16:creationId xmlns:a16="http://schemas.microsoft.com/office/drawing/2014/main" id="{2CF20947-91D7-4651-96FE-31918C8AD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/>
              <p:nvPr/>
            </p:nvSpPr>
            <p:spPr bwMode="auto">
              <a:xfrm>
                <a:off x="4889500" y="3629939"/>
                <a:ext cx="4060825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5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2.083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0.1736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48.47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0" name="Object 5">
                <a:extLst>
                  <a:ext uri="{FF2B5EF4-FFF2-40B4-BE49-F238E27FC236}">
                    <a16:creationId xmlns:a16="http://schemas.microsoft.com/office/drawing/2014/main" id="{9ACAD6D0-71D6-4F02-952C-0627215CE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9500" y="3629939"/>
                <a:ext cx="4060825" cy="1390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/>
              <p:nvPr/>
            </p:nvSpPr>
            <p:spPr bwMode="auto">
              <a:xfrm>
                <a:off x="2743200" y="1221340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1" name="Object 14">
                <a:extLst>
                  <a:ext uri="{FF2B5EF4-FFF2-40B4-BE49-F238E27FC236}">
                    <a16:creationId xmlns:a16="http://schemas.microsoft.com/office/drawing/2014/main" id="{BA96211E-0E6A-44A3-AE4E-6C59A2E08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1221340"/>
                <a:ext cx="4176713" cy="1417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/>
              <p:nvPr/>
            </p:nvSpPr>
            <p:spPr bwMode="auto">
              <a:xfrm>
                <a:off x="5029200" y="5002898"/>
                <a:ext cx="4176713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502" name="Object 15">
                <a:extLst>
                  <a:ext uri="{FF2B5EF4-FFF2-40B4-BE49-F238E27FC236}">
                    <a16:creationId xmlns:a16="http://schemas.microsoft.com/office/drawing/2014/main" id="{D4BAF6E7-119E-4566-B376-76855D8F3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5002898"/>
                <a:ext cx="4176713" cy="14176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505" name="TextBox 13">
            <a:extLst>
              <a:ext uri="{FF2B5EF4-FFF2-40B4-BE49-F238E27FC236}">
                <a16:creationId xmlns:a16="http://schemas.microsoft.com/office/drawing/2014/main" id="{64DD4C8F-0C45-4666-83C5-E1025683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19" y="3665170"/>
            <a:ext cx="38651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Row 3</a:t>
            </a:r>
          </a:p>
        </p:txBody>
      </p:sp>
      <p:sp>
        <p:nvSpPr>
          <p:cNvPr id="63506" name="TextBox 14">
            <a:extLst>
              <a:ext uri="{FF2B5EF4-FFF2-40B4-BE49-F238E27FC236}">
                <a16:creationId xmlns:a16="http://schemas.microsoft.com/office/drawing/2014/main" id="{3E4C86D6-B372-4D94-84BB-1FC133BF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19" y="5068212"/>
            <a:ext cx="347565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new equation for Row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C0F8B4-08CF-36EB-1A7B-406625524179}"/>
                  </a:ext>
                </a:extLst>
              </p:cNvPr>
              <p:cNvSpPr txBox="1"/>
              <p:nvPr/>
            </p:nvSpPr>
            <p:spPr>
              <a:xfrm>
                <a:off x="187074" y="2076144"/>
                <a:ext cx="877696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  <a:buNone/>
                </a:pPr>
                <a:r>
                  <a:rPr lang="en-US" altLang="en-US" sz="2400" dirty="0"/>
                  <a:t>Divide Row 1 by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144</m:t>
                    </m:r>
                  </m:oMath>
                </a14:m>
                <a:r>
                  <a:rPr lang="en-US" altLang="en-US" sz="2400" dirty="0"/>
                  <a:t> and multiply it by 25, that is the multiplication factor is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25/144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0.1736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C0F8B4-08CF-36EB-1A7B-406625524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74" y="2076144"/>
                <a:ext cx="8776964" cy="830997"/>
              </a:xfrm>
              <a:prstGeom prst="rect">
                <a:avLst/>
              </a:prstGeom>
              <a:blipFill>
                <a:blip r:embed="rId7"/>
                <a:stretch>
                  <a:fillRect l="-1112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5E4EB562-5887-4BB3-8C67-298E2DCA0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Forward Elimination: Step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Content Placeholder 2">
                <a:extLst>
                  <a:ext uri="{FF2B5EF4-FFF2-40B4-BE49-F238E27FC236}">
                    <a16:creationId xmlns:a16="http://schemas.microsoft.com/office/drawing/2014/main" id="{E8F3592B-BCFD-4F5F-AF4E-3F47CA5DFF7B}"/>
                  </a:ext>
                </a:extLst>
              </p:cNvPr>
              <p:cNvSpPr>
                <a:spLocks noGrp="1" noChangeArrowheads="1"/>
              </p:cNvSpPr>
              <p:nvPr>
                <p:ph idx="4294967295"/>
              </p:nvPr>
            </p:nvSpPr>
            <p:spPr>
              <a:xfrm>
                <a:off x="685800" y="1219200"/>
                <a:ext cx="8305800" cy="1676400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400" dirty="0"/>
                  <a:t>Examine absolute values of second column, second row and below.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2.667</m:t>
                        </m:r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2.917</m:t>
                        </m:r>
                      </m:e>
                    </m:d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/>
                  <a:t>Largest absolute value is 2.917 and exists in row 3.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/>
                  <a:t>Switch row 2 and row 3.</a:t>
                </a:r>
              </a:p>
              <a:p>
                <a:pPr eaLnBrk="1" hangingPunct="1"/>
                <a:endParaRPr lang="en-US" altLang="en-US" sz="2400" dirty="0"/>
              </a:p>
              <a:p>
                <a:pPr eaLnBrk="1" hangingPunct="1">
                  <a:buFontTx/>
                  <a:buNone/>
                </a:pPr>
                <a:endParaRPr lang="en-US" altLang="en-US" sz="2400" dirty="0"/>
              </a:p>
              <a:p>
                <a:pPr eaLnBrk="1" hangingPunct="1">
                  <a:buFontTx/>
                  <a:buNone/>
                </a:pPr>
                <a:endParaRPr lang="en-US" altLang="en-US" sz="2400" dirty="0"/>
              </a:p>
              <a:p>
                <a:pPr eaLnBrk="1" hangingPunct="1">
                  <a:buFontTx/>
                  <a:buNone/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65539" name="Content Placeholder 2">
                <a:extLst>
                  <a:ext uri="{FF2B5EF4-FFF2-40B4-BE49-F238E27FC236}">
                    <a16:creationId xmlns:a16="http://schemas.microsoft.com/office/drawing/2014/main" id="{E8F3592B-BCFD-4F5F-AF4E-3F47CA5DF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685800" y="1219200"/>
                <a:ext cx="8305800" cy="1676400"/>
              </a:xfrm>
              <a:blipFill>
                <a:blip r:embed="rId3"/>
                <a:stretch>
                  <a:fillRect t="-2909" b="-1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540" name="Object 4">
            <a:extLst>
              <a:ext uri="{FF2B5EF4-FFF2-40B4-BE49-F238E27FC236}">
                <a16:creationId xmlns:a16="http://schemas.microsoft.com/office/drawing/2014/main" id="{9743CB1C-3A09-4567-B2E8-21885C063A2D}"/>
              </a:ext>
            </a:extLst>
          </p:cNvPr>
          <p:cNvSpPr txBox="1"/>
          <p:nvPr/>
        </p:nvSpPr>
        <p:spPr bwMode="auto">
          <a:xfrm>
            <a:off x="3689350" y="2133600"/>
            <a:ext cx="1765300" cy="51911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en-US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/>
              <p:nvPr/>
            </p:nvSpPr>
            <p:spPr bwMode="auto">
              <a:xfrm>
                <a:off x="1066800" y="3124200"/>
                <a:ext cx="7616825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5542" name="Object 8">
                <a:extLst>
                  <a:ext uri="{FF2B5EF4-FFF2-40B4-BE49-F238E27FC236}">
                    <a16:creationId xmlns:a16="http://schemas.microsoft.com/office/drawing/2014/main" id="{F18C7CCF-C4F0-4B85-892D-670BF3A89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3124200"/>
                <a:ext cx="7616825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306D9E9-05CB-42F1-BC90-07F75DAA3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4131"/>
            <a:ext cx="8458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Forward Elimination: Step 2 (cont.)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42E1641-9A90-41A9-ACFF-7F57C023B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47370768-FF7B-4291-83EE-F21946CCC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F9029380-1889-4A26-80F3-54D248E8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916" y="4165214"/>
            <a:ext cx="23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.</a:t>
            </a:r>
            <a:endParaRPr lang="en-US" altLang="en-US" sz="1800" dirty="0"/>
          </a:p>
        </p:txBody>
      </p:sp>
      <p:sp>
        <p:nvSpPr>
          <p:cNvPr id="67590" name="Rectangle 7">
            <a:extLst>
              <a:ext uri="{FF2B5EF4-FFF2-40B4-BE49-F238E27FC236}">
                <a16:creationId xmlns:a16="http://schemas.microsoft.com/office/drawing/2014/main" id="{999C1338-A5AF-4EF0-9CA0-C3E714EA5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1" name="Rectangle 8">
            <a:extLst>
              <a:ext uri="{FF2B5EF4-FFF2-40B4-BE49-F238E27FC236}">
                <a16:creationId xmlns:a16="http://schemas.microsoft.com/office/drawing/2014/main" id="{EC338FD2-E6CC-40E6-BE23-F0AF50C67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2" name="Rectangle 10">
            <a:extLst>
              <a:ext uri="{FF2B5EF4-FFF2-40B4-BE49-F238E27FC236}">
                <a16:creationId xmlns:a16="http://schemas.microsoft.com/office/drawing/2014/main" id="{B9ADD51C-8262-449A-81A0-4C9B2A267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7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3" name="Rectangle 12">
            <a:extLst>
              <a:ext uri="{FF2B5EF4-FFF2-40B4-BE49-F238E27FC236}">
                <a16:creationId xmlns:a16="http://schemas.microsoft.com/office/drawing/2014/main" id="{F2898032-17CA-4A23-9AAE-D8CFC4779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94" name="Rectangle 17">
            <a:extLst>
              <a:ext uri="{FF2B5EF4-FFF2-40B4-BE49-F238E27FC236}">
                <a16:creationId xmlns:a16="http://schemas.microsoft.com/office/drawing/2014/main" id="{AA7D2A0F-7716-4CD3-B398-355EE6D7D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/>
              <p:nvPr/>
            </p:nvSpPr>
            <p:spPr bwMode="auto">
              <a:xfrm>
                <a:off x="433387" y="3393282"/>
                <a:ext cx="8277225" cy="398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×0.9143=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53.33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5" name="Object 16">
                <a:extLst>
                  <a:ext uri="{FF2B5EF4-FFF2-40B4-BE49-F238E27FC236}">
                    <a16:creationId xmlns:a16="http://schemas.microsoft.com/office/drawing/2014/main" id="{4B744205-D53B-40DB-96B8-3DD5B1D71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87" y="3393282"/>
                <a:ext cx="8277225" cy="398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/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53.10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6" name="Object 8">
                <a:extLst>
                  <a:ext uri="{FF2B5EF4-FFF2-40B4-BE49-F238E27FC236}">
                    <a16:creationId xmlns:a16="http://schemas.microsoft.com/office/drawing/2014/main" id="{91644AFE-765F-47E1-848D-F4222DC3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219200"/>
                <a:ext cx="3663950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/>
              <p:nvPr/>
            </p:nvSpPr>
            <p:spPr bwMode="auto">
              <a:xfrm>
                <a:off x="4560887" y="3964782"/>
                <a:ext cx="3986212" cy="1390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2.667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0.5556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53.10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2.667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0.7556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53.33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ba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7" name="Object 17">
                <a:extLst>
                  <a:ext uri="{FF2B5EF4-FFF2-40B4-BE49-F238E27FC236}">
                    <a16:creationId xmlns:a16="http://schemas.microsoft.com/office/drawing/2014/main" id="{BC040F93-AE8A-4E4D-8379-D8576891B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0887" y="3964782"/>
                <a:ext cx="3986212" cy="1390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/>
              <p:nvPr/>
            </p:nvSpPr>
            <p:spPr bwMode="auto">
              <a:xfrm>
                <a:off x="4532312" y="5564982"/>
                <a:ext cx="4041775" cy="1354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598" name="Object 18">
                <a:extLst>
                  <a:ext uri="{FF2B5EF4-FFF2-40B4-BE49-F238E27FC236}">
                    <a16:creationId xmlns:a16="http://schemas.microsoft.com/office/drawing/2014/main" id="{FDA8FF32-1FFF-4947-A4F2-C05F644DF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2312" y="5564982"/>
                <a:ext cx="4041775" cy="13541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601" name="TextBox 13">
            <a:extLst>
              <a:ext uri="{FF2B5EF4-FFF2-40B4-BE49-F238E27FC236}">
                <a16:creationId xmlns:a16="http://schemas.microsoft.com/office/drawing/2014/main" id="{4EBB7D16-B3B7-4AB8-9781-C763B59D1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88" y="3927476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Subtract the result from Equation 3</a:t>
            </a:r>
          </a:p>
        </p:txBody>
      </p:sp>
      <p:sp>
        <p:nvSpPr>
          <p:cNvPr id="67602" name="TextBox 14">
            <a:extLst>
              <a:ext uri="{FF2B5EF4-FFF2-40B4-BE49-F238E27FC236}">
                <a16:creationId xmlns:a16="http://schemas.microsoft.com/office/drawing/2014/main" id="{11997DA9-817F-4BB5-B2F6-98808C4D1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5831682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Substitute new equation for Equation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B060DA-F5CA-9595-143B-4868F3A397EB}"/>
                  </a:ext>
                </a:extLst>
              </p:cNvPr>
              <p:cNvSpPr txBox="1"/>
              <p:nvPr/>
            </p:nvSpPr>
            <p:spPr>
              <a:xfrm>
                <a:off x="152400" y="2403258"/>
                <a:ext cx="870076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  <a:buNone/>
                </a:pPr>
                <a:r>
                  <a:rPr lang="en-US" altLang="en-US" sz="2400" dirty="0"/>
                  <a:t>Divide Row 2 by 2.917 and multiply it by 2.667, that is the multiplication factor is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2.667/2.917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0.9143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B060DA-F5CA-9595-143B-4868F3A39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403258"/>
                <a:ext cx="8700764" cy="830997"/>
              </a:xfrm>
              <a:prstGeom prst="rect">
                <a:avLst/>
              </a:prstGeom>
              <a:blipFill>
                <a:blip r:embed="rId7"/>
                <a:stretch>
                  <a:fillRect l="-1051" t="-5109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8A66870-61EA-4895-8965-5FA307556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819400"/>
            <a:ext cx="4572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FEBAE2ED-60EB-466D-AA8C-E3C028D93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3576" y="274320"/>
            <a:ext cx="8520112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</a:t>
            </a:r>
          </a:p>
        </p:txBody>
      </p:sp>
      <p:sp>
        <p:nvSpPr>
          <p:cNvPr id="71683" name="Rectangle 8">
            <a:extLst>
              <a:ext uri="{FF2B5EF4-FFF2-40B4-BE49-F238E27FC236}">
                <a16:creationId xmlns:a16="http://schemas.microsoft.com/office/drawing/2014/main" id="{48DF5E40-F7F7-4348-82B8-43CCACBA5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4" name="Rectangle 14">
            <a:extLst>
              <a:ext uri="{FF2B5EF4-FFF2-40B4-BE49-F238E27FC236}">
                <a16:creationId xmlns:a16="http://schemas.microsoft.com/office/drawing/2014/main" id="{AF8F1AA9-9DA3-4303-9AFA-744F146DF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5" name="Rectangle 16">
            <a:extLst>
              <a:ext uri="{FF2B5EF4-FFF2-40B4-BE49-F238E27FC236}">
                <a16:creationId xmlns:a16="http://schemas.microsoft.com/office/drawing/2014/main" id="{739EF388-C110-4FBF-8B10-B810D9EE8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/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−0.23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1.15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6" name="Object 15">
                <a:extLst>
                  <a:ext uri="{FF2B5EF4-FFF2-40B4-BE49-F238E27FC236}">
                    <a16:creationId xmlns:a16="http://schemas.microsoft.com/office/drawing/2014/main" id="{31CA5C8C-388D-40AE-A787-68B643A43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3733800"/>
                <a:ext cx="2605088" cy="208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687" name="Rectangle 20">
            <a:extLst>
              <a:ext uri="{FF2B5EF4-FFF2-40B4-BE49-F238E27FC236}">
                <a16:creationId xmlns:a16="http://schemas.microsoft.com/office/drawing/2014/main" id="{A6D75984-89C9-4F54-A604-78A3B4DC9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8" name="Text Box 21">
            <a:extLst>
              <a:ext uri="{FF2B5EF4-FFF2-40B4-BE49-F238E27FC236}">
                <a16:creationId xmlns:a16="http://schemas.microsoft.com/office/drawing/2014/main" id="{5EC8891D-1963-4842-8F93-DE06EB9E0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Solving for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baseline="-25000">
                <a:latin typeface="Times New Roman" panose="02020603050405020304" pitchFamily="18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/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689" name="Object 22">
                <a:extLst>
                  <a:ext uri="{FF2B5EF4-FFF2-40B4-BE49-F238E27FC236}">
                    <a16:creationId xmlns:a16="http://schemas.microsoft.com/office/drawing/2014/main" id="{9A285AD6-13CE-48CB-AFB5-1943DDB15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38" y="1524000"/>
                <a:ext cx="8520112" cy="1289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B7B467F-8977-4323-BFC5-A1A74D8FD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320"/>
            <a:ext cx="8552688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 (cont.)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ED7FB19-96C4-4B3B-A3D2-545617878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FFAD367D-8781-4E4B-8150-8DA645941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3" name="Rectangle 6">
            <a:extLst>
              <a:ext uri="{FF2B5EF4-FFF2-40B4-BE49-F238E27FC236}">
                <a16:creationId xmlns:a16="http://schemas.microsoft.com/office/drawing/2014/main" id="{C3FD94CB-C3D1-401A-B57A-818F09F60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4" name="Rectangle 9">
            <a:extLst>
              <a:ext uri="{FF2B5EF4-FFF2-40B4-BE49-F238E27FC236}">
                <a16:creationId xmlns:a16="http://schemas.microsoft.com/office/drawing/2014/main" id="{0EAC94A0-93DE-41D0-944E-A176B7664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5" name="Text Box 11">
            <a:extLst>
              <a:ext uri="{FF2B5EF4-FFF2-40B4-BE49-F238E27FC236}">
                <a16:creationId xmlns:a16="http://schemas.microsoft.com/office/drawing/2014/main" id="{00940366-A01D-4B9B-BD54-7798161BE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02194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Solving for </a:t>
            </a:r>
            <a:r>
              <a:rPr lang="en-US" altLang="en-US" i="1" dirty="0">
                <a:latin typeface="Times New Roman" panose="02020603050405020304" pitchFamily="18" charset="0"/>
              </a:rPr>
              <a:t>a</a:t>
            </a:r>
            <a:r>
              <a:rPr lang="en-US" altLang="en-US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3736" name="Rectangle 13">
            <a:extLst>
              <a:ext uri="{FF2B5EF4-FFF2-40B4-BE49-F238E27FC236}">
                <a16:creationId xmlns:a16="http://schemas.microsoft.com/office/drawing/2014/main" id="{98AD4BD8-E291-45C4-A5F8-EF7B2CAE2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/>
              <p:nvPr/>
            </p:nvSpPr>
            <p:spPr bwMode="auto">
              <a:xfrm>
                <a:off x="1295400" y="3083377"/>
                <a:ext cx="5943600" cy="182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2.917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+0.8264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58.33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58.33−0.8264×1.15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2.917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19.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737" name="Object 12">
                <a:extLst>
                  <a:ext uri="{FF2B5EF4-FFF2-40B4-BE49-F238E27FC236}">
                    <a16:creationId xmlns:a16="http://schemas.microsoft.com/office/drawing/2014/main" id="{1FD2BE0E-9C64-4E79-A1BC-D8BB1F15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083377"/>
                <a:ext cx="5943600" cy="1828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738" name="Rectangle 15">
            <a:extLst>
              <a:ext uri="{FF2B5EF4-FFF2-40B4-BE49-F238E27FC236}">
                <a16:creationId xmlns:a16="http://schemas.microsoft.com/office/drawing/2014/main" id="{6C4B1EFE-7832-4792-9B96-28F898C8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3739" name="Rectangle 17">
            <a:extLst>
              <a:ext uri="{FF2B5EF4-FFF2-40B4-BE49-F238E27FC236}">
                <a16:creationId xmlns:a16="http://schemas.microsoft.com/office/drawing/2014/main" id="{4F48314E-7754-46E4-BCCC-D8002A733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/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740" name="Object 20">
                <a:extLst>
                  <a:ext uri="{FF2B5EF4-FFF2-40B4-BE49-F238E27FC236}">
                    <a16:creationId xmlns:a16="http://schemas.microsoft.com/office/drawing/2014/main" id="{1D839D06-2CCC-4DB0-AFD1-07001017F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1371600"/>
                <a:ext cx="4791075" cy="1427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C2A060D-A48D-4567-A73F-BE05BDD2E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0964"/>
            <a:ext cx="749808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Back Substitution (cont.)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9B84F18-CEC6-47E9-A67C-5DA029B83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4A2FA6D8-026C-40F2-BA30-44D52F0C0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1" name="Rectangle 6">
            <a:extLst>
              <a:ext uri="{FF2B5EF4-FFF2-40B4-BE49-F238E27FC236}">
                <a16:creationId xmlns:a16="http://schemas.microsoft.com/office/drawing/2014/main" id="{A12EAC27-2E04-47A5-9C71-E9E194DD0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2" name="Rectangle 7">
            <a:extLst>
              <a:ext uri="{FF2B5EF4-FFF2-40B4-BE49-F238E27FC236}">
                <a16:creationId xmlns:a16="http://schemas.microsoft.com/office/drawing/2014/main" id="{74135E7D-E64F-4CAA-9D17-BFD5DDEC7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4" name="Rectangle 9">
            <a:extLst>
              <a:ext uri="{FF2B5EF4-FFF2-40B4-BE49-F238E27FC236}">
                <a16:creationId xmlns:a16="http://schemas.microsoft.com/office/drawing/2014/main" id="{2D4C1CF3-C1FA-497F-AFF4-BFFED78C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5" name="Rectangle 11">
            <a:extLst>
              <a:ext uri="{FF2B5EF4-FFF2-40B4-BE49-F238E27FC236}">
                <a16:creationId xmlns:a16="http://schemas.microsoft.com/office/drawing/2014/main" id="{9E848DE1-06CA-40E5-B1F4-42BE323B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6" name="Rectangle 13">
            <a:extLst>
              <a:ext uri="{FF2B5EF4-FFF2-40B4-BE49-F238E27FC236}">
                <a16:creationId xmlns:a16="http://schemas.microsoft.com/office/drawing/2014/main" id="{98E32A92-D81F-4F1F-9CA8-0E8712AB4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0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87" name="Rectangle 15">
            <a:extLst>
              <a:ext uri="{FF2B5EF4-FFF2-40B4-BE49-F238E27FC236}">
                <a16:creationId xmlns:a16="http://schemas.microsoft.com/office/drawing/2014/main" id="{8EE978B2-ACB9-48F6-96FC-E926739B8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/>
              <p:nvPr/>
            </p:nvSpPr>
            <p:spPr bwMode="auto">
              <a:xfrm>
                <a:off x="211123" y="2552700"/>
                <a:ext cx="6400800" cy="291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279.2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279.2−12×19.67−1.15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0.2917</m:t>
                      </m:r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5788" name="Object 20">
                <a:extLst>
                  <a:ext uri="{FF2B5EF4-FFF2-40B4-BE49-F238E27FC236}">
                    <a16:creationId xmlns:a16="http://schemas.microsoft.com/office/drawing/2014/main" id="{B21534EA-E26A-43A9-96F4-B42D7E882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123" y="2552700"/>
                <a:ext cx="6400800" cy="29114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789" name="Rectangle 21">
            <a:extLst>
              <a:ext uri="{FF2B5EF4-FFF2-40B4-BE49-F238E27FC236}">
                <a16:creationId xmlns:a16="http://schemas.microsoft.com/office/drawing/2014/main" id="{464AB42E-24BB-4491-8652-85C9E4D3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0" name="Rectangle 22">
            <a:extLst>
              <a:ext uri="{FF2B5EF4-FFF2-40B4-BE49-F238E27FC236}">
                <a16:creationId xmlns:a16="http://schemas.microsoft.com/office/drawing/2014/main" id="{45DC6583-AA69-4732-95C9-65ABFC14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5791" name="Rectangle 23">
            <a:extLst>
              <a:ext uri="{FF2B5EF4-FFF2-40B4-BE49-F238E27FC236}">
                <a16:creationId xmlns:a16="http://schemas.microsoft.com/office/drawing/2014/main" id="{15DA49F0-ECCD-4592-8CAB-A715BACC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452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p:sp>
        <p:nvSpPr>
          <p:cNvPr id="75792" name="Rectangle 24">
            <a:extLst>
              <a:ext uri="{FF2B5EF4-FFF2-40B4-BE49-F238E27FC236}">
                <a16:creationId xmlns:a16="http://schemas.microsoft.com/office/drawing/2014/main" id="{7DD50DD5-5999-4F71-87E6-AC851BF66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56038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cs typeface="Times New Roman" panose="02020603050405020304" pitchFamily="18" charset="0"/>
              </a:rPr>
              <a:t> 	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/>
              <p:nvPr/>
            </p:nvSpPr>
            <p:spPr bwMode="auto">
              <a:xfrm>
                <a:off x="228600" y="1223964"/>
                <a:ext cx="6781800" cy="17783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2.917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0.8264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58.33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5793" name="Object 25">
                <a:extLst>
                  <a:ext uri="{FF2B5EF4-FFF2-40B4-BE49-F238E27FC236}">
                    <a16:creationId xmlns:a16="http://schemas.microsoft.com/office/drawing/2014/main" id="{0B0EC873-AE00-40EC-A290-2314F710F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223964"/>
                <a:ext cx="6781800" cy="17783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A8E8D88-7375-40CA-8445-0DB488569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320"/>
            <a:ext cx="870508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Gaussian Elimination with Partial Pivoting Solution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CB9FB1D-F44D-4E7F-8A9E-D72DA2AF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416C27E5-4DD0-4C81-A0A9-BC5A38B54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F0C07ABA-15DF-44F3-A1EC-CA8FEA0E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/>
              <p:nvPr/>
            </p:nvSpPr>
            <p:spPr bwMode="auto">
              <a:xfrm>
                <a:off x="277813" y="1784349"/>
                <a:ext cx="5797550" cy="2001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106.8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177.2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279.2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830" name="Object 6">
                <a:extLst>
                  <a:ext uri="{FF2B5EF4-FFF2-40B4-BE49-F238E27FC236}">
                    <a16:creationId xmlns:a16="http://schemas.microsoft.com/office/drawing/2014/main" id="{AB25829D-16EB-49F9-9686-B6EE8598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3" y="1784349"/>
                <a:ext cx="5797550" cy="2001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/>
              <p:nvPr/>
            </p:nvSpPr>
            <p:spPr bwMode="auto">
              <a:xfrm>
                <a:off x="291795" y="3071813"/>
                <a:ext cx="2790825" cy="189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0.2917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19.67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1.15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831" name="Object 7">
                <a:extLst>
                  <a:ext uri="{FF2B5EF4-FFF2-40B4-BE49-F238E27FC236}">
                    <a16:creationId xmlns:a16="http://schemas.microsoft.com/office/drawing/2014/main" id="{1178596E-08A4-4074-8089-EB4C1604D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795" y="3071813"/>
                <a:ext cx="2790825" cy="1892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AC197E-BE21-4794-B401-0258F7F69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881" y="1295400"/>
            <a:ext cx="5472238" cy="38069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c290e55-bc98-4261-8c7d-a352788ccb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5675</TotalTime>
  <Words>919</Words>
  <Application>Microsoft Office PowerPoint</Application>
  <PresentationFormat>On-screen Show (4:3)</PresentationFormat>
  <Paragraphs>172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Cambria Math</vt:lpstr>
      <vt:lpstr>Gill Sans MT</vt:lpstr>
      <vt:lpstr>Symbol</vt:lpstr>
      <vt:lpstr>Tahoma</vt:lpstr>
      <vt:lpstr>Times New Roman</vt:lpstr>
      <vt:lpstr>Verdana</vt:lpstr>
      <vt:lpstr>Wingdings 2</vt:lpstr>
      <vt:lpstr>Solstice</vt:lpstr>
      <vt:lpstr>Gaussian Elimination with Partial Pivoting</vt:lpstr>
      <vt:lpstr>PowerPoint Presentation</vt:lpstr>
      <vt:lpstr>Naive Gauss Elimination Pitfalls        </vt:lpstr>
      <vt:lpstr>PowerPoint Presentation</vt:lpstr>
      <vt:lpstr>Is division by zero an issue here?</vt:lpstr>
      <vt:lpstr>Is division by zero an issue here? YES</vt:lpstr>
      <vt:lpstr>PowerPoint Presentation</vt:lpstr>
      <vt:lpstr>PowerPoint Presentation</vt:lpstr>
      <vt:lpstr>PowerPoint Presentation</vt:lpstr>
      <vt:lpstr>Avoiding Pitfalls</vt:lpstr>
      <vt:lpstr>Avoiding Pitfalls</vt:lpstr>
      <vt:lpstr>PowerPoint Presentation</vt:lpstr>
      <vt:lpstr>Gauss Elimination with Partial Pivoting</vt:lpstr>
      <vt:lpstr>What is Different About Partial Pivoting?</vt:lpstr>
      <vt:lpstr>Example (2nd step of FE)</vt:lpstr>
      <vt:lpstr>Example (2nd step of FE)</vt:lpstr>
      <vt:lpstr>Gaussian Elimination with Partial Pivoting</vt:lpstr>
      <vt:lpstr>PowerPoint Presentation</vt:lpstr>
      <vt:lpstr>Gauss Elimination with Partial Pivoting Example</vt:lpstr>
      <vt:lpstr>PowerPoint Presentation</vt:lpstr>
      <vt:lpstr>Forward Elimination</vt:lpstr>
      <vt:lpstr>Number of Steps of Forward Elimination</vt:lpstr>
      <vt:lpstr>Forward Elimination: Step 1</vt:lpstr>
      <vt:lpstr>Forward Elimination: Step 1 (cont.)</vt:lpstr>
      <vt:lpstr>Forward Elimination: Step 1 (cont.)</vt:lpstr>
      <vt:lpstr>Forward Elimination: Step 2</vt:lpstr>
      <vt:lpstr>Forward Elimination: Step 2 (cont.)</vt:lpstr>
      <vt:lpstr>Back Substitution</vt:lpstr>
      <vt:lpstr>Back Substitution</vt:lpstr>
      <vt:lpstr>Back Substitution (cont.)</vt:lpstr>
      <vt:lpstr>Back Substitution (cont.)</vt:lpstr>
      <vt:lpstr>Gaussian Elimination with Partial Pivoting Solution</vt:lpstr>
      <vt:lpstr>PowerPoint Presentation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233</cp:revision>
  <cp:lastPrinted>2023-02-08T16:48:43Z</cp:lastPrinted>
  <dcterms:created xsi:type="dcterms:W3CDTF">2007-03-08T14:59:05Z</dcterms:created>
  <dcterms:modified xsi:type="dcterms:W3CDTF">2023-02-08T16:49:02Z</dcterms:modified>
</cp:coreProperties>
</file>