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notesSlides/notesSlide19.xml" ContentType="application/vnd.openxmlformats-officedocument.presentationml.notesSlide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2.xml" ContentType="application/vnd.openxmlformats-officedocument.presentationml.tags+xml"/>
  <Override PartName="/ppt/notesSlides/notesSlide23.xml" ContentType="application/vnd.openxmlformats-officedocument.presentationml.notesSlide+xml"/>
  <Override PartName="/ppt/tags/tag13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14.xml" ContentType="application/vnd.openxmlformats-officedocument.presentationml.tags+xml"/>
  <Override PartName="/ppt/notesSlides/notesSlide35.xml" ContentType="application/vnd.openxmlformats-officedocument.presentationml.notesSlide+xml"/>
  <Override PartName="/ppt/tags/tag15.xml" ContentType="application/vnd.openxmlformats-officedocument.presentationml.tags+xml"/>
  <Override PartName="/ppt/notesSlides/notesSlide36.xml" ContentType="application/vnd.openxmlformats-officedocument.presentationml.notesSlide+xml"/>
  <Override PartName="/ppt/tags/tag16.xml" ContentType="application/vnd.openxmlformats-officedocument.presentationml.tags+xml"/>
  <Override PartName="/ppt/notesSlides/notesSlide37.xml" ContentType="application/vnd.openxmlformats-officedocument.presentationml.notesSlide+xml"/>
  <Override PartName="/ppt/tags/tag17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18.xml" ContentType="application/vnd.openxmlformats-officedocument.presentationml.tags+xml"/>
  <Override PartName="/ppt/notesSlides/notesSlide40.xml" ContentType="application/vnd.openxmlformats-officedocument.presentationml.notesSlide+xml"/>
  <Override PartName="/ppt/tags/tag19.xml" ContentType="application/vnd.openxmlformats-officedocument.presentationml.tags+xml"/>
  <Override PartName="/ppt/notesSlides/notesSlide41.xml" ContentType="application/vnd.openxmlformats-officedocument.presentationml.notesSlide+xml"/>
  <Override PartName="/ppt/tags/tag20.xml" ContentType="application/vnd.openxmlformats-officedocument.presentationml.tags+xml"/>
  <Override PartName="/ppt/notesSlides/notesSlide42.xml" ContentType="application/vnd.openxmlformats-officedocument.presentationml.notesSlide+xml"/>
  <Override PartName="/ppt/tags/tag21.xml" ContentType="application/vnd.openxmlformats-officedocument.presentationml.tags+xml"/>
  <Override PartName="/ppt/notesSlides/notesSlide43.xml" ContentType="application/vnd.openxmlformats-officedocument.presentationml.notesSlide+xml"/>
  <Override PartName="/ppt/tags/tag22.xml" ContentType="application/vnd.openxmlformats-officedocument.presentationml.tags+xml"/>
  <Override PartName="/ppt/notesSlides/notesSlide44.xml" ContentType="application/vnd.openxmlformats-officedocument.presentationml.notesSlide+xml"/>
  <Override PartName="/ppt/tags/tag23.xml" ContentType="application/vnd.openxmlformats-officedocument.presentationml.tags+xml"/>
  <Override PartName="/ppt/notesSlides/notesSlide45.xml" ContentType="application/vnd.openxmlformats-officedocument.presentationml.notesSlide+xml"/>
  <Override PartName="/ppt/tags/tag24.xml" ContentType="application/vnd.openxmlformats-officedocument.presentationml.tags+xml"/>
  <Override PartName="/ppt/notesSlides/notesSlide46.xml" ContentType="application/vnd.openxmlformats-officedocument.presentationml.notesSlide+xml"/>
  <Override PartName="/ppt/tags/tag25.xml" ContentType="application/vnd.openxmlformats-officedocument.presentationml.tags+xml"/>
  <Override PartName="/ppt/notesSlides/notesSlide47.xml" ContentType="application/vnd.openxmlformats-officedocument.presentationml.notesSlide+xml"/>
  <Override PartName="/ppt/tags/tag26.xml" ContentType="application/vnd.openxmlformats-officedocument.presentationml.tags+xml"/>
  <Override PartName="/ppt/notesSlides/notesSlide48.xml" ContentType="application/vnd.openxmlformats-officedocument.presentationml.notesSlide+xml"/>
  <Override PartName="/ppt/tags/tag27.xml" ContentType="application/vnd.openxmlformats-officedocument.presentationml.tags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64"/>
  </p:notesMasterIdLst>
  <p:sldIdLst>
    <p:sldId id="469" r:id="rId2"/>
    <p:sldId id="432" r:id="rId3"/>
    <p:sldId id="438" r:id="rId4"/>
    <p:sldId id="413" r:id="rId5"/>
    <p:sldId id="465" r:id="rId6"/>
    <p:sldId id="464" r:id="rId7"/>
    <p:sldId id="257" r:id="rId8"/>
    <p:sldId id="476" r:id="rId9"/>
    <p:sldId id="475" r:id="rId10"/>
    <p:sldId id="272" r:id="rId11"/>
    <p:sldId id="466" r:id="rId12"/>
    <p:sldId id="267" r:id="rId13"/>
    <p:sldId id="268" r:id="rId14"/>
    <p:sldId id="269" r:id="rId15"/>
    <p:sldId id="270" r:id="rId16"/>
    <p:sldId id="271" r:id="rId17"/>
    <p:sldId id="292" r:id="rId18"/>
    <p:sldId id="467" r:id="rId19"/>
    <p:sldId id="273" r:id="rId20"/>
    <p:sldId id="468" r:id="rId21"/>
    <p:sldId id="474" r:id="rId22"/>
    <p:sldId id="403" r:id="rId23"/>
    <p:sldId id="291" r:id="rId24"/>
    <p:sldId id="441" r:id="rId25"/>
    <p:sldId id="436" r:id="rId26"/>
    <p:sldId id="435" r:id="rId27"/>
    <p:sldId id="398" r:id="rId28"/>
    <p:sldId id="477" r:id="rId29"/>
    <p:sldId id="430" r:id="rId30"/>
    <p:sldId id="429" r:id="rId31"/>
    <p:sldId id="293" r:id="rId32"/>
    <p:sldId id="263" r:id="rId33"/>
    <p:sldId id="401" r:id="rId34"/>
    <p:sldId id="306" r:id="rId35"/>
    <p:sldId id="295" r:id="rId36"/>
    <p:sldId id="407" r:id="rId37"/>
    <p:sldId id="296" r:id="rId38"/>
    <p:sldId id="297" r:id="rId39"/>
    <p:sldId id="298" r:id="rId40"/>
    <p:sldId id="396" r:id="rId41"/>
    <p:sldId id="302" r:id="rId42"/>
    <p:sldId id="397" r:id="rId43"/>
    <p:sldId id="264" r:id="rId44"/>
    <p:sldId id="294" r:id="rId45"/>
    <p:sldId id="455" r:id="rId46"/>
    <p:sldId id="445" r:id="rId47"/>
    <p:sldId id="446" r:id="rId48"/>
    <p:sldId id="447" r:id="rId49"/>
    <p:sldId id="454" r:id="rId50"/>
    <p:sldId id="449" r:id="rId51"/>
    <p:sldId id="450" r:id="rId52"/>
    <p:sldId id="400" r:id="rId53"/>
    <p:sldId id="458" r:id="rId54"/>
    <p:sldId id="460" r:id="rId55"/>
    <p:sldId id="459" r:id="rId56"/>
    <p:sldId id="444" r:id="rId57"/>
    <p:sldId id="437" r:id="rId58"/>
    <p:sldId id="456" r:id="rId59"/>
    <p:sldId id="457" r:id="rId60"/>
    <p:sldId id="463" r:id="rId61"/>
    <p:sldId id="451" r:id="rId62"/>
    <p:sldId id="374" r:id="rId63"/>
  </p:sldIdLst>
  <p:sldSz cx="9144000" cy="6858000" type="screen4x3"/>
  <p:notesSz cx="9296400" cy="7010400"/>
  <p:custDataLst>
    <p:tags r:id="rId6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313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265540" y="0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defTabSz="931887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7050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045" y="3330173"/>
            <a:ext cx="7436313" cy="315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9185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540" y="6659185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defTabSz="931887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Who is this artist?
https://www.polleverywhere.com/multiple_choice_polls/armHsYuftdMGw3TigOLq8?display_state=chart&amp;activity_state=opened&amp;state=opened&amp;flow=Default&amp;onscreen=persist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A2AC2-090E-447B-9B86-67CFF5B014B3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528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$$[A]_{n \\times n}$$ is the inverse of $$[B]_{n \\times n}$$, then the following statements are true
https://www.polleverywhere.com/multiple_choice_polls/8RFP8BnffnhviYGYP6AmU?display_state=instructions&amp;activity_state=opened&amp;state=opened&amp;flow=Engagement&amp;onscreen=persist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A16498-D374-4A14-8A8F-452DFC1F1FFF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33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following system of equations $$x+y=2$$ $$6x+6y=12$$ has ___________ solution(s)
https://www.polleverywhere.com/multiple_choice_polls/wfMi5kdKs7eCjv2R9Vrow?display_state=instructions&amp;activity_state=opened&amp;state=opened&amp;flow=Engagement&amp;onscreen=persist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ACFA3A-D4D4-4D5C-A5F2-1D6839724706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78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If the determinant of a square matrix [A] is zero, then the following are (is) true
https://www.polleverywhere.com/multiple_choice_polls/RWQ04p4p0WXmfWIHYDscS?display_state=instructions&amp;activity_state=opened&amp;state=opened&amp;flow=Engagement&amp;onscreen=persist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BFBB3-8227-46E3-9779-D7B0160BC80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92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 goal of forward elimination steps in the Naive Gauss elimination method is to reduce the coefficient matrix to a (an) ________ matrix.
https://www.polleverywhere.com/multiple_choice_polls/hRYAJ3zanqGJs2tjKOlD9?display_state=instructions&amp;activity_state=opened&amp;state=opened&amp;flow=Engagement&amp;onscreen=persist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D6A775-6BB5-4BF4-8983-D746591D097E}"/>
              </a:ext>
            </a:extLst>
          </p:cNvPr>
          <p:cNvSpPr txBox="1"/>
          <p:nvPr/>
        </p:nvSpPr>
        <p:spPr>
          <a:xfrm>
            <a:off x="0" y="0"/>
            <a:ext cx="500062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60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43450" y="382588"/>
            <a:ext cx="2713038" cy="2035175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52291" y="2543124"/>
            <a:ext cx="8896945" cy="241678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4BF1F029-6CE2-27C3-F6B0-ABE928739C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8960F5-9381-4641-A80A-A676C50BE76A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E794D871-5243-7F7E-BAD0-C4A599BC70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354C0ABF-82D0-B580-9048-5E23EB69E2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7F023FDD-D157-F26F-35AC-B3F84E3365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3D3847-80F0-4233-81E4-EEE04A3A9B3F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F0D6B738-186C-CFC9-A42B-39EF773AB2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CB2E1397-CE2A-37BF-FBDE-68C0E5963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39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F5A88F1E-6E33-1529-D1BA-02260291C5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1B98A0-FC1B-4C38-B2FD-E7C01F89711F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D3E1D990-38D1-F5EE-48EA-68AF379B8A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A1A8ABD2-46F6-87E2-F79E-905CC7B190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150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BF26B82-81ED-0E5E-66EA-646595F824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8B32FA-96A8-4ABE-97D5-0DDBBC5DFECB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E4BAE2CC-562E-99EC-526E-ECF9A336C3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0A245092-74DB-D2B7-8897-581DB48DD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54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D7097E6A-8B37-C81B-7091-8E569BC59D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33798C-8381-4AC3-806C-955D7C872477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41F3D777-8975-60FD-EC0D-CCB567E2CD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92476614-EE32-FEAB-EA27-1E9A857A11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97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50D956D5-D727-C446-145C-BED2C06B0D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D0038A-37C3-44EF-8DDA-A3965D9A968A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876024E6-A0BA-A50A-B3E4-18AAC1196E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768D020D-A571-9F6F-95B1-6B8B2BE3FC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181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36090502-A5ED-EF12-8FB9-EFE7036EEE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CD4ED7-AB14-4BFA-A922-0C6BB6E6A44D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161A0AB4-4B01-DEC3-A1BB-286290D96F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7AAA9DCA-E318-1774-1CBC-4A2688CD3B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47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0F310D87-79A6-9FA7-4650-FE72198F2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A7DA35-6267-4DD9-AA20-1B780CC4EE30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AFC39E0C-A2E2-79EF-2E39-857023544E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3D3DD69C-DB68-6509-4C65-4F776D4F36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DB61F820-42B7-D69A-D99E-F1C56BED6C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A4B225-3D07-4EF6-A87E-0F5BAE7F55E5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1A11661A-DB68-61FE-8A4E-BEB046E27B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A80064B7-8280-E793-44D1-2548DF33CD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715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A78BB7B4-8E55-346E-7D0D-707BD31329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F0F64A-465B-4227-8449-9EA3868B4AE1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2CCA17AD-4691-3E9B-32D7-D25ACE5D6F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5B776AB2-BFD1-8523-F4A8-0575BC1019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LU decomposition method for solving a set of equations of form uses the following steps
https://www.polleverywhere.com/multiple_choice_polls/8Z56PI8udv3AtbsY7cdIF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EEA7A4-B42F-4BB9-BE02-518E41C2005B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26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To solve a set of equations $$[A][X]=[C]$$ by LU decomposition, the first set of equations to be solved are $$[L][Z]=[C]$$. The vector $$[Z]$$ is _______. (Check all that apply)
https://www.polleverywhere.com/multiple_choice_polls/BWclx8LhHGTai5o7D3Nmk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6B9763-2672-4158-9513-C5D5262C6729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13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Given the decomposition of a square matrix $$[A]=[L][U]$$, where $$[L] $$ has ones in the diagonal, the determinant of $$[A]$$ is
https://www.polleverywhere.com/multiple_choice_polls/eVvYJRmIJTdIm12MQwZQM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EC7D43-E964-4AAB-95A7-DA58F8400941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463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68850" y="401638"/>
            <a:ext cx="2670175" cy="2001837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70892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DB64FFA4-2DC9-4C0B-9C55-BD254968B8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B86CBD-6E09-44A9-A8B2-FB23DBD67ED7}" type="slidenum">
              <a:rPr lang="en-US" altLang="en-US" sz="130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770631C-AC05-4D26-8F5D-817452BC18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ED355F0A-4A95-493A-B629-969D7060D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0AB9DF7-D43E-43C1-AFDB-0BF73379C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99FF31-4330-4283-9CB2-7DAE8A36A1A1}" type="slidenum">
              <a:rPr lang="en-US" altLang="en-US" sz="130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6BEB2DB-B8D3-49F5-A20E-67A4C8B28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0238223-BF1B-41A5-9682-691066D88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68850" y="401638"/>
            <a:ext cx="2670175" cy="2001837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844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92CEC1C2-88F9-47BC-8215-C6815464E4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44148C67-0B30-4B57-A4B2-5024901F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384F98CB-92AA-46AB-B319-4A9E68787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4385" indent="-289207"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2945" indent="-231059"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28123" indent="-231059"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4832" indent="-231059" defTabSz="982383"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35527" indent="-231059" defTabSz="9823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6222" indent="-231059" defTabSz="9823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16918" indent="-231059" defTabSz="9823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57613" indent="-231059" defTabSz="9823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5C81658-8D4D-4746-AF76-22914659FEFD}" type="slidenum">
              <a:rPr lang="en-US" altLang="en-US" sz="1300">
                <a:latin typeface="Arial" panose="020B0604020202020204" pitchFamily="34" charset="0"/>
              </a:rPr>
              <a:pPr/>
              <a:t>34</a:t>
            </a:fld>
            <a:endParaRPr lang="en-US" altLang="en-US" sz="13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B6E765B-09F9-438A-ACB0-7340BD57B8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352B6A-C833-4070-BD01-380061D4928C}" type="slidenum">
              <a:rPr lang="en-US" altLang="en-US" sz="130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A9C1C7CE-1639-423F-A1AC-0C55E2673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3F13A551-7ACB-40E7-9AC5-D3F81AA9B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A07840E-52CA-45B9-AF8E-F1A45581CD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D13857-C96C-488B-9693-0DD3D7A94FEC}" type="slidenum">
              <a:rPr lang="en-US" altLang="en-US" sz="130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E53AF93E-AE47-4E91-9363-B475F54164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31CF2270-52C9-418E-A104-21D1F46BA4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50B92B61-E1D4-4E14-8715-A58C236BE2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CDEFF1-C4B4-412B-9ED4-AFEA30B22A70}" type="slidenum">
              <a:rPr lang="en-US" altLang="en-US" sz="1300"/>
              <a:pPr>
                <a:spcBef>
                  <a:spcPct val="0"/>
                </a:spcBef>
              </a:pPr>
              <a:t>38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647CF5E8-D05B-4B7C-9DFD-9FE445988D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6E0488CA-D68A-49AF-B4AB-F876EB552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10A4F5A-A6E6-41F0-A15A-805D426D3D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D57373-4EBB-4061-BF82-F297EBD82524}" type="slidenum">
              <a:rPr lang="en-US" altLang="en-US" sz="1300"/>
              <a:pPr>
                <a:spcBef>
                  <a:spcPct val="0"/>
                </a:spcBef>
              </a:pPr>
              <a:t>39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0D6BC44-EF4D-447F-9BDD-4CB6165625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E8CDDE5-8168-4DEC-835C-0181B31B4D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3BCD635E-5839-4BB3-B917-B8F1A93127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E12526-6CAF-4010-8293-DF74CA89AE39}" type="slidenum">
              <a:rPr lang="en-US" altLang="en-US" sz="1300"/>
              <a:pPr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056686-0C54-4AFD-BBB2-66ADA40871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8AFD616C-E164-4B25-9067-6AAD1B71B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26BECB9-553D-4A03-8431-C88E7EC71B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FE9DDF-E1FA-4F47-A436-CF1553B746B9}" type="slidenum">
              <a:rPr lang="en-US" altLang="en-US" sz="130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B97042DA-E15E-43C0-8C24-15E725776D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72FD41D5-BB6D-4E98-86C3-60FD3FF5E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30612EC1-10DA-4449-9F9A-1DAE2E137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06026E-BF9F-4383-8E5F-667988FA7DF5}" type="slidenum">
              <a:rPr lang="en-US" altLang="en-US" sz="130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93BB6F8-F665-44FF-A75A-311BB02231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C37DA92-9784-47FA-929C-93FCB397A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DE3B076-026A-493A-9F3A-1B89CBDED9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D625D3-DEF5-408C-A686-2ADFFC64D95A}" type="slidenum">
              <a:rPr lang="en-US" altLang="en-US" sz="1300"/>
              <a:pPr>
                <a:spcBef>
                  <a:spcPct val="0"/>
                </a:spcBef>
              </a:pPr>
              <a:t>43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B4A4BE95-30CA-4514-82DE-E1CE2E530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2DCF486-730F-48DC-89E2-C75BBBD5D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59161B99-61BD-4AC6-A147-AD74C1DBC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CC0C0A-BE53-4275-A04F-DECA57B74D86}" type="slidenum">
              <a:rPr lang="en-US" altLang="en-US" sz="1300"/>
              <a:pPr>
                <a:spcBef>
                  <a:spcPct val="0"/>
                </a:spcBef>
              </a:pPr>
              <a:t>44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172E6F8-8314-4FB6-B324-901FCD29BA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E28DD9DD-2E0D-41E0-B25D-C2A1B348C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7718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0264DC-9DB9-4E93-BCE5-79AA1F535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41FFDD-F02F-4543-BCAA-018A7C8769DE}" type="slidenum">
              <a:rPr lang="en-US" altLang="en-US" sz="1300"/>
              <a:pPr>
                <a:spcBef>
                  <a:spcPct val="0"/>
                </a:spcBef>
              </a:pPr>
              <a:t>45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DF33626-CC2F-44CF-9F71-448D5EFD6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5DA7063-A6CE-473F-AA2A-E5689DFCA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9834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many times does the variable 'a' get assigned the value of 2?
https://www.polleverywhere.com/multiple_choice_polls/Xz7Xf9vuqkTGmaGfwUpnF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DE1981-571A-4A73-81BD-9308D421501F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969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many times does the variable 'a' get assigned the value of 2?
https://www.polleverywhere.com/multiple_choice_polls/2S9eoggdmAodoocfDaL9W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7C462-1975-492E-AF7B-E9563EBF48F7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529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How many times does the variable 'a' get assigned the value of 2?
https://www.polleverywhere.com/multiple_choice_polls/jXdhrtLu0pUL0yiOYRHoC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D47BF7-4C77-4593-98E5-778A8E7FECA0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558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What is the sum of 5+6+7+...+122?
https://www.polleverywhere.com/free_text_polls/PlXzT1GiGrvOv46Jpz16k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49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2470B-4682-472F-83D4-347DD4B972ED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292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0264DC-9DB9-4E93-BCE5-79AA1F535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385" indent="-28920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2945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8123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4832" indent="-23105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5527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22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6918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613" indent="-2310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41FFDD-F02F-4543-BCAA-018A7C8769DE}" type="slidenum">
              <a:rPr lang="en-US" altLang="en-US" sz="1300"/>
              <a:pPr>
                <a:spcBef>
                  <a:spcPct val="0"/>
                </a:spcBef>
              </a:pPr>
              <a:t>50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DF33626-CC2F-44CF-9F71-448D5EFD6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5DA7063-A6CE-473F-AA2A-E5689DFCA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5376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68850" y="401638"/>
            <a:ext cx="2670175" cy="2001837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178100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Increasing the precision of numbers from single to double in the Naïve Gaussian elimination method (check all that apply).
https://www.polleverywhere.com/multiple_choice_polls/LoPNE2ZDfBcguD4O7THWv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53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6F2591-F567-43F0-A2CD-C840FC1A9328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643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Someone is asking you to use LU decomposition method to solve $$m$$ sets of ($$n$$ equations, $$n$$ unknowns) of the form [A][X]=[C]. If the coefficient matrix [A] stays the same in all sets, how many times does one need to decompose the matrix [A]?
https://www.polleverywhere.com/multiple_choice_polls/evWFJTvpCxbwGhGzhnFl8?state=opened&amp;flow=Default&amp;onscreen=persist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54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99E2DF-10EB-4DFF-8791-3B4F57DDF7ED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06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There are two steps in Naive Gaussian Elimination - forward elimination and back substitution. If we are solving n equations for n unknowns, how many steps are in the forward elimination part.
https://www.polleverywhere.com/multiple_choice_polls/yK11NupI5TLwo8POpNCZ3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55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668E8E-F059-4AEB-A9AA-B820888A3FE2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903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Naive Gaussian elimination has these inherent numerical methods errors (Check all that apply)
https://www.polleverywhere.com/multiple_choice_polls/5DeQp9Nghv6QGmFutEJgh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56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AF4FFD-3686-4D4B-BD71-FCEB1701752C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747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LU decomposition method is computationally more efficient than Naïve Gauss elimination for solving
https://www.polleverywhere.com/multiple_choice_polls/fwb3mbnfT4qwuSYwgdQxL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57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320684-0BE6-4DFD-B69D-837869CDC4DE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8945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Using 3 significant digits with chopping at all stages, the result for the following calculation is $$x_1 = \\displaystyle \\frac{6.095-3.456 \\times 1.99}{8}$$
https://www.polleverywhere.com/multiple_choice_polls/yRqNbh096TpJTFcp1mM9s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58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13ACF-A40C-4C98-AA71-1249622A04BC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691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Division by zero during forward elimination steps in Naïve Gaussian elimination for [A][X]=[C] implies the coefficient matrix [A].
https://www.polleverywhere.com/multiple_choice_polls/YemBA8Gf5W2l3UVCQSqc2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59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8DB1D8-52BF-495E-B141-E953EBA338ED}"/>
              </a:ext>
            </a:extLst>
          </p:cNvPr>
          <p:cNvSpPr txBox="1"/>
          <p:nvPr/>
        </p:nvSpPr>
        <p:spPr>
          <a:xfrm>
            <a:off x="0" y="0"/>
            <a:ext cx="3689048" cy="366000"/>
          </a:xfrm>
          <a:prstGeom prst="rect">
            <a:avLst/>
          </a:prstGeom>
          <a:noFill/>
        </p:spPr>
        <p:txBody>
          <a:bodyPr vert="horz" lIns="88139" tIns="44070" rIns="88139" bIns="4407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590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914" indent="-29073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476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9654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362" indent="-23258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705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775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8447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142" indent="-23258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68850" y="401638"/>
            <a:ext cx="2670175" cy="2001837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41927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hyperlink" Target="http://nm.mathforcollege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1.png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1.png"/><Relationship Id="rId5" Type="http://schemas.openxmlformats.org/officeDocument/2006/relationships/image" Target="../media/image230.png"/><Relationship Id="rId4" Type="http://schemas.openxmlformats.org/officeDocument/2006/relationships/image" Target="../media/image2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3" Type="http://schemas.openxmlformats.org/officeDocument/2006/relationships/image" Target="../media/image240.png"/><Relationship Id="rId7" Type="http://schemas.openxmlformats.org/officeDocument/2006/relationships/image" Target="../media/image28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250.png"/><Relationship Id="rId9" Type="http://schemas.openxmlformats.org/officeDocument/2006/relationships/image" Target="../media/image30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4" Type="http://schemas.openxmlformats.org/officeDocument/2006/relationships/image" Target="../media/image29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0.png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1.png"/><Relationship Id="rId5" Type="http://schemas.openxmlformats.org/officeDocument/2006/relationships/image" Target="../media/image151.png"/><Relationship Id="rId4" Type="http://schemas.openxmlformats.org/officeDocument/2006/relationships/image" Target="../media/image4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40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5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E81E2-90F7-E7D4-AF79-31E1F43DB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2209800"/>
            <a:ext cx="8305800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Chapter 4. Simultaneous Linear Equations and Matrix Algebra</a:t>
            </a:r>
          </a:p>
        </p:txBody>
      </p:sp>
    </p:spTree>
    <p:extLst>
      <p:ext uri="{BB962C8B-B14F-4D97-AF65-F5344CB8AC3E}">
        <p14:creationId xmlns:p14="http://schemas.microsoft.com/office/powerpoint/2010/main" val="3206903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04A613-8CF9-7A1D-F6F4-AC94F5EB345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2D8390-E742-FE64-BA2B-592A5044A93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4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6EBC3-5929-B6AA-80B5-0D808A726B3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70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E877A2-CCCC-CC66-EA19-C46FB500FBF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70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3FD17-1276-73FB-D74E-0D96D0D56C8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55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609600"/>
            <a:ext cx="7315200" cy="1066800"/>
          </a:xfrm>
        </p:spPr>
        <p:txBody>
          <a:bodyPr/>
          <a:lstStyle/>
          <a:p>
            <a:pPr eaLnBrk="1" hangingPunct="1"/>
            <a:r>
              <a:rPr lang="en-US" altLang="en-US" dirty="0"/>
              <a:t>LU Decomposition Method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2895600"/>
            <a:ext cx="64008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Major: All Engineering Majors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Author(s): Autar Kaw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>
                <a:hlinkClick r:id="rId3"/>
              </a:rPr>
              <a:t>http://nm.MathForCollege.com</a:t>
            </a:r>
            <a:r>
              <a:rPr lang="en-US" altLang="en-US" sz="28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5D28D-68EF-4EF4-4B98-ACE4DA3A2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820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makes equation sets (1) and (2) easier to solve than set (3)?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B57895-2526-06F1-0AC4-7B87607207CE}"/>
                  </a:ext>
                </a:extLst>
              </p:cNvPr>
              <p:cNvSpPr txBox="1"/>
              <p:nvPr/>
            </p:nvSpPr>
            <p:spPr>
              <a:xfrm>
                <a:off x="381000" y="2996920"/>
                <a:ext cx="8458200" cy="1068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2.56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5.76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3.5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177.2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279.2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                                         …(2)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B57895-2526-06F1-0AC4-7B87607207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96920"/>
                <a:ext cx="8458200" cy="10689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EBACAE9-5C90-6D9B-D5CF-3A224D4307A0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342900" y="1669054"/>
                <a:ext cx="8401050" cy="1076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−4.8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−1.56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</m:m>
                      </m:e>
                    </m:d>
                    <m:r>
                      <a:rPr lang="en-US" sz="240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−96.21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0.735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                         …(1)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EBACAE9-5C90-6D9B-D5CF-3A224D4307A0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900" y="1669054"/>
                <a:ext cx="8401050" cy="10764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57199285-611C-9E86-4945-E9869F5D53AF}"/>
                  </a:ext>
                </a:extLst>
              </p:cNvPr>
              <p:cNvSpPr txBox="1"/>
              <p:nvPr/>
            </p:nvSpPr>
            <p:spPr bwMode="auto">
              <a:xfrm>
                <a:off x="381000" y="4419600"/>
                <a:ext cx="8458200" cy="11492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177.2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279.2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                                           ...(3)</a:t>
                </a:r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57199285-611C-9E86-4945-E9869F5D53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419600"/>
                <a:ext cx="8458200" cy="1149276"/>
              </a:xfrm>
              <a:prstGeom prst="rect">
                <a:avLst/>
              </a:prstGeom>
              <a:blipFill>
                <a:blip r:embed="rId4"/>
                <a:stretch>
                  <a:fillRect r="-5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9426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21560-ACC1-42CA-91B4-B5704211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 Decomposition Method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156086-3BD4-45D1-B542-ADA213319450}"/>
              </a:ext>
            </a:extLst>
          </p:cNvPr>
          <p:cNvSpPr txBox="1"/>
          <p:nvPr/>
        </p:nvSpPr>
        <p:spPr>
          <a:xfrm>
            <a:off x="381000" y="1676400"/>
            <a:ext cx="8073397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[A][X] = [C]     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Decompose [A] into [L] and [U]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[L][Z] = [C] for [Z]  by using forward substitution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[U][X] = [Z] for [X] by using back substitution</a:t>
            </a:r>
          </a:p>
        </p:txBody>
      </p:sp>
    </p:spTree>
    <p:extLst>
      <p:ext uri="{BB962C8B-B14F-4D97-AF65-F5344CB8AC3E}">
        <p14:creationId xmlns:p14="http://schemas.microsoft.com/office/powerpoint/2010/main" val="2058249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>
            <a:extLst>
              <a:ext uri="{FF2B5EF4-FFF2-40B4-BE49-F238E27FC236}">
                <a16:creationId xmlns:a16="http://schemas.microsoft.com/office/drawing/2014/main" id="{67E3D665-E762-E697-8110-EB1285FF95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53" y="247650"/>
            <a:ext cx="9144000" cy="838200"/>
          </a:xfrm>
        </p:spPr>
        <p:txBody>
          <a:bodyPr/>
          <a:lstStyle/>
          <a:p>
            <a:r>
              <a:rPr lang="en-US" altLang="en-US" sz="4000" dirty="0"/>
              <a:t>Using LU Decomposition to solve SLEs</a:t>
            </a:r>
          </a:p>
        </p:txBody>
      </p:sp>
      <p:sp>
        <p:nvSpPr>
          <p:cNvPr id="62468" name="Text Box 4">
            <a:extLst>
              <a:ext uri="{FF2B5EF4-FFF2-40B4-BE49-F238E27FC236}">
                <a16:creationId xmlns:a16="http://schemas.microsoft.com/office/drawing/2014/main" id="{C592E8C5-54B6-1302-ADFD-4B3ECF22B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95570"/>
            <a:ext cx="8763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Solve the following set of linear equations using LU Decomposition Method.</a:t>
            </a:r>
          </a:p>
        </p:txBody>
      </p:sp>
      <p:sp>
        <p:nvSpPr>
          <p:cNvPr id="62469" name="Rectangle 6">
            <a:extLst>
              <a:ext uri="{FF2B5EF4-FFF2-40B4-BE49-F238E27FC236}">
                <a16:creationId xmlns:a16="http://schemas.microsoft.com/office/drawing/2014/main" id="{6900E746-2159-71BB-F462-53A5BE837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70" name="Object 5">
                <a:extLst>
                  <a:ext uri="{FF2B5EF4-FFF2-40B4-BE49-F238E27FC236}">
                    <a16:creationId xmlns:a16="http://schemas.microsoft.com/office/drawing/2014/main" id="{D78C783B-ECCD-A323-A14E-49CE8F51FC55}"/>
                  </a:ext>
                </a:extLst>
              </p:cNvPr>
              <p:cNvSpPr txBox="1"/>
              <p:nvPr/>
            </p:nvSpPr>
            <p:spPr bwMode="auto">
              <a:xfrm>
                <a:off x="1485690" y="1671635"/>
                <a:ext cx="5372310" cy="1697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2470" name="Object 5">
                <a:extLst>
                  <a:ext uri="{FF2B5EF4-FFF2-40B4-BE49-F238E27FC236}">
                    <a16:creationId xmlns:a16="http://schemas.microsoft.com/office/drawing/2014/main" id="{D78C783B-ECCD-A323-A14E-49CE8F51F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5690" y="1671635"/>
                <a:ext cx="5372310" cy="16970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472" name="Rectangle 9">
            <a:extLst>
              <a:ext uri="{FF2B5EF4-FFF2-40B4-BE49-F238E27FC236}">
                <a16:creationId xmlns:a16="http://schemas.microsoft.com/office/drawing/2014/main" id="{EABE152E-6DA1-3191-E930-B66CA28A1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F2869-9A95-420C-898E-8C411996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1242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1. Decomposing [A] to [L][U] form</a:t>
            </a:r>
          </a:p>
        </p:txBody>
      </p:sp>
    </p:spTree>
    <p:extLst>
      <p:ext uri="{BB962C8B-B14F-4D97-AF65-F5344CB8AC3E}">
        <p14:creationId xmlns:p14="http://schemas.microsoft.com/office/powerpoint/2010/main" val="1441693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>
            <a:extLst>
              <a:ext uri="{FF2B5EF4-FFF2-40B4-BE49-F238E27FC236}">
                <a16:creationId xmlns:a16="http://schemas.microsoft.com/office/drawing/2014/main" id="{C35ECDFC-5BD5-CD64-E5B7-FDC47460C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36525"/>
            <a:ext cx="8763000" cy="701675"/>
          </a:xfrm>
        </p:spPr>
        <p:txBody>
          <a:bodyPr/>
          <a:lstStyle/>
          <a:p>
            <a:r>
              <a:rPr lang="en-US" altLang="en-US" sz="4000" dirty="0">
                <a:latin typeface="Arial" panose="020B0604020202020204" pitchFamily="34" charset="0"/>
              </a:rPr>
              <a:t>L U Form</a:t>
            </a:r>
            <a:endParaRPr lang="en-US" altLang="en-US" sz="4000" dirty="0"/>
          </a:p>
        </p:txBody>
      </p:sp>
      <p:sp>
        <p:nvSpPr>
          <p:cNvPr id="50180" name="Rectangle 5">
            <a:extLst>
              <a:ext uri="{FF2B5EF4-FFF2-40B4-BE49-F238E27FC236}">
                <a16:creationId xmlns:a16="http://schemas.microsoft.com/office/drawing/2014/main" id="{C54DE85E-3027-CDCD-1B74-6D206BE49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1" name="Object 4">
                <a:extLst>
                  <a:ext uri="{FF2B5EF4-FFF2-40B4-BE49-F238E27FC236}">
                    <a16:creationId xmlns:a16="http://schemas.microsoft.com/office/drawing/2014/main" id="{D235F977-34EF-FF68-6F82-993CBC1B4790}"/>
                  </a:ext>
                </a:extLst>
              </p:cNvPr>
              <p:cNvSpPr txBox="1"/>
              <p:nvPr/>
            </p:nvSpPr>
            <p:spPr bwMode="auto">
              <a:xfrm>
                <a:off x="1047750" y="1600200"/>
                <a:ext cx="7048500" cy="2185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US" sz="28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US" sz="28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0181" name="Object 4">
                <a:extLst>
                  <a:ext uri="{FF2B5EF4-FFF2-40B4-BE49-F238E27FC236}">
                    <a16:creationId xmlns:a16="http://schemas.microsoft.com/office/drawing/2014/main" id="{D235F977-34EF-FF68-6F82-993CBC1B4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7750" y="1600200"/>
                <a:ext cx="7048500" cy="21859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82" name="Text Box 6">
            <a:extLst>
              <a:ext uri="{FF2B5EF4-FFF2-40B4-BE49-F238E27FC236}">
                <a16:creationId xmlns:a16="http://schemas.microsoft.com/office/drawing/2014/main" id="{8AB126E0-84AC-B7EA-48A8-4B417CFD0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770466"/>
            <a:ext cx="525780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[</a:t>
            </a:r>
            <a:r>
              <a:rPr lang="en-US" altLang="en-US" sz="1800" i="1" dirty="0">
                <a:latin typeface="Arial" panose="020B0604020202020204" pitchFamily="34" charset="0"/>
              </a:rPr>
              <a:t>U</a:t>
            </a:r>
            <a:r>
              <a:rPr lang="en-US" altLang="en-US" sz="1800" dirty="0">
                <a:latin typeface="Arial" panose="020B0604020202020204" pitchFamily="34" charset="0"/>
              </a:rPr>
              <a:t>] is the same as the coefficient matrix at the end of the forward elimination part of Naïve Gauss Elimination method.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[</a:t>
            </a:r>
            <a:r>
              <a:rPr lang="en-US" altLang="en-US" sz="1800" i="1" dirty="0">
                <a:latin typeface="Arial" panose="020B0604020202020204" pitchFamily="34" charset="0"/>
              </a:rPr>
              <a:t>L</a:t>
            </a:r>
            <a:r>
              <a:rPr lang="en-US" altLang="en-US" sz="1800" dirty="0">
                <a:latin typeface="Arial" panose="020B0604020202020204" pitchFamily="34" charset="0"/>
              </a:rPr>
              <a:t>] is obtained using the </a:t>
            </a:r>
            <a:r>
              <a:rPr lang="en-US" altLang="en-US" sz="1800" i="1" dirty="0">
                <a:latin typeface="Arial" panose="020B0604020202020204" pitchFamily="34" charset="0"/>
              </a:rPr>
              <a:t>multipliers</a:t>
            </a:r>
            <a:r>
              <a:rPr lang="en-US" altLang="en-US" sz="1800" dirty="0">
                <a:latin typeface="Arial" panose="020B0604020202020204" pitchFamily="34" charset="0"/>
              </a:rPr>
              <a:t> that were used in the forward elimination part of Naïve Gauss Elimination method to make the corresponding elements to be zero.</a:t>
            </a:r>
          </a:p>
        </p:txBody>
      </p:sp>
    </p:spTree>
    <p:extLst>
      <p:ext uri="{BB962C8B-B14F-4D97-AF65-F5344CB8AC3E}">
        <p14:creationId xmlns:p14="http://schemas.microsoft.com/office/powerpoint/2010/main" val="2802071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>
            <a:extLst>
              <a:ext uri="{FF2B5EF4-FFF2-40B4-BE49-F238E27FC236}">
                <a16:creationId xmlns:a16="http://schemas.microsoft.com/office/drawing/2014/main" id="{97A27C82-2C86-BC88-7DCD-90D512DAF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Finding the [</a:t>
            </a:r>
            <a:r>
              <a:rPr lang="en-US" altLang="en-US" i="1">
                <a:latin typeface="Arial" panose="020B0604020202020204" pitchFamily="34" charset="0"/>
              </a:rPr>
              <a:t>U</a:t>
            </a:r>
            <a:r>
              <a:rPr lang="en-US" altLang="en-US">
                <a:latin typeface="Arial" panose="020B0604020202020204" pitchFamily="34" charset="0"/>
              </a:rPr>
              <a:t>] matrix</a:t>
            </a:r>
            <a:endParaRPr lang="en-US" altLang="en-US"/>
          </a:p>
        </p:txBody>
      </p:sp>
      <p:sp>
        <p:nvSpPr>
          <p:cNvPr id="52228" name="Text Box 3">
            <a:extLst>
              <a:ext uri="{FF2B5EF4-FFF2-40B4-BE49-F238E27FC236}">
                <a16:creationId xmlns:a16="http://schemas.microsoft.com/office/drawing/2014/main" id="{E567B2D6-AF53-53F2-9DCB-E31FEF6A3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2400" y="1767428"/>
            <a:ext cx="762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Using the Forward Elimination Procedure of Gauss Elimination</a:t>
            </a:r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A25BC893-4A5B-941E-7CC5-8DF357AB8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0" name="Object 4">
                <a:extLst>
                  <a:ext uri="{FF2B5EF4-FFF2-40B4-BE49-F238E27FC236}">
                    <a16:creationId xmlns:a16="http://schemas.microsoft.com/office/drawing/2014/main" id="{20BBD355-3D51-AAB2-421C-0EB82EB7EF40}"/>
                  </a:ext>
                </a:extLst>
              </p:cNvPr>
              <p:cNvSpPr txBox="1"/>
              <p:nvPr/>
            </p:nvSpPr>
            <p:spPr bwMode="auto">
              <a:xfrm>
                <a:off x="3311525" y="2257425"/>
                <a:ext cx="1870075" cy="1476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230" name="Object 4">
                <a:extLst>
                  <a:ext uri="{FF2B5EF4-FFF2-40B4-BE49-F238E27FC236}">
                    <a16:creationId xmlns:a16="http://schemas.microsoft.com/office/drawing/2014/main" id="{20BBD355-3D51-AAB2-421C-0EB82EB7E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11525" y="2257425"/>
                <a:ext cx="1870075" cy="14763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31" name="Rectangle 7">
            <a:extLst>
              <a:ext uri="{FF2B5EF4-FFF2-40B4-BE49-F238E27FC236}">
                <a16:creationId xmlns:a16="http://schemas.microsoft.com/office/drawing/2014/main" id="{76291668-2573-78C1-CC03-1ACE3CB72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1440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2" name="Object 6">
                <a:extLst>
                  <a:ext uri="{FF2B5EF4-FFF2-40B4-BE49-F238E27FC236}">
                    <a16:creationId xmlns:a16="http://schemas.microsoft.com/office/drawing/2014/main" id="{499FF447-A6B7-39C3-B3CD-D818F2C075DC}"/>
                  </a:ext>
                </a:extLst>
              </p:cNvPr>
              <p:cNvSpPr txBox="1"/>
              <p:nvPr/>
            </p:nvSpPr>
            <p:spPr bwMode="auto">
              <a:xfrm>
                <a:off x="1598613" y="3762375"/>
                <a:ext cx="6089650" cy="1287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=2.56;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2.56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32" name="Object 6">
                <a:extLst>
                  <a:ext uri="{FF2B5EF4-FFF2-40B4-BE49-F238E27FC236}">
                    <a16:creationId xmlns:a16="http://schemas.microsoft.com/office/drawing/2014/main" id="{499FF447-A6B7-39C3-B3CD-D818F2C07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8613" y="3762375"/>
                <a:ext cx="6089650" cy="1287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233" name="Object 8">
                <a:extLst>
                  <a:ext uri="{FF2B5EF4-FFF2-40B4-BE49-F238E27FC236}">
                    <a16:creationId xmlns:a16="http://schemas.microsoft.com/office/drawing/2014/main" id="{5B2003AD-A18C-1BD7-8665-912FE6295A53}"/>
                  </a:ext>
                </a:extLst>
              </p:cNvPr>
              <p:cNvSpPr txBox="1"/>
              <p:nvPr/>
            </p:nvSpPr>
            <p:spPr bwMode="auto">
              <a:xfrm>
                <a:off x="1597025" y="5133975"/>
                <a:ext cx="6099175" cy="1266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=5.76;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5.76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−16.8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−4.76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2233" name="Object 8">
                <a:extLst>
                  <a:ext uri="{FF2B5EF4-FFF2-40B4-BE49-F238E27FC236}">
                    <a16:creationId xmlns:a16="http://schemas.microsoft.com/office/drawing/2014/main" id="{5B2003AD-A18C-1BD7-8665-912FE629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7025" y="5133975"/>
                <a:ext cx="6099175" cy="1266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34" name="TextBox 9">
            <a:extLst>
              <a:ext uri="{FF2B5EF4-FFF2-40B4-BE49-F238E27FC236}">
                <a16:creationId xmlns:a16="http://schemas.microsoft.com/office/drawing/2014/main" id="{5F16E8B4-A9AB-A672-ACA8-E2D09E4D8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912081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/>
              <a:t>Step 1:</a:t>
            </a:r>
          </a:p>
        </p:txBody>
      </p:sp>
    </p:spTree>
    <p:extLst>
      <p:ext uri="{BB962C8B-B14F-4D97-AF65-F5344CB8AC3E}">
        <p14:creationId xmlns:p14="http://schemas.microsoft.com/office/powerpoint/2010/main" val="53055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>
            <a:extLst>
              <a:ext uri="{FF2B5EF4-FFF2-40B4-BE49-F238E27FC236}">
                <a16:creationId xmlns:a16="http://schemas.microsoft.com/office/drawing/2014/main" id="{8574E79C-7A85-5FE6-A4EE-66C36937E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ED796A64-C72B-4ECE-DC83-D7F71ECE96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Finding the [U] Matrix</a:t>
            </a:r>
          </a:p>
        </p:txBody>
      </p:sp>
      <p:sp>
        <p:nvSpPr>
          <p:cNvPr id="54276" name="Text Box 3">
            <a:extLst>
              <a:ext uri="{FF2B5EF4-FFF2-40B4-BE49-F238E27FC236}">
                <a16:creationId xmlns:a16="http://schemas.microsoft.com/office/drawing/2014/main" id="{13C86ECF-856D-1816-AF82-8AAD2819D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548064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Step 2:</a:t>
            </a:r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D96390EA-F203-DF64-FAA0-B9CE0A032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8" name="Object 4">
                <a:extLst>
                  <a:ext uri="{FF2B5EF4-FFF2-40B4-BE49-F238E27FC236}">
                    <a16:creationId xmlns:a16="http://schemas.microsoft.com/office/drawing/2014/main" id="{9C1D63C7-BC09-6EE3-AC7F-C973C39DCB6D}"/>
                  </a:ext>
                </a:extLst>
              </p:cNvPr>
              <p:cNvSpPr txBox="1"/>
              <p:nvPr/>
            </p:nvSpPr>
            <p:spPr bwMode="auto">
              <a:xfrm>
                <a:off x="3429000" y="1876261"/>
                <a:ext cx="2389188" cy="12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−16.8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−4.76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78" name="Object 4">
                <a:extLst>
                  <a:ext uri="{FF2B5EF4-FFF2-40B4-BE49-F238E27FC236}">
                    <a16:creationId xmlns:a16="http://schemas.microsoft.com/office/drawing/2014/main" id="{9C1D63C7-BC09-6EE3-AC7F-C973C39DC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1876261"/>
                <a:ext cx="2389188" cy="1219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79" name="Rectangle 7">
            <a:extLst>
              <a:ext uri="{FF2B5EF4-FFF2-40B4-BE49-F238E27FC236}">
                <a16:creationId xmlns:a16="http://schemas.microsoft.com/office/drawing/2014/main" id="{E4722870-C27E-5932-DA11-24273CD2B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0" name="Object 6">
                <a:extLst>
                  <a:ext uri="{FF2B5EF4-FFF2-40B4-BE49-F238E27FC236}">
                    <a16:creationId xmlns:a16="http://schemas.microsoft.com/office/drawing/2014/main" id="{70BF7E05-00E6-FAEC-F7C5-01D326DE36F2}"/>
                  </a:ext>
                </a:extLst>
              </p:cNvPr>
              <p:cNvSpPr txBox="1"/>
              <p:nvPr/>
            </p:nvSpPr>
            <p:spPr bwMode="auto">
              <a:xfrm>
                <a:off x="1981200" y="3429000"/>
                <a:ext cx="6129338" cy="129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−16.8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=3.5;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3.5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4280" name="Object 6">
                <a:extLst>
                  <a:ext uri="{FF2B5EF4-FFF2-40B4-BE49-F238E27FC236}">
                    <a16:creationId xmlns:a16="http://schemas.microsoft.com/office/drawing/2014/main" id="{70BF7E05-00E6-FAEC-F7C5-01D326DE3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3429000"/>
                <a:ext cx="6129338" cy="1295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1" name="Rectangle 9">
            <a:extLst>
              <a:ext uri="{FF2B5EF4-FFF2-40B4-BE49-F238E27FC236}">
                <a16:creationId xmlns:a16="http://schemas.microsoft.com/office/drawing/2014/main" id="{40615CE0-024B-0A96-60F3-64DDCBEE0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19200" y="3581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2" name="Object 8">
                <a:extLst>
                  <a:ext uri="{FF2B5EF4-FFF2-40B4-BE49-F238E27FC236}">
                    <a16:creationId xmlns:a16="http://schemas.microsoft.com/office/drawing/2014/main" id="{72473F96-47B2-0FFE-4CF4-023AA65F87C6}"/>
                  </a:ext>
                </a:extLst>
              </p:cNvPr>
              <p:cNvSpPr txBox="1"/>
              <p:nvPr/>
            </p:nvSpPr>
            <p:spPr bwMode="auto">
              <a:xfrm>
                <a:off x="609600" y="4626948"/>
                <a:ext cx="2819400" cy="13954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82" name="Object 8">
                <a:extLst>
                  <a:ext uri="{FF2B5EF4-FFF2-40B4-BE49-F238E27FC236}">
                    <a16:creationId xmlns:a16="http://schemas.microsoft.com/office/drawing/2014/main" id="{72473F96-47B2-0FFE-4CF4-023AA65F8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626948"/>
                <a:ext cx="2819400" cy="13954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3" name="TextBox 10">
            <a:extLst>
              <a:ext uri="{FF2B5EF4-FFF2-40B4-BE49-F238E27FC236}">
                <a16:creationId xmlns:a16="http://schemas.microsoft.com/office/drawing/2014/main" id="{0E38BFCC-BA38-EADC-9D05-7EC3820EA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140744"/>
            <a:ext cx="2819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/>
              <a:t>Matrix after Step 1:</a:t>
            </a:r>
          </a:p>
        </p:txBody>
      </p:sp>
    </p:spTree>
    <p:extLst>
      <p:ext uri="{BB962C8B-B14F-4D97-AF65-F5344CB8AC3E}">
        <p14:creationId xmlns:p14="http://schemas.microsoft.com/office/powerpoint/2010/main" val="3030308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3">
            <a:extLst>
              <a:ext uri="{FF2B5EF4-FFF2-40B4-BE49-F238E27FC236}">
                <a16:creationId xmlns:a16="http://schemas.microsoft.com/office/drawing/2014/main" id="{E45B5B54-BE3A-6E9A-CEF4-B1729823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A321AC15-7CBC-5ED7-E68C-DA75FA4FE0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Finding the [L] matrix</a:t>
            </a:r>
          </a:p>
        </p:txBody>
      </p:sp>
      <p:sp>
        <p:nvSpPr>
          <p:cNvPr id="56324" name="Text Box 3">
            <a:extLst>
              <a:ext uri="{FF2B5EF4-FFF2-40B4-BE49-F238E27FC236}">
                <a16:creationId xmlns:a16="http://schemas.microsoft.com/office/drawing/2014/main" id="{58EF9DB7-3C43-2FA8-023C-592E19A60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38200" y="2942795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Using the multipliers used during the forward elimination part</a:t>
            </a:r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3C8DC4CB-D490-1051-00F4-1B9171477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6" name="Object 4">
                <a:extLst>
                  <a:ext uri="{FF2B5EF4-FFF2-40B4-BE49-F238E27FC236}">
                    <a16:creationId xmlns:a16="http://schemas.microsoft.com/office/drawing/2014/main" id="{634CBEA5-FA90-4711-BFAF-6DD80E594F32}"/>
                  </a:ext>
                </a:extLst>
              </p:cNvPr>
              <p:cNvSpPr txBox="1"/>
              <p:nvPr/>
            </p:nvSpPr>
            <p:spPr bwMode="auto">
              <a:xfrm>
                <a:off x="3429000" y="1981200"/>
                <a:ext cx="1819275" cy="1406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6" name="Object 4">
                <a:extLst>
                  <a:ext uri="{FF2B5EF4-FFF2-40B4-BE49-F238E27FC236}">
                    <a16:creationId xmlns:a16="http://schemas.microsoft.com/office/drawing/2014/main" id="{634CBEA5-FA90-4711-BFAF-6DD80E594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1981200"/>
                <a:ext cx="1819275" cy="1406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F24520B1-8F35-36FC-3F9E-06D312EA8894}"/>
                  </a:ext>
                </a:extLst>
              </p:cNvPr>
              <p:cNvSpPr txBox="1"/>
              <p:nvPr/>
            </p:nvSpPr>
            <p:spPr bwMode="auto">
              <a:xfrm>
                <a:off x="1219200" y="4680579"/>
                <a:ext cx="2209800" cy="722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=2.56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7" name="Object 6">
                <a:extLst>
                  <a:ext uri="{FF2B5EF4-FFF2-40B4-BE49-F238E27FC236}">
                    <a16:creationId xmlns:a16="http://schemas.microsoft.com/office/drawing/2014/main" id="{F24520B1-8F35-36FC-3F9E-06D312EA8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4680579"/>
                <a:ext cx="2209800" cy="7223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8" name="Object 8">
                <a:extLst>
                  <a:ext uri="{FF2B5EF4-FFF2-40B4-BE49-F238E27FC236}">
                    <a16:creationId xmlns:a16="http://schemas.microsoft.com/office/drawing/2014/main" id="{EAE9E30B-A505-89FA-B0A7-FF5F6575EA3C}"/>
                  </a:ext>
                </a:extLst>
              </p:cNvPr>
              <p:cNvSpPr txBox="1"/>
              <p:nvPr/>
            </p:nvSpPr>
            <p:spPr bwMode="auto">
              <a:xfrm>
                <a:off x="1181100" y="5294617"/>
                <a:ext cx="2286000" cy="71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=5.76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28" name="Object 8">
                <a:extLst>
                  <a:ext uri="{FF2B5EF4-FFF2-40B4-BE49-F238E27FC236}">
                    <a16:creationId xmlns:a16="http://schemas.microsoft.com/office/drawing/2014/main" id="{EAE9E30B-A505-89FA-B0A7-FF5F6575E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1100" y="5294617"/>
                <a:ext cx="2286000" cy="711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329" name="Text Box 10">
            <a:extLst>
              <a:ext uri="{FF2B5EF4-FFF2-40B4-BE49-F238E27FC236}">
                <a16:creationId xmlns:a16="http://schemas.microsoft.com/office/drawing/2014/main" id="{FC0FD0A9-EA1D-C336-9E81-8AB7A3030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429000"/>
            <a:ext cx="7010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From the first step of forward elimination</a:t>
            </a:r>
          </a:p>
        </p:txBody>
      </p:sp>
      <p:sp>
        <p:nvSpPr>
          <p:cNvPr id="56330" name="Rectangle 13">
            <a:extLst>
              <a:ext uri="{FF2B5EF4-FFF2-40B4-BE49-F238E27FC236}">
                <a16:creationId xmlns:a16="http://schemas.microsoft.com/office/drawing/2014/main" id="{E93164CF-C18F-4685-A139-15B63EE37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6331" name="Rectangle 15">
            <a:extLst>
              <a:ext uri="{FF2B5EF4-FFF2-40B4-BE49-F238E27FC236}">
                <a16:creationId xmlns:a16="http://schemas.microsoft.com/office/drawing/2014/main" id="{48D7E217-5728-1C37-7817-5FC499C3B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2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32" name="Object 16">
                <a:extLst>
                  <a:ext uri="{FF2B5EF4-FFF2-40B4-BE49-F238E27FC236}">
                    <a16:creationId xmlns:a16="http://schemas.microsoft.com/office/drawing/2014/main" id="{20E26773-72C9-8581-29D6-8D974E7D2868}"/>
                  </a:ext>
                </a:extLst>
              </p:cNvPr>
              <p:cNvSpPr txBox="1"/>
              <p:nvPr/>
            </p:nvSpPr>
            <p:spPr bwMode="auto">
              <a:xfrm>
                <a:off x="1219200" y="3808287"/>
                <a:ext cx="1870075" cy="1476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332" name="Object 16">
                <a:extLst>
                  <a:ext uri="{FF2B5EF4-FFF2-40B4-BE49-F238E27FC236}">
                    <a16:creationId xmlns:a16="http://schemas.microsoft.com/office/drawing/2014/main" id="{20E26773-72C9-8581-29D6-8D974E7D2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808287"/>
                <a:ext cx="1870075" cy="14763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8590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3">
            <a:extLst>
              <a:ext uri="{FF2B5EF4-FFF2-40B4-BE49-F238E27FC236}">
                <a16:creationId xmlns:a16="http://schemas.microsoft.com/office/drawing/2014/main" id="{61AB6CFF-DCB5-B953-4989-519B8CB3E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C0C0C0"/>
                </a:solidFill>
              </a:rPr>
              <a:t>                                           http://numericalmethods.eng.usf.edu</a:t>
            </a: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CA07E936-B45A-FD07-105C-9D9678B678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2940" y="49182"/>
            <a:ext cx="9144000" cy="590673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Finding the [L] Matrix</a:t>
            </a:r>
          </a:p>
        </p:txBody>
      </p:sp>
      <p:sp>
        <p:nvSpPr>
          <p:cNvPr id="58372" name="Rectangle 5">
            <a:extLst>
              <a:ext uri="{FF2B5EF4-FFF2-40B4-BE49-F238E27FC236}">
                <a16:creationId xmlns:a16="http://schemas.microsoft.com/office/drawing/2014/main" id="{D4FF0DAB-CC0C-11D1-BE1F-F22163A5D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4">
                <a:extLst>
                  <a:ext uri="{FF2B5EF4-FFF2-40B4-BE49-F238E27FC236}">
                    <a16:creationId xmlns:a16="http://schemas.microsoft.com/office/drawing/2014/main" id="{B9B29D45-B605-F488-F349-6BAE5E1B6DCF}"/>
                  </a:ext>
                </a:extLst>
              </p:cNvPr>
              <p:cNvSpPr txBox="1"/>
              <p:nvPr/>
            </p:nvSpPr>
            <p:spPr bwMode="auto">
              <a:xfrm>
                <a:off x="710242" y="3866084"/>
                <a:ext cx="2963863" cy="16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3" name="Object 4">
                <a:extLst>
                  <a:ext uri="{FF2B5EF4-FFF2-40B4-BE49-F238E27FC236}">
                    <a16:creationId xmlns:a16="http://schemas.microsoft.com/office/drawing/2014/main" id="{B9B29D45-B605-F488-F349-6BAE5E1B6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242" y="3866084"/>
                <a:ext cx="2963863" cy="1600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4" name="Rectangle 8">
            <a:extLst>
              <a:ext uri="{FF2B5EF4-FFF2-40B4-BE49-F238E27FC236}">
                <a16:creationId xmlns:a16="http://schemas.microsoft.com/office/drawing/2014/main" id="{2812AFFE-4D6F-2DE5-D6E4-B1AD734B6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8375" name="Rectangle 10">
            <a:extLst>
              <a:ext uri="{FF2B5EF4-FFF2-40B4-BE49-F238E27FC236}">
                <a16:creationId xmlns:a16="http://schemas.microsoft.com/office/drawing/2014/main" id="{F07648AD-3273-8F15-9B68-F1D8A66FC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8376" name="Text Box 11">
            <a:extLst>
              <a:ext uri="{FF2B5EF4-FFF2-40B4-BE49-F238E27FC236}">
                <a16:creationId xmlns:a16="http://schemas.microsoft.com/office/drawing/2014/main" id="{037D38E8-BDB3-4D8A-40F2-A13D70C72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50166"/>
            <a:ext cx="6858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From the second step of forward elimination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7" name="Object 12">
                <a:extLst>
                  <a:ext uri="{FF2B5EF4-FFF2-40B4-BE49-F238E27FC236}">
                    <a16:creationId xmlns:a16="http://schemas.microsoft.com/office/drawing/2014/main" id="{857118C6-B987-CD2E-0C05-D43E25805686}"/>
                  </a:ext>
                </a:extLst>
              </p:cNvPr>
              <p:cNvSpPr txBox="1"/>
              <p:nvPr/>
            </p:nvSpPr>
            <p:spPr bwMode="auto">
              <a:xfrm>
                <a:off x="569343" y="1885635"/>
                <a:ext cx="2417763" cy="1266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−16.8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−4.76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7" name="Object 12">
                <a:extLst>
                  <a:ext uri="{FF2B5EF4-FFF2-40B4-BE49-F238E27FC236}">
                    <a16:creationId xmlns:a16="http://schemas.microsoft.com/office/drawing/2014/main" id="{857118C6-B987-CD2E-0C05-D43E25805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343" y="1885635"/>
                <a:ext cx="2417763" cy="1266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8" name="Object 14">
                <a:extLst>
                  <a:ext uri="{FF2B5EF4-FFF2-40B4-BE49-F238E27FC236}">
                    <a16:creationId xmlns:a16="http://schemas.microsoft.com/office/drawing/2014/main" id="{B8992FE0-4171-68A4-4D72-BC92EF64C068}"/>
                  </a:ext>
                </a:extLst>
              </p:cNvPr>
              <p:cNvSpPr txBox="1"/>
              <p:nvPr/>
            </p:nvSpPr>
            <p:spPr bwMode="auto">
              <a:xfrm>
                <a:off x="685800" y="2984063"/>
                <a:ext cx="2590800" cy="765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−16.8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8" name="Object 14">
                <a:extLst>
                  <a:ext uri="{FF2B5EF4-FFF2-40B4-BE49-F238E27FC236}">
                    <a16:creationId xmlns:a16="http://schemas.microsoft.com/office/drawing/2014/main" id="{B8992FE0-4171-68A4-4D72-BC92EF64C0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984063"/>
                <a:ext cx="2590800" cy="7651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188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>
            <a:extLst>
              <a:ext uri="{FF2B5EF4-FFF2-40B4-BE49-F238E27FC236}">
                <a16:creationId xmlns:a16="http://schemas.microsoft.com/office/drawing/2014/main" id="{3B62B7F8-DB83-F2BB-5786-059A605063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Does [L][U] = [A]?</a:t>
            </a:r>
          </a:p>
        </p:txBody>
      </p:sp>
      <p:sp>
        <p:nvSpPr>
          <p:cNvPr id="60420" name="Rectangle 5">
            <a:extLst>
              <a:ext uri="{FF2B5EF4-FFF2-40B4-BE49-F238E27FC236}">
                <a16:creationId xmlns:a16="http://schemas.microsoft.com/office/drawing/2014/main" id="{03EED100-7ED0-B47D-B704-BA3CE17B1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1" name="Rectangle 8">
            <a:extLst>
              <a:ext uri="{FF2B5EF4-FFF2-40B4-BE49-F238E27FC236}">
                <a16:creationId xmlns:a16="http://schemas.microsoft.com/office/drawing/2014/main" id="{34BDC47B-3885-2CBD-EC82-EDBEFA605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60422" name="Rectangle 10">
            <a:extLst>
              <a:ext uri="{FF2B5EF4-FFF2-40B4-BE49-F238E27FC236}">
                <a16:creationId xmlns:a16="http://schemas.microsoft.com/office/drawing/2014/main" id="{0C01D86F-1F67-2AE3-3DEC-53715C1D9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3" name="Object 9">
                <a:extLst>
                  <a:ext uri="{FF2B5EF4-FFF2-40B4-BE49-F238E27FC236}">
                    <a16:creationId xmlns:a16="http://schemas.microsoft.com/office/drawing/2014/main" id="{CFEC5C45-B647-8565-D8D2-84970DEB51C0}"/>
                  </a:ext>
                </a:extLst>
              </p:cNvPr>
              <p:cNvSpPr txBox="1"/>
              <p:nvPr/>
            </p:nvSpPr>
            <p:spPr bwMode="auto">
              <a:xfrm>
                <a:off x="152400" y="1661903"/>
                <a:ext cx="8839200" cy="19956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0423" name="Object 9">
                <a:extLst>
                  <a:ext uri="{FF2B5EF4-FFF2-40B4-BE49-F238E27FC236}">
                    <a16:creationId xmlns:a16="http://schemas.microsoft.com/office/drawing/2014/main" id="{CFEC5C45-B647-8565-D8D2-84970DEB5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661903"/>
                <a:ext cx="8839200" cy="19956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1694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F2869-9A95-420C-898E-8C411996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438400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/>
              <a:t>2. Solving [L][Z]=[C]</a:t>
            </a:r>
          </a:p>
        </p:txBody>
      </p:sp>
    </p:spTree>
    <p:extLst>
      <p:ext uri="{BB962C8B-B14F-4D97-AF65-F5344CB8AC3E}">
        <p14:creationId xmlns:p14="http://schemas.microsoft.com/office/powerpoint/2010/main" val="3533025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>
            <a:extLst>
              <a:ext uri="{FF2B5EF4-FFF2-40B4-BE49-F238E27FC236}">
                <a16:creationId xmlns:a16="http://schemas.microsoft.com/office/drawing/2014/main" id="{77615776-5C19-FCE5-AB41-04823E4999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419"/>
            <a:ext cx="9144000" cy="1143000"/>
          </a:xfrm>
        </p:spPr>
        <p:txBody>
          <a:bodyPr/>
          <a:lstStyle/>
          <a:p>
            <a:r>
              <a:rPr lang="en-US" dirty="0"/>
              <a:t>Solving [L][Z]=[C]</a:t>
            </a:r>
            <a:endParaRPr lang="en-US" altLang="en-US" dirty="0"/>
          </a:p>
        </p:txBody>
      </p:sp>
      <p:sp>
        <p:nvSpPr>
          <p:cNvPr id="64517" name="Rectangle 10">
            <a:extLst>
              <a:ext uri="{FF2B5EF4-FFF2-40B4-BE49-F238E27FC236}">
                <a16:creationId xmlns:a16="http://schemas.microsoft.com/office/drawing/2014/main" id="{E267A3EE-C4A1-A096-41B2-33323C93B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18" name="Object 9">
                <a:extLst>
                  <a:ext uri="{FF2B5EF4-FFF2-40B4-BE49-F238E27FC236}">
                    <a16:creationId xmlns:a16="http://schemas.microsoft.com/office/drawing/2014/main" id="{ECEE4A8B-4F16-0AE1-9F27-273A70FFA380}"/>
                  </a:ext>
                </a:extLst>
              </p:cNvPr>
              <p:cNvSpPr txBox="1"/>
              <p:nvPr/>
            </p:nvSpPr>
            <p:spPr bwMode="auto">
              <a:xfrm>
                <a:off x="381000" y="1220143"/>
                <a:ext cx="3505200" cy="1314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518" name="Object 9">
                <a:extLst>
                  <a:ext uri="{FF2B5EF4-FFF2-40B4-BE49-F238E27FC236}">
                    <a16:creationId xmlns:a16="http://schemas.microsoft.com/office/drawing/2014/main" id="{ECEE4A8B-4F16-0AE1-9F27-273A70FFA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20143"/>
                <a:ext cx="3505200" cy="13144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519" name="Rectangle 12">
            <a:extLst>
              <a:ext uri="{FF2B5EF4-FFF2-40B4-BE49-F238E27FC236}">
                <a16:creationId xmlns:a16="http://schemas.microsoft.com/office/drawing/2014/main" id="{0CB96366-42BC-439E-A65B-A5B66A0EA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86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520" name="Object 11">
                <a:extLst>
                  <a:ext uri="{FF2B5EF4-FFF2-40B4-BE49-F238E27FC236}">
                    <a16:creationId xmlns:a16="http://schemas.microsoft.com/office/drawing/2014/main" id="{528F02DE-8DE9-E4F2-5DF8-8A9278142BC4}"/>
                  </a:ext>
                </a:extLst>
              </p:cNvPr>
              <p:cNvSpPr txBox="1"/>
              <p:nvPr/>
            </p:nvSpPr>
            <p:spPr bwMode="auto">
              <a:xfrm>
                <a:off x="5029200" y="1227294"/>
                <a:ext cx="3429000" cy="1379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6.8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=177.2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=279.2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520" name="Object 11">
                <a:extLst>
                  <a:ext uri="{FF2B5EF4-FFF2-40B4-BE49-F238E27FC236}">
                    <a16:creationId xmlns:a16="http://schemas.microsoft.com/office/drawing/2014/main" id="{528F02DE-8DE9-E4F2-5DF8-8A9278142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00" y="1227294"/>
                <a:ext cx="3429000" cy="13795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9">
                <a:extLst>
                  <a:ext uri="{FF2B5EF4-FFF2-40B4-BE49-F238E27FC236}">
                    <a16:creationId xmlns:a16="http://schemas.microsoft.com/office/drawing/2014/main" id="{E22A03AA-F503-A27A-C1E8-FC17FF9918A4}"/>
                  </a:ext>
                </a:extLst>
              </p:cNvPr>
              <p:cNvSpPr txBox="1"/>
              <p:nvPr/>
            </p:nvSpPr>
            <p:spPr bwMode="auto">
              <a:xfrm>
                <a:off x="1838864" y="4334538"/>
                <a:ext cx="3262313" cy="1711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Object 9">
                <a:extLst>
                  <a:ext uri="{FF2B5EF4-FFF2-40B4-BE49-F238E27FC236}">
                    <a16:creationId xmlns:a16="http://schemas.microsoft.com/office/drawing/2014/main" id="{E22A03AA-F503-A27A-C1E8-FC17FF991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8864" y="4334538"/>
                <a:ext cx="3262313" cy="17113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577A3E-31BC-CE6D-8251-D499660CFC55}"/>
                  </a:ext>
                </a:extLst>
              </p:cNvPr>
              <p:cNvSpPr txBox="1"/>
              <p:nvPr/>
            </p:nvSpPr>
            <p:spPr>
              <a:xfrm>
                <a:off x="0" y="2697137"/>
                <a:ext cx="16764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=106.8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577A3E-31BC-CE6D-8251-D499660CF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97137"/>
                <a:ext cx="16764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0D0DA9-7CAB-A08B-B1BC-61553F77752E}"/>
                  </a:ext>
                </a:extLst>
              </p:cNvPr>
              <p:cNvSpPr txBox="1"/>
              <p:nvPr/>
            </p:nvSpPr>
            <p:spPr>
              <a:xfrm>
                <a:off x="1828800" y="2635994"/>
                <a:ext cx="2786335" cy="9909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=177.2−2.56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 =177.2−2.56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106.8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 =−96.2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0D0DA9-7CAB-A08B-B1BC-61553F777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2635994"/>
                <a:ext cx="2786335" cy="990912"/>
              </a:xfrm>
              <a:prstGeom prst="rect">
                <a:avLst/>
              </a:prstGeom>
              <a:blipFill>
                <a:blip r:embed="rId7"/>
                <a:stretch>
                  <a:fillRect b="-7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23EB94-7B4C-15CF-4D29-74549EC52E04}"/>
                  </a:ext>
                </a:extLst>
              </p:cNvPr>
              <p:cNvSpPr txBox="1"/>
              <p:nvPr/>
            </p:nvSpPr>
            <p:spPr>
              <a:xfrm>
                <a:off x="4615135" y="2606832"/>
                <a:ext cx="4727274" cy="9571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=279.2−5.76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=279.2−5.76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106.8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−96.21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 =0.735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23EB94-7B4C-15CF-4D29-74549EC52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135" y="2606832"/>
                <a:ext cx="4727274" cy="957121"/>
              </a:xfrm>
              <a:prstGeom prst="rect">
                <a:avLst/>
              </a:prstGeom>
              <a:blipFill>
                <a:blip r:embed="rId8"/>
                <a:stretch>
                  <a:fillRect b="-8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2AE0DB-D4E0-D6EB-0930-8AB0B4940D32}"/>
              </a:ext>
            </a:extLst>
          </p:cNvPr>
          <p:cNvCxnSpPr>
            <a:cxnSpLocks/>
          </p:cNvCxnSpPr>
          <p:nvPr/>
        </p:nvCxnSpPr>
        <p:spPr>
          <a:xfrm>
            <a:off x="1676400" y="2697137"/>
            <a:ext cx="0" cy="12652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0BF95B-65FE-0E2F-4368-73837689E8AD}"/>
              </a:ext>
            </a:extLst>
          </p:cNvPr>
          <p:cNvCxnSpPr>
            <a:cxnSpLocks/>
          </p:cNvCxnSpPr>
          <p:nvPr/>
        </p:nvCxnSpPr>
        <p:spPr>
          <a:xfrm>
            <a:off x="4800600" y="2710886"/>
            <a:ext cx="0" cy="12515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F2869-9A95-420C-898E-8C411996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09800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/>
              <a:t>3. Solving [U][X]=[Z]</a:t>
            </a:r>
          </a:p>
        </p:txBody>
      </p:sp>
    </p:spTree>
    <p:extLst>
      <p:ext uri="{BB962C8B-B14F-4D97-AF65-F5344CB8AC3E}">
        <p14:creationId xmlns:p14="http://schemas.microsoft.com/office/powerpoint/2010/main" val="776254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>
            <a:extLst>
              <a:ext uri="{FF2B5EF4-FFF2-40B4-BE49-F238E27FC236}">
                <a16:creationId xmlns:a16="http://schemas.microsoft.com/office/drawing/2014/main" id="{A5E50DEF-5409-D253-1693-D20CB4915F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3680"/>
            <a:ext cx="9144000" cy="800756"/>
          </a:xfrm>
        </p:spPr>
        <p:txBody>
          <a:bodyPr/>
          <a:lstStyle/>
          <a:p>
            <a:r>
              <a:rPr lang="en-US" dirty="0"/>
              <a:t>Solving [U][X]=[Z]</a:t>
            </a:r>
            <a:endParaRPr lang="en-US" altLang="en-US" dirty="0"/>
          </a:p>
        </p:txBody>
      </p:sp>
      <p:sp>
        <p:nvSpPr>
          <p:cNvPr id="70661" name="Rectangle 9">
            <a:extLst>
              <a:ext uri="{FF2B5EF4-FFF2-40B4-BE49-F238E27FC236}">
                <a16:creationId xmlns:a16="http://schemas.microsoft.com/office/drawing/2014/main" id="{6B6CC3E0-507F-B4FB-1CDF-0C06FB4E7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56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2" name="Object 8">
                <a:extLst>
                  <a:ext uri="{FF2B5EF4-FFF2-40B4-BE49-F238E27FC236}">
                    <a16:creationId xmlns:a16="http://schemas.microsoft.com/office/drawing/2014/main" id="{A9BCA054-CF97-94C0-7801-15D278E6056C}"/>
                  </a:ext>
                </a:extLst>
              </p:cNvPr>
              <p:cNvSpPr txBox="1"/>
              <p:nvPr/>
            </p:nvSpPr>
            <p:spPr bwMode="auto">
              <a:xfrm>
                <a:off x="234479" y="2871054"/>
                <a:ext cx="1873250" cy="1878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0.735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0.735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1.050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662" name="Object 8">
                <a:extLst>
                  <a:ext uri="{FF2B5EF4-FFF2-40B4-BE49-F238E27FC236}">
                    <a16:creationId xmlns:a16="http://schemas.microsoft.com/office/drawing/2014/main" id="{A9BCA054-CF97-94C0-7801-15D278E60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4479" y="2871054"/>
                <a:ext cx="1873250" cy="18780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64" name="Rectangle 12">
            <a:extLst>
              <a:ext uri="{FF2B5EF4-FFF2-40B4-BE49-F238E27FC236}">
                <a16:creationId xmlns:a16="http://schemas.microsoft.com/office/drawing/2014/main" id="{612A8AC4-1AB9-B8EF-30FB-BD5A37655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5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70665" name="Object 11">
            <a:extLst>
              <a:ext uri="{FF2B5EF4-FFF2-40B4-BE49-F238E27FC236}">
                <a16:creationId xmlns:a16="http://schemas.microsoft.com/office/drawing/2014/main" id="{DCE10E98-FC7B-88B5-892F-CA1E70939495}"/>
              </a:ext>
            </a:extLst>
          </p:cNvPr>
          <p:cNvSpPr txBox="1"/>
          <p:nvPr/>
        </p:nvSpPr>
        <p:spPr bwMode="auto">
          <a:xfrm>
            <a:off x="4724400" y="2971800"/>
            <a:ext cx="2881313" cy="434975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F9BA4510-4D80-4E9C-7172-1806A1169FBC}"/>
                  </a:ext>
                </a:extLst>
              </p:cNvPr>
              <p:cNvSpPr txBox="1"/>
              <p:nvPr/>
            </p:nvSpPr>
            <p:spPr bwMode="auto">
              <a:xfrm>
                <a:off x="2530384" y="2691667"/>
                <a:ext cx="2881313" cy="2057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 lnSpcReduction="20000"/>
              </a:bodyPr>
              <a:lstStyle/>
              <a:p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−4.8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=−96.21</m:t>
                      </m:r>
                    </m:oMath>
                  </m:oMathPara>
                </a14:m>
                <a:endParaRPr lang="en-US" dirty="0"/>
              </a:p>
              <a:p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−96.21+1.56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−96.21+1.56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1.050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19.70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666" name="Object 10">
                <a:extLst>
                  <a:ext uri="{FF2B5EF4-FFF2-40B4-BE49-F238E27FC236}">
                    <a16:creationId xmlns:a16="http://schemas.microsoft.com/office/drawing/2014/main" id="{F9BA4510-4D80-4E9C-7172-1806A1169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30384" y="2691667"/>
                <a:ext cx="2881313" cy="2057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45B1D8-B517-A618-2C0F-7077C119D31A}"/>
              </a:ext>
            </a:extLst>
          </p:cNvPr>
          <p:cNvCxnSpPr>
            <a:cxnSpLocks/>
          </p:cNvCxnSpPr>
          <p:nvPr/>
        </p:nvCxnSpPr>
        <p:spPr>
          <a:xfrm>
            <a:off x="2209800" y="2750839"/>
            <a:ext cx="0" cy="23621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9F10C5E-AAD2-507A-2D98-8074EADBFA28}"/>
              </a:ext>
            </a:extLst>
          </p:cNvPr>
          <p:cNvCxnSpPr>
            <a:cxnSpLocks/>
          </p:cNvCxnSpPr>
          <p:nvPr/>
        </p:nvCxnSpPr>
        <p:spPr>
          <a:xfrm>
            <a:off x="5791200" y="2805113"/>
            <a:ext cx="0" cy="234839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10">
                <a:extLst>
                  <a:ext uri="{FF2B5EF4-FFF2-40B4-BE49-F238E27FC236}">
                    <a16:creationId xmlns:a16="http://schemas.microsoft.com/office/drawing/2014/main" id="{53E8616B-5D9E-0500-F90C-BC3169394EA3}"/>
                  </a:ext>
                </a:extLst>
              </p:cNvPr>
              <p:cNvSpPr txBox="1"/>
              <p:nvPr/>
            </p:nvSpPr>
            <p:spPr bwMode="auto">
              <a:xfrm>
                <a:off x="6127658" y="2961736"/>
                <a:ext cx="2865438" cy="1689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=106.8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106.8−5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106.8−5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19.70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−1.050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0.2900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10">
                <a:extLst>
                  <a:ext uri="{FF2B5EF4-FFF2-40B4-BE49-F238E27FC236}">
                    <a16:creationId xmlns:a16="http://schemas.microsoft.com/office/drawing/2014/main" id="{53E8616B-5D9E-0500-F90C-BC3169394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27658" y="2961736"/>
                <a:ext cx="2865438" cy="16891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9">
                <a:extLst>
                  <a:ext uri="{FF2B5EF4-FFF2-40B4-BE49-F238E27FC236}">
                    <a16:creationId xmlns:a16="http://schemas.microsoft.com/office/drawing/2014/main" id="{256A7B2B-3494-D414-5F63-B982969E9DF1}"/>
                  </a:ext>
                </a:extLst>
              </p:cNvPr>
              <p:cNvSpPr txBox="1"/>
              <p:nvPr/>
            </p:nvSpPr>
            <p:spPr bwMode="auto">
              <a:xfrm>
                <a:off x="2895600" y="5266010"/>
                <a:ext cx="2728837" cy="1004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0.2900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19.70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1.050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9">
                <a:extLst>
                  <a:ext uri="{FF2B5EF4-FFF2-40B4-BE49-F238E27FC236}">
                    <a16:creationId xmlns:a16="http://schemas.microsoft.com/office/drawing/2014/main" id="{256A7B2B-3494-D414-5F63-B982969E9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5266010"/>
                <a:ext cx="2728837" cy="10044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CAAB17-6925-50C7-3C54-58499B6EAD04}"/>
                  </a:ext>
                </a:extLst>
              </p:cNvPr>
              <p:cNvSpPr txBox="1"/>
              <p:nvPr/>
            </p:nvSpPr>
            <p:spPr>
              <a:xfrm>
                <a:off x="4433978" y="1118853"/>
                <a:ext cx="471002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106.8</m:t>
                      </m:r>
                    </m:oMath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−4.8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−1.56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−96.21</m:t>
                      </m:r>
                    </m:oMath>
                    <m:oMath xmlns:m="http://schemas.openxmlformats.org/officeDocument/2006/math"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0.7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0.735</m:t>
                      </m:r>
                    </m:oMath>
                  </m:oMathPara>
                </a14:m>
                <a:endPara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CAAB17-6925-50C7-3C54-58499B6EA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978" y="1118853"/>
                <a:ext cx="4710022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94CAC3-E810-A473-7043-9E5E84E18CF2}"/>
                  </a:ext>
                </a:extLst>
              </p:cNvPr>
              <p:cNvSpPr txBox="1"/>
              <p:nvPr/>
            </p:nvSpPr>
            <p:spPr>
              <a:xfrm>
                <a:off x="234479" y="1215832"/>
                <a:ext cx="4170741" cy="8304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−96.21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0.735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94CAC3-E810-A473-7043-9E5E84E18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9" y="1215832"/>
                <a:ext cx="4170741" cy="8304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4706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2DD24-0590-4193-AC9F-A8A579D76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381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Reviewing the LU Decomposition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93B88FEA-D76B-4BD3-A080-2D87AC7A0A5F}"/>
                  </a:ext>
                </a:extLst>
              </p:cNvPr>
              <p:cNvSpPr txBox="1"/>
              <p:nvPr/>
            </p:nvSpPr>
            <p:spPr bwMode="auto">
              <a:xfrm>
                <a:off x="728932" y="1324856"/>
                <a:ext cx="5410200" cy="1463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93B88FEA-D76B-4BD3-A080-2D87AC7A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8932" y="1324856"/>
                <a:ext cx="5410200" cy="14636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99D0C529-EA8E-4B50-819B-598C0734766E}"/>
                  </a:ext>
                </a:extLst>
              </p:cNvPr>
              <p:cNvSpPr txBox="1"/>
              <p:nvPr/>
            </p:nvSpPr>
            <p:spPr bwMode="auto">
              <a:xfrm>
                <a:off x="692989" y="2301345"/>
                <a:ext cx="5631611" cy="9752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99D0C529-EA8E-4B50-819B-598C07347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2989" y="2301345"/>
                <a:ext cx="5631611" cy="9752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373356-89BB-4480-B4D9-F54696FC3315}"/>
                  </a:ext>
                </a:extLst>
              </p:cNvPr>
              <p:cNvSpPr txBox="1"/>
              <p:nvPr/>
            </p:nvSpPr>
            <p:spPr>
              <a:xfrm>
                <a:off x="698740" y="3429000"/>
                <a:ext cx="8077200" cy="824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2.56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5.76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3.5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177.2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279.2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 gives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−96.208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373356-89BB-4480-B4D9-F54696FC3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40" y="3429000"/>
                <a:ext cx="8077200" cy="824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3ECE8D-B5BA-4DEC-A302-88B6EA98C328}"/>
                  </a:ext>
                </a:extLst>
              </p:cNvPr>
              <p:cNvSpPr txBox="1"/>
              <p:nvPr/>
            </p:nvSpPr>
            <p:spPr>
              <a:xfrm>
                <a:off x="728932" y="4816740"/>
                <a:ext cx="7391400" cy="8304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−4.8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−1.56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000000"/>
                        </a:solidFill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106.8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−96.208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gives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0.290472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19.6905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1.08571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3ECE8D-B5BA-4DEC-A302-88B6EA98C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32" y="4816740"/>
                <a:ext cx="7391400" cy="8304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7D2E99-4AAA-DF95-8419-F4835E5B84A4}"/>
              </a:ext>
            </a:extLst>
          </p:cNvPr>
          <p:cNvCxnSpPr>
            <a:cxnSpLocks/>
          </p:cNvCxnSpPr>
          <p:nvPr/>
        </p:nvCxnSpPr>
        <p:spPr>
          <a:xfrm>
            <a:off x="304800" y="2209800"/>
            <a:ext cx="731520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160E5B-339C-C9BE-6CF4-1751538B1F27}"/>
              </a:ext>
            </a:extLst>
          </p:cNvPr>
          <p:cNvCxnSpPr>
            <a:cxnSpLocks/>
          </p:cNvCxnSpPr>
          <p:nvPr/>
        </p:nvCxnSpPr>
        <p:spPr>
          <a:xfrm>
            <a:off x="304800" y="3301043"/>
            <a:ext cx="746760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3DD700-1479-5ED4-786B-D2C2277D3479}"/>
              </a:ext>
            </a:extLst>
          </p:cNvPr>
          <p:cNvCxnSpPr>
            <a:cxnSpLocks/>
          </p:cNvCxnSpPr>
          <p:nvPr/>
        </p:nvCxnSpPr>
        <p:spPr>
          <a:xfrm>
            <a:off x="381000" y="4572000"/>
            <a:ext cx="739140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07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610F9AFD-1A48-347D-FCEE-449DE2EFB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B17DFF32-3CF3-0C86-3782-D3B9170AF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 dirty="0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latin typeface="Verdana" panose="020B0604030504040204" pitchFamily="34" charset="0"/>
                <a:hlinkClick r:id="rId4"/>
              </a:rPr>
              <a:t>http://nm.mathforcollege.com</a:t>
            </a:r>
            <a:endParaRPr lang="en-US" altLang="en-US" sz="2800" b="1" dirty="0">
              <a:latin typeface="Verdana" panose="020B060403050404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25BE4C-7416-A236-6582-847F427CB69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84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23E11-AD16-C24A-1890-8963AC263C9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35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9B0BDB-7E6C-6322-D378-F55F6922773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38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205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01D96-7CF6-8C5F-95EA-0B75809C6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3200"/>
            <a:ext cx="878128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Comparing Naïve Gauss Elimination Method with LU Decomposition</a:t>
            </a:r>
          </a:p>
        </p:txBody>
      </p:sp>
    </p:spTree>
    <p:extLst>
      <p:ext uri="{BB962C8B-B14F-4D97-AF65-F5344CB8AC3E}">
        <p14:creationId xmlns:p14="http://schemas.microsoft.com/office/powerpoint/2010/main" val="784785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21560-ACC1-42CA-91B4-B5704211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Gaussian Elimination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156086-3BD4-45D1-B542-ADA213319450}"/>
              </a:ext>
            </a:extLst>
          </p:cNvPr>
          <p:cNvSpPr txBox="1"/>
          <p:nvPr/>
        </p:nvSpPr>
        <p:spPr>
          <a:xfrm>
            <a:off x="0" y="1295400"/>
            <a:ext cx="9067800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[A][X] = [C]     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 forward elimination to get </a:t>
            </a:r>
          </a:p>
          <a:p>
            <a:pPr eaLnBrk="1" hangingPunct="1">
              <a:spcBef>
                <a:spcPct val="50000"/>
              </a:spcBef>
              <a:buClrTx/>
              <a:buSzTx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[U][X] = [Z]</a:t>
            </a:r>
          </a:p>
          <a:p>
            <a:pPr eaLnBrk="1" hangingPunct="1">
              <a:spcBef>
                <a:spcPct val="50000"/>
              </a:spcBef>
              <a:buClrTx/>
              <a:buSzTx/>
            </a:pPr>
            <a:endParaRPr lang="en-US" alt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Conduct back substitution to solve </a:t>
            </a:r>
          </a:p>
          <a:p>
            <a:pPr eaLnBrk="1" hangingPunct="1">
              <a:spcBef>
                <a:spcPct val="50000"/>
              </a:spcBef>
              <a:buClrTx/>
              <a:buSzTx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[U][X] = [Z] for [X]</a:t>
            </a:r>
          </a:p>
        </p:txBody>
      </p:sp>
    </p:spTree>
    <p:extLst>
      <p:ext uri="{BB962C8B-B14F-4D97-AF65-F5344CB8AC3E}">
        <p14:creationId xmlns:p14="http://schemas.microsoft.com/office/powerpoint/2010/main" val="9437508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21560-ACC1-42CA-91B4-B5704211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 Decomposition Method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156086-3BD4-45D1-B542-ADA213319450}"/>
              </a:ext>
            </a:extLst>
          </p:cNvPr>
          <p:cNvSpPr txBox="1"/>
          <p:nvPr/>
        </p:nvSpPr>
        <p:spPr>
          <a:xfrm>
            <a:off x="210312" y="1295400"/>
            <a:ext cx="8723376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[A][X] = [C]     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Decompose [A] into [L] and [U], [A]=[L][U]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[L][Z] = [C] for [Z]  by using forward substitution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 [U][X] = [Z] for [X] by using back substitution</a:t>
            </a:r>
          </a:p>
        </p:txBody>
      </p:sp>
    </p:spTree>
    <p:extLst>
      <p:ext uri="{BB962C8B-B14F-4D97-AF65-F5344CB8AC3E}">
        <p14:creationId xmlns:p14="http://schemas.microsoft.com/office/powerpoint/2010/main" val="2371985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6BFDF964-342A-40D1-AB18-AA96DBA0A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1371600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panose="020B0604020202020204" pitchFamily="34" charset="0"/>
              </a:rPr>
              <a:t>Is LU Decomposition Method better than Gaussian Elimination Method?</a:t>
            </a:r>
          </a:p>
        </p:txBody>
      </p:sp>
      <p:sp>
        <p:nvSpPr>
          <p:cNvPr id="33796" name="Rectangle 13">
            <a:extLst>
              <a:ext uri="{FF2B5EF4-FFF2-40B4-BE49-F238E27FC236}">
                <a16:creationId xmlns:a16="http://schemas.microsoft.com/office/drawing/2014/main" id="{367F4CA2-348D-414D-8C9D-45F76D558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7" name="Content Placeholder 11">
                <a:extLst>
                  <a:ext uri="{FF2B5EF4-FFF2-40B4-BE49-F238E27FC236}">
                    <a16:creationId xmlns:a16="http://schemas.microsoft.com/office/drawing/2014/main" id="{B7AF5389-31DD-48FA-9DEC-41F80819E8B0}"/>
                  </a:ext>
                </a:extLst>
              </p:cNvPr>
              <p:cNvSpPr>
                <a:spLocks noGrp="1" noChangeArrowheads="1"/>
              </p:cNvSpPr>
              <p:nvPr>
                <p:ph sz="half" idx="1"/>
              </p:nvPr>
            </p:nvSpPr>
            <p:spPr>
              <a:xfrm>
                <a:off x="685800" y="1158874"/>
                <a:ext cx="7239000" cy="533400"/>
              </a:xfrm>
            </p:spPr>
            <p:txBody>
              <a:bodyPr/>
              <a:lstStyle/>
              <a:p>
                <a:pPr algn="ctr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en-US" altLang="en-US" dirty="0"/>
                  <a:t>Solve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][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]=[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33797" name="Content Placeholder 11">
                <a:extLst>
                  <a:ext uri="{FF2B5EF4-FFF2-40B4-BE49-F238E27FC236}">
                    <a16:creationId xmlns:a16="http://schemas.microsoft.com/office/drawing/2014/main" id="{B7AF5389-31DD-48FA-9DEC-41F80819E8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800" y="1158874"/>
                <a:ext cx="7239000" cy="533400"/>
              </a:xfrm>
              <a:blipFill>
                <a:blip r:embed="rId3"/>
                <a:stretch>
                  <a:fillRect t="-1250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798" name="Rectangle 5">
            <a:extLst>
              <a:ext uri="{FF2B5EF4-FFF2-40B4-BE49-F238E27FC236}">
                <a16:creationId xmlns:a16="http://schemas.microsoft.com/office/drawing/2014/main" id="{78D48FEF-F71A-4833-A85C-8A0713393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0" name="Rectangle 7">
            <a:extLst>
              <a:ext uri="{FF2B5EF4-FFF2-40B4-BE49-F238E27FC236}">
                <a16:creationId xmlns:a16="http://schemas.microsoft.com/office/drawing/2014/main" id="{F3B92D5D-0696-4EE6-8001-872C458F3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2" name="Rectangle 9">
            <a:extLst>
              <a:ext uri="{FF2B5EF4-FFF2-40B4-BE49-F238E27FC236}">
                <a16:creationId xmlns:a16="http://schemas.microsoft.com/office/drawing/2014/main" id="{125B32D9-F98F-49E1-AC4A-CCFF2CE96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4" name="Rectangle 11">
            <a:extLst>
              <a:ext uri="{FF2B5EF4-FFF2-40B4-BE49-F238E27FC236}">
                <a16:creationId xmlns:a16="http://schemas.microsoft.com/office/drawing/2014/main" id="{3B0FBA27-636C-489B-97F2-5209C5F6F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806" name="Rectangle 13">
            <a:extLst>
              <a:ext uri="{FF2B5EF4-FFF2-40B4-BE49-F238E27FC236}">
                <a16:creationId xmlns:a16="http://schemas.microsoft.com/office/drawing/2014/main" id="{E561B460-8A1A-4A88-B4DF-52DAC02B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13" name="Rectangle 13">
                <a:extLst>
                  <a:ext uri="{FF2B5EF4-FFF2-40B4-BE49-F238E27FC236}">
                    <a16:creationId xmlns:a16="http://schemas.microsoft.com/office/drawing/2014/main" id="{A854EFD5-FF70-4B67-A100-6AA100F99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400" y="1876418"/>
                <a:ext cx="8839200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sz="2000" dirty="0"/>
                  <a:t> = clock cycle time (s)</a:t>
                </a:r>
                <a:endParaRPr lang="en-US" altLang="en-US" sz="2000" i="1" dirty="0">
                  <a:latin typeface="Cambria Math" panose="02040503050406030204" pitchFamily="18" charset="0"/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000" dirty="0"/>
                  <a:t> = size of the matrix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𝐶𝑇</m:t>
                    </m:r>
                  </m:oMath>
                </a14:m>
                <a:r>
                  <a:rPr lang="en-US" altLang="en-US" sz="2000" dirty="0"/>
                  <a:t>= computational time (s)</a:t>
                </a:r>
              </a:p>
            </p:txBody>
          </p:sp>
        </mc:Choice>
        <mc:Fallback xmlns="">
          <p:sp>
            <p:nvSpPr>
              <p:cNvPr id="33813" name="Rectangle 13">
                <a:extLst>
                  <a:ext uri="{FF2B5EF4-FFF2-40B4-BE49-F238E27FC236}">
                    <a16:creationId xmlns:a16="http://schemas.microsoft.com/office/drawing/2014/main" id="{A854EFD5-FF70-4B67-A100-6AA100F995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876418"/>
                <a:ext cx="8839200" cy="1015663"/>
              </a:xfrm>
              <a:prstGeom prst="rect">
                <a:avLst/>
              </a:prstGeom>
              <a:blipFill>
                <a:blip r:embed="rId4"/>
                <a:stretch>
                  <a:fillRect t="-3614" b="-102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72EBD09A-89B2-4A6E-A7A8-E0C998139EE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529749"/>
                  </p:ext>
                </p:extLst>
              </p:nvPr>
            </p:nvGraphicFramePr>
            <p:xfrm>
              <a:off x="171301" y="3076225"/>
              <a:ext cx="8534400" cy="337491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91000">
                      <a:extLst>
                        <a:ext uri="{9D8B030D-6E8A-4147-A177-3AD203B41FA5}">
                          <a16:colId xmlns:a16="http://schemas.microsoft.com/office/drawing/2014/main" val="3991905901"/>
                        </a:ext>
                      </a:extLst>
                    </a:gridCol>
                    <a:gridCol w="4343400">
                      <a:extLst>
                        <a:ext uri="{9D8B030D-6E8A-4147-A177-3AD203B41FA5}">
                          <a16:colId xmlns:a16="http://schemas.microsoft.com/office/drawing/2014/main" val="4044789732"/>
                        </a:ext>
                      </a:extLst>
                    </a:gridCol>
                  </a:tblGrid>
                  <a:tr h="4669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Naive Gauss Elimination Method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LU Decomposition Method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7562207"/>
                      </a:ext>
                    </a:extLst>
                  </a:tr>
                  <a:tr h="2822303">
                    <a:tc>
                      <a:txBody>
                        <a:bodyPr/>
                        <a:lstStyle/>
                        <a:p>
                          <a:pPr algn="ctr" eaLnBrk="1" hangingPunct="1">
                            <a:spcBef>
                              <a:spcPct val="0"/>
                            </a:spcBef>
                            <a:buClrTx/>
                            <a:buSzTx/>
                            <a:buFontTx/>
                            <a:buNone/>
                          </a:pPr>
                          <a:r>
                            <a:rPr lang="en-US" altLang="en-US" sz="1800" b="1" dirty="0"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Forward Elimination</a:t>
                          </a:r>
                        </a:p>
                        <a:p>
                          <a:pPr algn="ctr" eaLnBrk="1" hangingPunct="1">
                            <a:spcBef>
                              <a:spcPct val="0"/>
                            </a:spcBef>
                            <a:buClrTx/>
                            <a:buSzTx/>
                            <a:buFont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𝐹𝐸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  <m:sup>
                                            <m: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+8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32</m:t>
                                        </m:r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altLang="en-US" sz="1800" b="1" dirty="0"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endParaRPr lang="en-US" altLang="en-US" sz="1800" b="1" dirty="0"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r>
                            <a:rPr lang="en-US" altLang="en-US" sz="1800" b="1" dirty="0"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Back Substitution</a:t>
                          </a: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𝐵𝑆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+12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eaLnBrk="1" hangingPunct="1">
                            <a:spcBef>
                              <a:spcPct val="0"/>
                            </a:spcBef>
                            <a:buClrTx/>
                            <a:buSzTx/>
                            <a:buFontTx/>
                            <a:buNone/>
                          </a:pPr>
                          <a:r>
                            <a:rPr lang="en-US" altLang="en-US" sz="1800" b="1" dirty="0"/>
                            <a:t>Decomposition to LU</a:t>
                          </a: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𝐷𝐸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  <m:sup>
                                            <m:r>
                                              <a:rPr lang="en-US" sz="1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20</m:t>
                                        </m:r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endParaRPr lang="en-US" altLang="en-US" sz="1800" b="1" dirty="0"/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r>
                            <a:rPr lang="en-US" altLang="en-US" sz="1800" b="1" dirty="0"/>
                            <a:t>Forward Substitution</a:t>
                          </a: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𝐹𝑆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altLang="en-US" sz="1800" b="1" dirty="0"/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endParaRPr lang="en-US" altLang="en-US" sz="1800" b="1" dirty="0"/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:r>
                            <a:rPr lang="en-US" altLang="en-US" sz="1800" b="1" dirty="0"/>
                            <a:t>Back Substitution</a:t>
                          </a:r>
                        </a:p>
                        <a:p>
                          <a:pPr algn="ctr">
                            <a:spcBef>
                              <a:spcPct val="0"/>
                            </a:spcBef>
                            <a:buClrTx/>
                            <a:buSz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𝐶𝑇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𝐵𝑆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+12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altLang="en-US" sz="1800" b="1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75612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72EBD09A-89B2-4A6E-A7A8-E0C998139EE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529749"/>
                  </p:ext>
                </p:extLst>
              </p:nvPr>
            </p:nvGraphicFramePr>
            <p:xfrm>
              <a:off x="171301" y="3076225"/>
              <a:ext cx="8534400" cy="337491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91000">
                      <a:extLst>
                        <a:ext uri="{9D8B030D-6E8A-4147-A177-3AD203B41FA5}">
                          <a16:colId xmlns:a16="http://schemas.microsoft.com/office/drawing/2014/main" val="3991905901"/>
                        </a:ext>
                      </a:extLst>
                    </a:gridCol>
                    <a:gridCol w="4343400">
                      <a:extLst>
                        <a:ext uri="{9D8B030D-6E8A-4147-A177-3AD203B41FA5}">
                          <a16:colId xmlns:a16="http://schemas.microsoft.com/office/drawing/2014/main" val="4044789732"/>
                        </a:ext>
                      </a:extLst>
                    </a:gridCol>
                  </a:tblGrid>
                  <a:tr h="4669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Naive Gauss Elimination Method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LU Decomposition Method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7562207"/>
                      </a:ext>
                    </a:extLst>
                  </a:tr>
                  <a:tr h="29079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45" t="-17155" r="-104215" b="-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96634" t="-17155" r="-561" b="-4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7561259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>
            <a:extLst>
              <a:ext uri="{FF2B5EF4-FFF2-40B4-BE49-F238E27FC236}">
                <a16:creationId xmlns:a16="http://schemas.microsoft.com/office/drawing/2014/main" id="{EAECD0F1-AAAC-4EDE-91F0-749A0994E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371600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Is LU Decomposition better than Gaussian Elimination?</a:t>
            </a:r>
          </a:p>
        </p:txBody>
      </p:sp>
      <p:sp>
        <p:nvSpPr>
          <p:cNvPr id="35844" name="Rectangle 13">
            <a:extLst>
              <a:ext uri="{FF2B5EF4-FFF2-40B4-BE49-F238E27FC236}">
                <a16:creationId xmlns:a16="http://schemas.microsoft.com/office/drawing/2014/main" id="{6C7EE9D2-99A8-4C92-B48D-CEEA71F44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Content Placeholder 11">
                <a:extLst>
                  <a:ext uri="{FF2B5EF4-FFF2-40B4-BE49-F238E27FC236}">
                    <a16:creationId xmlns:a16="http://schemas.microsoft.com/office/drawing/2014/main" id="{627D7B96-32B3-4FD7-B78B-1546963EE70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85800" y="1905000"/>
                <a:ext cx="7239000" cy="4114800"/>
              </a:xfrm>
            </p:spPr>
            <p:txBody>
              <a:bodyPr/>
              <a:lstStyle/>
              <a:p>
                <a:pPr algn="ctr">
                  <a:spcAft>
                    <a:spcPts val="1200"/>
                  </a:spcAft>
                  <a:buFont typeface="Wingdings" panose="05000000000000000000" pitchFamily="2" charset="2"/>
                  <a:buNone/>
                  <a:defRPr/>
                </a:pPr>
                <a:r>
                  <a:rPr lang="en-US" altLang="en-US" dirty="0"/>
                  <a:t>To solve 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[</a:t>
                </a:r>
                <a:r>
                  <a:rPr lang="en-US" altLang="en-US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][</a:t>
                </a:r>
                <a:r>
                  <a:rPr lang="en-US" alt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] = [</a:t>
                </a:r>
                <a:r>
                  <a:rPr lang="en-US" alt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altLang="en-US" dirty="0">
                    <a:latin typeface="Times New Roman" pitchFamily="18" charset="0"/>
                    <a:cs typeface="Times New Roman" pitchFamily="18" charset="0"/>
                  </a:rPr>
                  <a:t>]</a:t>
                </a:r>
                <a:endParaRPr lang="en-US" altLang="en-US" dirty="0"/>
              </a:p>
              <a:p>
                <a:pPr algn="ctr">
                  <a:spcBef>
                    <a:spcPts val="600"/>
                  </a:spcBef>
                  <a:buFont typeface="Wingdings" panose="05000000000000000000" pitchFamily="2" charset="2"/>
                  <a:buNone/>
                  <a:defRPr/>
                </a:pPr>
                <a:r>
                  <a:rPr lang="en-US" altLang="en-US" sz="2000" dirty="0"/>
                  <a:t>Time taken by methods</a:t>
                </a:r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dirty="0"/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dirty="0"/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dirty="0"/>
              </a:p>
              <a:p>
                <a:pPr marL="0" indent="0" eaLnBrk="1" hangingPunct="1">
                  <a:buFont typeface="Wingdings" panose="05000000000000000000" pitchFamily="2" charset="2"/>
                  <a:buNone/>
                  <a:defRPr/>
                </a:pPr>
                <a:r>
                  <a:rPr lang="en-US" altLang="en-US" sz="2000" dirty="0"/>
                  <a:t>         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sz="2000" dirty="0"/>
                  <a:t> = clock cycle time and </a:t>
                </a:r>
                <a14:m>
                  <m:oMath xmlns:m="http://schemas.openxmlformats.org/officeDocument/2006/math"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000" dirty="0"/>
                  <a:t> = size of the matrix</a:t>
                </a:r>
              </a:p>
              <a:p>
                <a:pPr>
                  <a:buFont typeface="Wingdings" panose="05000000000000000000" pitchFamily="2" charset="2"/>
                  <a:buNone/>
                  <a:defRPr/>
                </a:pPr>
                <a:endParaRPr lang="en-US" altLang="en-US" sz="2000" dirty="0"/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None/>
                  <a:defRPr/>
                </a:pPr>
                <a:r>
                  <a:rPr lang="en-US" altLang="en-US" dirty="0"/>
                  <a:t>So both methods are equally efficient.</a:t>
                </a:r>
              </a:p>
            </p:txBody>
          </p:sp>
        </mc:Choice>
        <mc:Fallback xmlns="">
          <p:sp>
            <p:nvSpPr>
              <p:cNvPr id="34821" name="Content Placeholder 11">
                <a:extLst>
                  <a:ext uri="{FF2B5EF4-FFF2-40B4-BE49-F238E27FC236}">
                    <a16:creationId xmlns:a16="http://schemas.microsoft.com/office/drawing/2014/main" id="{627D7B96-32B3-4FD7-B78B-1546963EE7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800" y="1905000"/>
                <a:ext cx="7239000" cy="4114800"/>
              </a:xfrm>
              <a:blipFill>
                <a:blip r:embed="rId3"/>
                <a:stretch>
                  <a:fillRect l="-590" t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4A10A84-F42D-4D32-A8DD-40E31DBD36B4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3124200"/>
          <a:ext cx="6553200" cy="13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Gaussian Elimination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LU Decomposition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388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/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57" name="Object 12">
                <a:extLst>
                  <a:ext uri="{FF2B5EF4-FFF2-40B4-BE49-F238E27FC236}">
                    <a16:creationId xmlns:a16="http://schemas.microsoft.com/office/drawing/2014/main" id="{1B8C3E8E-5FC4-4C03-BE99-E428F7B2B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3733800"/>
                <a:ext cx="1752600" cy="673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/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858" name="Object 13">
                <a:extLst>
                  <a:ext uri="{FF2B5EF4-FFF2-40B4-BE49-F238E27FC236}">
                    <a16:creationId xmlns:a16="http://schemas.microsoft.com/office/drawing/2014/main" id="{B0E02423-5C57-4B75-927E-631AC4145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3733800"/>
                <a:ext cx="1752600" cy="673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4592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70DD35C-4C28-49DF-992F-F5362B981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/>
              <a:t>Truss Problem</a:t>
            </a:r>
          </a:p>
        </p:txBody>
      </p:sp>
      <p:sp>
        <p:nvSpPr>
          <p:cNvPr id="37892" name="Footer Placeholder 3">
            <a:extLst>
              <a:ext uri="{FF2B5EF4-FFF2-40B4-BE49-F238E27FC236}">
                <a16:creationId xmlns:a16="http://schemas.microsoft.com/office/drawing/2014/main" id="{EF54E421-F3A8-4328-B845-9D0BE008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</a:rPr>
              <a:t>http://nm.mathforcollege.com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04A863-1BBB-FC76-ED85-EBD0EDE2DF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000"/>
          <a:stretch/>
        </p:blipFill>
        <p:spPr>
          <a:xfrm>
            <a:off x="1752600" y="1752600"/>
            <a:ext cx="4610703" cy="3429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D62E6C-A409-56E4-BCAE-FC417D8D0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30000"/>
          </a:blip>
          <a:srcRect/>
          <a:stretch>
            <a:fillRect/>
          </a:stretch>
        </p:blipFill>
        <p:spPr bwMode="auto">
          <a:xfrm>
            <a:off x="762000" y="1143000"/>
            <a:ext cx="7467600" cy="5566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1EE074-4B76-2BD9-CBDC-56D1693DC1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1126" y="1524000"/>
            <a:ext cx="566977" cy="251786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>
            <a:extLst>
              <a:ext uri="{FF2B5EF4-FFF2-40B4-BE49-F238E27FC236}">
                <a16:creationId xmlns:a16="http://schemas.microsoft.com/office/drawing/2014/main" id="{60C006F0-ACE6-431E-BFD0-C9FF32220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295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 dirty="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642FD66C-E141-4399-9C69-D90A98C78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1" name="Rectangle 10">
            <a:extLst>
              <a:ext uri="{FF2B5EF4-FFF2-40B4-BE49-F238E27FC236}">
                <a16:creationId xmlns:a16="http://schemas.microsoft.com/office/drawing/2014/main" id="{F3E3D66B-593E-434A-94B5-AD92AFED4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9942" name="Text Box 19">
            <a:extLst>
              <a:ext uri="{FF2B5EF4-FFF2-40B4-BE49-F238E27FC236}">
                <a16:creationId xmlns:a16="http://schemas.microsoft.com/office/drawing/2014/main" id="{FBE186FF-B8CA-4D1F-9E6A-B284F2798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667000"/>
            <a:ext cx="76454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 [B] is inverse of a square matrix [</a:t>
            </a:r>
            <a:r>
              <a:rPr lang="en-US" altLang="en-US" sz="2400" i="1" dirty="0">
                <a:latin typeface="Arial" panose="020B0604020202020204" pitchFamily="34" charset="0"/>
              </a:rPr>
              <a:t>A</a:t>
            </a:r>
            <a:r>
              <a:rPr lang="en-US" altLang="en-US" sz="2400" dirty="0">
                <a:latin typeface="Arial" panose="020B0604020202020204" pitchFamily="34" charset="0"/>
              </a:rPr>
              <a:t>] if</a:t>
            </a:r>
            <a:endParaRPr lang="en-US" altLang="en-US" sz="180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  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2BBE-0E49-4AF1-9FAE-051435082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963"/>
            <a:ext cx="8705088" cy="1143000"/>
          </a:xfrm>
        </p:spPr>
        <p:txBody>
          <a:bodyPr>
            <a:normAutofit fontScale="90000"/>
          </a:bodyPr>
          <a:lstStyle/>
          <a:p>
            <a:r>
              <a:rPr lang="en-US" altLang="en-US" sz="4400" dirty="0">
                <a:latin typeface="Arial" panose="020B0604020202020204" pitchFamily="34" charset="0"/>
              </a:rPr>
              <a:t>Two ways to show what inverse means?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75F14BC-0D78-4F84-9DFD-66C8833B8315}"/>
                  </a:ext>
                </a:extLst>
              </p:cNvPr>
              <p:cNvSpPr txBox="1"/>
              <p:nvPr/>
            </p:nvSpPr>
            <p:spPr>
              <a:xfrm>
                <a:off x="504444" y="1295400"/>
                <a:ext cx="8153400" cy="1452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  <m:sup/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/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75F14BC-0D78-4F84-9DFD-66C8833B8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44" y="1295400"/>
                <a:ext cx="8153400" cy="14529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DF7C8E-01C5-47A7-9FA4-0B5082058978}"/>
                  </a:ext>
                </a:extLst>
              </p:cNvPr>
              <p:cNvSpPr txBox="1"/>
              <p:nvPr/>
            </p:nvSpPr>
            <p:spPr>
              <a:xfrm>
                <a:off x="1271778" y="3581400"/>
                <a:ext cx="6600444" cy="1452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/>
                              </m:sSubSup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/>
                              </m:sSubSup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 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DF7C8E-01C5-47A7-9FA4-0B5082058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778" y="3581400"/>
                <a:ext cx="6600444" cy="14529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6670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>
            <a:extLst>
              <a:ext uri="{FF2B5EF4-FFF2-40B4-BE49-F238E27FC236}">
                <a16:creationId xmlns:a16="http://schemas.microsoft.com/office/drawing/2014/main" id="{5EF3D292-EEB9-4C29-90DB-9ADFB941B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3250"/>
            <a:ext cx="9144000" cy="1287462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4000" dirty="0">
                <a:latin typeface="Arial" panose="020B0604020202020204" pitchFamily="34" charset="0"/>
              </a:rPr>
              <a:t>Finding the inverse of a square matrix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A61DF4F3-FDB8-44E6-B62B-DD3039FDD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661815"/>
            <a:ext cx="86868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200" dirty="0">
                <a:latin typeface="Arial" panose="020B0604020202020204" pitchFamily="34" charset="0"/>
              </a:rPr>
              <a:t>How can LU Decomposition be used to find the inverse?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76103D6C-1DDF-43AC-883C-91BB11E28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1990" name="Rectangle 8">
            <a:extLst>
              <a:ext uri="{FF2B5EF4-FFF2-40B4-BE49-F238E27FC236}">
                <a16:creationId xmlns:a16="http://schemas.microsoft.com/office/drawing/2014/main" id="{E2BEBA19-8732-47A2-B880-A11839622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/>
              <p:nvPr/>
            </p:nvSpPr>
            <p:spPr bwMode="auto">
              <a:xfrm>
                <a:off x="228600" y="3100256"/>
                <a:ext cx="2057400" cy="1600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First Column of [B]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1" name="Object 9">
                <a:extLst>
                  <a:ext uri="{FF2B5EF4-FFF2-40B4-BE49-F238E27FC236}">
                    <a16:creationId xmlns:a16="http://schemas.microsoft.com/office/drawing/2014/main" id="{888AF595-7345-418D-BE9D-F2CC5C2B0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3100256"/>
                <a:ext cx="2057400" cy="1600461"/>
              </a:xfrm>
              <a:prstGeom prst="rect">
                <a:avLst/>
              </a:prstGeom>
              <a:blipFill>
                <a:blip r:embed="rId3"/>
                <a:stretch>
                  <a:fillRect l="-2671" t="-2672" r="-14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/>
              <p:nvPr/>
            </p:nvSpPr>
            <p:spPr bwMode="auto">
              <a:xfrm>
                <a:off x="3276600" y="3110654"/>
                <a:ext cx="2743200" cy="1600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Second Column of [B] ….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992" name="Object 11">
                <a:extLst>
                  <a:ext uri="{FF2B5EF4-FFF2-40B4-BE49-F238E27FC236}">
                    <a16:creationId xmlns:a16="http://schemas.microsoft.com/office/drawing/2014/main" id="{584446B0-715D-4544-B1F6-D4F60C033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600" y="3110654"/>
                <a:ext cx="2743200" cy="1600457"/>
              </a:xfrm>
              <a:prstGeom prst="rect">
                <a:avLst/>
              </a:prstGeom>
              <a:blipFill>
                <a:blip r:embed="rId4"/>
                <a:stretch>
                  <a:fillRect l="-2000" t="-22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11">
                <a:extLst>
                  <a:ext uri="{FF2B5EF4-FFF2-40B4-BE49-F238E27FC236}">
                    <a16:creationId xmlns:a16="http://schemas.microsoft.com/office/drawing/2014/main" id="{16CEF66C-19F5-4ABE-8B69-333229C6A5AD}"/>
                  </a:ext>
                </a:extLst>
              </p:cNvPr>
              <p:cNvSpPr txBox="1"/>
              <p:nvPr/>
            </p:nvSpPr>
            <p:spPr bwMode="auto">
              <a:xfrm>
                <a:off x="6708571" y="3100256"/>
                <a:ext cx="1959878" cy="1600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Last Column of [B]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11">
                <a:extLst>
                  <a:ext uri="{FF2B5EF4-FFF2-40B4-BE49-F238E27FC236}">
                    <a16:creationId xmlns:a16="http://schemas.microsoft.com/office/drawing/2014/main" id="{16CEF66C-19F5-4ABE-8B69-333229C6A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8571" y="3100256"/>
                <a:ext cx="1959878" cy="1600441"/>
              </a:xfrm>
              <a:prstGeom prst="rect">
                <a:avLst/>
              </a:prstGeom>
              <a:blipFill>
                <a:blip r:embed="rId5"/>
                <a:stretch>
                  <a:fillRect l="-1863" t="-15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21480A3A-D98A-4CAF-A0C0-03F7283B73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44036" name="Text Box 3">
            <a:extLst>
              <a:ext uri="{FF2B5EF4-FFF2-40B4-BE49-F238E27FC236}">
                <a16:creationId xmlns:a16="http://schemas.microsoft.com/office/drawing/2014/main" id="{2F79B3CC-B14D-4C69-A35E-5B847484E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288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Find the inverse of a square matrix [</a:t>
            </a:r>
            <a:r>
              <a:rPr lang="en-US" altLang="en-US" sz="2400" i="1" dirty="0">
                <a:latin typeface="Arial" panose="020B0604020202020204" pitchFamily="34" charset="0"/>
              </a:rPr>
              <a:t>A</a:t>
            </a:r>
            <a:r>
              <a:rPr lang="en-US" altLang="en-US" sz="2400" dirty="0">
                <a:latin typeface="Arial" panose="020B0604020202020204" pitchFamily="34" charset="0"/>
              </a:rPr>
              <a:t>]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B661126A-0318-4773-B0C6-6124DD5E3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038" name="Object 4">
                <a:extLst>
                  <a:ext uri="{FF2B5EF4-FFF2-40B4-BE49-F238E27FC236}">
                    <a16:creationId xmlns:a16="http://schemas.microsoft.com/office/drawing/2014/main" id="{E59541FF-DA79-4595-98B1-9DC97CAAF72C}"/>
                  </a:ext>
                </a:extLst>
              </p:cNvPr>
              <p:cNvSpPr txBox="1"/>
              <p:nvPr/>
            </p:nvSpPr>
            <p:spPr bwMode="auto">
              <a:xfrm>
                <a:off x="3048000" y="2362200"/>
                <a:ext cx="2438400" cy="1463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038" name="Object 4">
                <a:extLst>
                  <a:ext uri="{FF2B5EF4-FFF2-40B4-BE49-F238E27FC236}">
                    <a16:creationId xmlns:a16="http://schemas.microsoft.com/office/drawing/2014/main" id="{E59541FF-DA79-4595-98B1-9DC97CAAF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2362200"/>
                <a:ext cx="2438400" cy="1463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039" name="Object 6">
                <a:extLst>
                  <a:ext uri="{FF2B5EF4-FFF2-40B4-BE49-F238E27FC236}">
                    <a16:creationId xmlns:a16="http://schemas.microsoft.com/office/drawing/2014/main" id="{90A7FE56-2976-405F-AA32-B85BF3AA8CBF}"/>
                  </a:ext>
                </a:extLst>
              </p:cNvPr>
              <p:cNvSpPr txBox="1"/>
              <p:nvPr/>
            </p:nvSpPr>
            <p:spPr bwMode="auto">
              <a:xfrm>
                <a:off x="2209800" y="4114800"/>
                <a:ext cx="6400800" cy="1343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5.76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039" name="Object 6">
                <a:extLst>
                  <a:ext uri="{FF2B5EF4-FFF2-40B4-BE49-F238E27FC236}">
                    <a16:creationId xmlns:a16="http://schemas.microsoft.com/office/drawing/2014/main" id="{90A7FE56-2976-405F-AA32-B85BF3AA8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4114800"/>
                <a:ext cx="6400800" cy="1343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40" name="Text Box 9">
            <a:extLst>
              <a:ext uri="{FF2B5EF4-FFF2-40B4-BE49-F238E27FC236}">
                <a16:creationId xmlns:a16="http://schemas.microsoft.com/office/drawing/2014/main" id="{B5CE128B-CA3D-4ED8-B4F1-5BC659F28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535682"/>
            <a:ext cx="800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Using the decomposition procedure, the [</a:t>
            </a:r>
            <a:r>
              <a:rPr lang="en-US" altLang="en-US" sz="1800" i="1" dirty="0">
                <a:latin typeface="Arial" panose="020B0604020202020204" pitchFamily="34" charset="0"/>
              </a:rPr>
              <a:t>L</a:t>
            </a:r>
            <a:r>
              <a:rPr lang="en-US" altLang="en-US" sz="1800" dirty="0">
                <a:latin typeface="Arial" panose="020B0604020202020204" pitchFamily="34" charset="0"/>
              </a:rPr>
              <a:t>] and [</a:t>
            </a:r>
            <a:r>
              <a:rPr lang="en-US" altLang="en-US" sz="1800" i="1" dirty="0">
                <a:latin typeface="Arial" panose="020B0604020202020204" pitchFamily="34" charset="0"/>
              </a:rPr>
              <a:t>U</a:t>
            </a:r>
            <a:r>
              <a:rPr lang="en-US" altLang="en-US" sz="1800" dirty="0">
                <a:latin typeface="Arial" panose="020B0604020202020204" pitchFamily="34" charset="0"/>
              </a:rPr>
              <a:t>] matrices are found to be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6D83B078-67D5-4723-87DF-D7C2A0CF8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257800"/>
            <a:ext cx="6019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800" dirty="0">
                <a:latin typeface="Arial" charset="0"/>
              </a:rPr>
              <a:t>Solving for each column of [</a:t>
            </a:r>
            <a:r>
              <a:rPr lang="en-US" sz="1800" i="1" dirty="0">
                <a:latin typeface="Arial" charset="0"/>
              </a:rPr>
              <a:t>B</a:t>
            </a:r>
            <a:r>
              <a:rPr lang="en-US" sz="1800" dirty="0">
                <a:latin typeface="Arial" charset="0"/>
              </a:rPr>
              <a:t>] requires two steps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dirty="0">
                <a:latin typeface="Arial" charset="0"/>
              </a:rPr>
              <a:t>Solve [</a:t>
            </a:r>
            <a:r>
              <a:rPr lang="en-US" sz="1800" i="1" dirty="0">
                <a:latin typeface="Arial" charset="0"/>
              </a:rPr>
              <a:t>L</a:t>
            </a:r>
            <a:r>
              <a:rPr lang="en-US" sz="1800" dirty="0">
                <a:latin typeface="Arial" charset="0"/>
              </a:rPr>
              <a:t>]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= [</a:t>
            </a:r>
            <a:r>
              <a:rPr lang="en-US" sz="1800" i="1" dirty="0">
                <a:latin typeface="Arial" charset="0"/>
              </a:rPr>
              <a:t>C</a:t>
            </a:r>
            <a:r>
              <a:rPr lang="en-US" sz="1800" dirty="0">
                <a:latin typeface="Arial" charset="0"/>
              </a:rPr>
              <a:t>] for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dirty="0">
                <a:latin typeface="Arial" charset="0"/>
              </a:rPr>
              <a:t>Solve [</a:t>
            </a:r>
            <a:r>
              <a:rPr lang="en-US" sz="1800" i="1" dirty="0">
                <a:latin typeface="Arial" charset="0"/>
              </a:rPr>
              <a:t>U</a:t>
            </a:r>
            <a:r>
              <a:rPr lang="en-US" sz="1800" dirty="0">
                <a:latin typeface="Arial" charset="0"/>
              </a:rPr>
              <a:t>] [</a:t>
            </a:r>
            <a:r>
              <a:rPr lang="en-US" sz="1800" i="1" dirty="0">
                <a:latin typeface="Arial" charset="0"/>
              </a:rPr>
              <a:t>X</a:t>
            </a:r>
            <a:r>
              <a:rPr lang="en-US" sz="1800" dirty="0">
                <a:latin typeface="Arial" charset="0"/>
              </a:rPr>
              <a:t>] = [</a:t>
            </a:r>
            <a:r>
              <a:rPr lang="en-US" sz="1800" i="1" dirty="0">
                <a:latin typeface="Arial" charset="0"/>
              </a:rPr>
              <a:t>Z</a:t>
            </a:r>
            <a:r>
              <a:rPr lang="en-US" sz="1800" dirty="0">
                <a:latin typeface="Arial" charset="0"/>
              </a:rPr>
              <a:t>] for [</a:t>
            </a:r>
            <a:r>
              <a:rPr lang="en-US" sz="1800" i="1" dirty="0">
                <a:latin typeface="Arial" charset="0"/>
              </a:rPr>
              <a:t>X</a:t>
            </a:r>
            <a:r>
              <a:rPr lang="en-US" sz="1800" dirty="0">
                <a:latin typeface="Arial" charset="0"/>
              </a:rPr>
              <a:t>]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>
            <a:extLst>
              <a:ext uri="{FF2B5EF4-FFF2-40B4-BE49-F238E27FC236}">
                <a16:creationId xmlns:a16="http://schemas.microsoft.com/office/drawing/2014/main" id="{329AD95D-5429-4464-9148-824BFF88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en-US" dirty="0"/>
              <a:t>Finding 1</a:t>
            </a:r>
            <a:r>
              <a:rPr lang="en-US" altLang="en-US" baseline="30000" dirty="0"/>
              <a:t>st</a:t>
            </a:r>
            <a:r>
              <a:rPr lang="en-US" altLang="en-US" dirty="0"/>
              <a:t> column of inverse: LZ=C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6" name="Object 6">
                <a:extLst>
                  <a:ext uri="{FF2B5EF4-FFF2-40B4-BE49-F238E27FC236}">
                    <a16:creationId xmlns:a16="http://schemas.microsoft.com/office/drawing/2014/main" id="{02B2EC7B-17CC-4779-9CB0-2D719DE5D75A}"/>
                  </a:ext>
                </a:extLst>
              </p:cNvPr>
              <p:cNvSpPr txBox="1"/>
              <p:nvPr/>
            </p:nvSpPr>
            <p:spPr bwMode="auto">
              <a:xfrm>
                <a:off x="1143000" y="2194778"/>
                <a:ext cx="6032587" cy="8693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i="1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Step </a:t>
                </a:r>
                <a:r>
                  <a:rPr lang="en-US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1</a:t>
                </a:r>
                <a:r>
                  <a:rPr lang="en-US" i="1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2.56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5.76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3.5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6086" name="Object 6">
                <a:extLst>
                  <a:ext uri="{FF2B5EF4-FFF2-40B4-BE49-F238E27FC236}">
                    <a16:creationId xmlns:a16="http://schemas.microsoft.com/office/drawing/2014/main" id="{02B2EC7B-17CC-4779-9CB0-2D719DE5D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194778"/>
                <a:ext cx="6032587" cy="869398"/>
              </a:xfrm>
              <a:prstGeom prst="rect">
                <a:avLst/>
              </a:prstGeom>
              <a:blipFill>
                <a:blip r:embed="rId3"/>
                <a:stretch>
                  <a:fillRect l="-9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088" name="Object 13">
                <a:extLst>
                  <a:ext uri="{FF2B5EF4-FFF2-40B4-BE49-F238E27FC236}">
                    <a16:creationId xmlns:a16="http://schemas.microsoft.com/office/drawing/2014/main" id="{75BC8A98-CD1F-4D73-9E75-5341253348F2}"/>
                  </a:ext>
                </a:extLst>
              </p:cNvPr>
              <p:cNvSpPr txBox="1"/>
              <p:nvPr/>
            </p:nvSpPr>
            <p:spPr bwMode="auto">
              <a:xfrm>
                <a:off x="0" y="3946578"/>
                <a:ext cx="3271838" cy="1662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088" name="Object 13">
                <a:extLst>
                  <a:ext uri="{FF2B5EF4-FFF2-40B4-BE49-F238E27FC236}">
                    <a16:creationId xmlns:a16="http://schemas.microsoft.com/office/drawing/2014/main" id="{75BC8A98-CD1F-4D73-9E75-534125334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946578"/>
                <a:ext cx="3271838" cy="1662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9" name="Rectangle 14">
            <a:extLst>
              <a:ext uri="{FF2B5EF4-FFF2-40B4-BE49-F238E27FC236}">
                <a16:creationId xmlns:a16="http://schemas.microsoft.com/office/drawing/2014/main" id="{724DB117-D1EB-4CC7-897C-2A929A341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20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6090" name="Rectangle 15">
            <a:extLst>
              <a:ext uri="{FF2B5EF4-FFF2-40B4-BE49-F238E27FC236}">
                <a16:creationId xmlns:a16="http://schemas.microsoft.com/office/drawing/2014/main" id="{99E37071-7B95-4665-BA2E-0747B36FE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0063"/>
            <a:ext cx="6413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457200" algn="l"/>
              </a:tabLs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tabLst>
                <a:tab pos="457200" algn="l"/>
              </a:tabLs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tabLst>
                <a:tab pos="457200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1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6091" name="Rectangle 16">
            <a:extLst>
              <a:ext uri="{FF2B5EF4-FFF2-40B4-BE49-F238E27FC236}">
                <a16:creationId xmlns:a16="http://schemas.microsoft.com/office/drawing/2014/main" id="{15169D82-353C-4B38-96B0-50A2D5232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08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9">
                <a:extLst>
                  <a:ext uri="{FF2B5EF4-FFF2-40B4-BE49-F238E27FC236}">
                    <a16:creationId xmlns:a16="http://schemas.microsoft.com/office/drawing/2014/main" id="{99C94838-DE62-47AF-B019-3145B1A1F215}"/>
                  </a:ext>
                </a:extLst>
              </p:cNvPr>
              <p:cNvSpPr txBox="1"/>
              <p:nvPr/>
            </p:nvSpPr>
            <p:spPr bwMode="auto">
              <a:xfrm>
                <a:off x="3021536" y="3581806"/>
                <a:ext cx="3505200" cy="297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0−2.56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 =0−2.56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 =−2.56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=0−5.76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=0−5.76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 =3.2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19">
                <a:extLst>
                  <a:ext uri="{FF2B5EF4-FFF2-40B4-BE49-F238E27FC236}">
                    <a16:creationId xmlns:a16="http://schemas.microsoft.com/office/drawing/2014/main" id="{99C94838-DE62-47AF-B019-3145B1A1F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1536" y="3581806"/>
                <a:ext cx="3505200" cy="2974975"/>
              </a:xfrm>
              <a:prstGeom prst="rect">
                <a:avLst/>
              </a:prstGeom>
              <a:blipFill>
                <a:blip r:embed="rId5"/>
                <a:stretch>
                  <a:fillRect l="-156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21">
                <a:extLst>
                  <a:ext uri="{FF2B5EF4-FFF2-40B4-BE49-F238E27FC236}">
                    <a16:creationId xmlns:a16="http://schemas.microsoft.com/office/drawing/2014/main" id="{96A6EE05-D466-4D0D-9F28-00672F50C260}"/>
                  </a:ext>
                </a:extLst>
              </p:cNvPr>
              <p:cNvSpPr txBox="1"/>
              <p:nvPr/>
            </p:nvSpPr>
            <p:spPr bwMode="auto">
              <a:xfrm>
                <a:off x="6695533" y="4035021"/>
                <a:ext cx="2807765" cy="1390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21">
                <a:extLst>
                  <a:ext uri="{FF2B5EF4-FFF2-40B4-BE49-F238E27FC236}">
                    <a16:creationId xmlns:a16="http://schemas.microsoft.com/office/drawing/2014/main" id="{96A6EE05-D466-4D0D-9F28-00672F50C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95533" y="4035021"/>
                <a:ext cx="2807765" cy="13906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460F24-D042-429C-8AF2-1F3328EA9E20}"/>
                  </a:ext>
                </a:extLst>
              </p:cNvPr>
              <p:cNvSpPr txBox="1"/>
              <p:nvPr/>
            </p:nvSpPr>
            <p:spPr>
              <a:xfrm>
                <a:off x="2666999" y="1038901"/>
                <a:ext cx="2788640" cy="9727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460F24-D042-429C-8AF2-1F3328EA9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999" y="1038901"/>
                <a:ext cx="2788640" cy="9727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AD11A1-D09E-4312-87F1-695366F0BB3A}"/>
              </a:ext>
            </a:extLst>
          </p:cNvPr>
          <p:cNvCxnSpPr/>
          <p:nvPr/>
        </p:nvCxnSpPr>
        <p:spPr>
          <a:xfrm>
            <a:off x="2844817" y="3429000"/>
            <a:ext cx="0" cy="2514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23D16B-C78F-420B-B92D-68CD1A3357B6}"/>
              </a:ext>
            </a:extLst>
          </p:cNvPr>
          <p:cNvCxnSpPr/>
          <p:nvPr/>
        </p:nvCxnSpPr>
        <p:spPr>
          <a:xfrm>
            <a:off x="6248400" y="3429000"/>
            <a:ext cx="0" cy="2514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>
            <a:extLst>
              <a:ext uri="{FF2B5EF4-FFF2-40B4-BE49-F238E27FC236}">
                <a16:creationId xmlns:a16="http://schemas.microsoft.com/office/drawing/2014/main" id="{0F23443E-D543-4EFE-B3E7-4D7C76744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787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en-US" dirty="0"/>
              <a:t>Finding 1</a:t>
            </a:r>
            <a:r>
              <a:rPr lang="en-US" altLang="en-US" baseline="30000" dirty="0"/>
              <a:t>st</a:t>
            </a:r>
            <a:r>
              <a:rPr lang="en-US" altLang="en-US" dirty="0"/>
              <a:t> column of inverse: UX=Z</a:t>
            </a: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0DC72046-7E1B-48B7-9C71-91173076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CBF085DA-CEE6-4095-BD6E-B5F275A56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B3C864D4-65FE-494F-BAA4-0406E8678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4" name="Rectangle 8">
            <a:extLst>
              <a:ext uri="{FF2B5EF4-FFF2-40B4-BE49-F238E27FC236}">
                <a16:creationId xmlns:a16="http://schemas.microsoft.com/office/drawing/2014/main" id="{8492C3EC-B831-4346-BD04-1EEC53DAA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8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185" name="Rectangle 12">
            <a:extLst>
              <a:ext uri="{FF2B5EF4-FFF2-40B4-BE49-F238E27FC236}">
                <a16:creationId xmlns:a16="http://schemas.microsoft.com/office/drawing/2014/main" id="{617A3A02-D5A1-4FB4-A655-3FAFA5BF6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11">
                <a:extLst>
                  <a:ext uri="{FF2B5EF4-FFF2-40B4-BE49-F238E27FC236}">
                    <a16:creationId xmlns:a16="http://schemas.microsoft.com/office/drawing/2014/main" id="{34865796-8C69-42AC-89E4-29B8DEFC0E24}"/>
                  </a:ext>
                </a:extLst>
              </p:cNvPr>
              <p:cNvSpPr txBox="1"/>
              <p:nvPr/>
            </p:nvSpPr>
            <p:spPr bwMode="auto">
              <a:xfrm>
                <a:off x="197840" y="913686"/>
                <a:ext cx="6355360" cy="1681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𝑆𝑡𝑒𝑝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2: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−4.8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−1.56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2.56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6" name="Object 11">
                <a:extLst>
                  <a:ext uri="{FF2B5EF4-FFF2-40B4-BE49-F238E27FC236}">
                    <a16:creationId xmlns:a16="http://schemas.microsoft.com/office/drawing/2014/main" id="{34865796-8C69-42AC-89E4-29B8DEFC0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840" y="913686"/>
                <a:ext cx="6355360" cy="16810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7" name="Object 15">
                <a:extLst>
                  <a:ext uri="{FF2B5EF4-FFF2-40B4-BE49-F238E27FC236}">
                    <a16:creationId xmlns:a16="http://schemas.microsoft.com/office/drawing/2014/main" id="{ED8F2100-B517-4CF0-9E50-5815E0853521}"/>
                  </a:ext>
                </a:extLst>
              </p:cNvPr>
              <p:cNvSpPr txBox="1"/>
              <p:nvPr/>
            </p:nvSpPr>
            <p:spPr bwMode="auto">
              <a:xfrm>
                <a:off x="6889" y="3595894"/>
                <a:ext cx="3581400" cy="166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−4.8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−1.56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=−2.56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187" name="Object 15">
                <a:extLst>
                  <a:ext uri="{FF2B5EF4-FFF2-40B4-BE49-F238E27FC236}">
                    <a16:creationId xmlns:a16="http://schemas.microsoft.com/office/drawing/2014/main" id="{ED8F2100-B517-4CF0-9E50-5815E0853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9" y="3595894"/>
                <a:ext cx="3581400" cy="1666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88" name="Rectangle 18">
            <a:extLst>
              <a:ext uri="{FF2B5EF4-FFF2-40B4-BE49-F238E27FC236}">
                <a16:creationId xmlns:a16="http://schemas.microsoft.com/office/drawing/2014/main" id="{EED3BE05-CE62-457B-ADCD-C4A5CFF67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5">
                <a:extLst>
                  <a:ext uri="{FF2B5EF4-FFF2-40B4-BE49-F238E27FC236}">
                    <a16:creationId xmlns:a16="http://schemas.microsoft.com/office/drawing/2014/main" id="{73E52113-4CA0-431F-B44F-F4A8C3DF407A}"/>
                  </a:ext>
                </a:extLst>
              </p:cNvPr>
              <p:cNvSpPr txBox="1"/>
              <p:nvPr/>
            </p:nvSpPr>
            <p:spPr bwMode="auto">
              <a:xfrm>
                <a:off x="3192972" y="2689621"/>
                <a:ext cx="4267200" cy="3686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3.2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0.7</m:t>
                          </m:r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=4.571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−2.56+1.560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−2.56+1.560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4.571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−4.8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:r>
                  <a:rPr lang="en-US" b="0" dirty="0">
                    <a:solidFill>
                      <a:srgbClr val="0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=−0.9524</m:t>
                    </m:r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1−5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1−5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−0.9524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−4.571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=0.04762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15">
                <a:extLst>
                  <a:ext uri="{FF2B5EF4-FFF2-40B4-BE49-F238E27FC236}">
                    <a16:creationId xmlns:a16="http://schemas.microsoft.com/office/drawing/2014/main" id="{73E52113-4CA0-431F-B44F-F4A8C3DF4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92972" y="2689621"/>
                <a:ext cx="4267200" cy="36861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21E9F555-63EB-4F6C-B6FF-A6C35635791E}"/>
                  </a:ext>
                </a:extLst>
              </p:cNvPr>
              <p:cNvSpPr txBox="1"/>
              <p:nvPr/>
            </p:nvSpPr>
            <p:spPr bwMode="auto">
              <a:xfrm>
                <a:off x="6861101" y="3752057"/>
                <a:ext cx="1949218" cy="13541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21E9F555-63EB-4F6C-B6FF-A6C356357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1101" y="3752057"/>
                <a:ext cx="1949218" cy="13541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1C7B0A-2498-4E4E-9AF7-30A5DE4E7CED}"/>
              </a:ext>
            </a:extLst>
          </p:cNvPr>
          <p:cNvCxnSpPr>
            <a:cxnSpLocks/>
          </p:cNvCxnSpPr>
          <p:nvPr/>
        </p:nvCxnSpPr>
        <p:spPr>
          <a:xfrm>
            <a:off x="3048000" y="2628900"/>
            <a:ext cx="0" cy="35433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6C33DA9-58F2-4C1E-A544-97D6DFCD5496}"/>
              </a:ext>
            </a:extLst>
          </p:cNvPr>
          <p:cNvCxnSpPr>
            <a:cxnSpLocks/>
          </p:cNvCxnSpPr>
          <p:nvPr/>
        </p:nvCxnSpPr>
        <p:spPr>
          <a:xfrm>
            <a:off x="6781800" y="2485308"/>
            <a:ext cx="0" cy="376309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>
            <a:extLst>
              <a:ext uri="{FF2B5EF4-FFF2-40B4-BE49-F238E27FC236}">
                <a16:creationId xmlns:a16="http://schemas.microsoft.com/office/drawing/2014/main" id="{48C3DE19-EB04-4415-9BCC-4014F83EB7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5241" y="60308"/>
            <a:ext cx="9144000" cy="1143000"/>
          </a:xfrm>
        </p:spPr>
        <p:txBody>
          <a:bodyPr/>
          <a:lstStyle/>
          <a:p>
            <a:r>
              <a:rPr lang="en-US" altLang="en-US" dirty="0"/>
              <a:t>Inverse of a Matrix</a:t>
            </a:r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934560ED-33B2-43D9-B1D2-843D251E1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2443203"/>
            <a:ext cx="838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       First Column                      Second Column	            Third Column</a:t>
            </a:r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DF4C5DBA-5F96-4CD4-A18E-3164B77DE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8" name="Rectangle 6">
            <a:extLst>
              <a:ext uri="{FF2B5EF4-FFF2-40B4-BE49-F238E27FC236}">
                <a16:creationId xmlns:a16="http://schemas.microsoft.com/office/drawing/2014/main" id="{A3FF7E7C-FB73-489D-8A1F-AED004ED2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4279" name="Rectangle 7">
            <a:extLst>
              <a:ext uri="{FF2B5EF4-FFF2-40B4-BE49-F238E27FC236}">
                <a16:creationId xmlns:a16="http://schemas.microsoft.com/office/drawing/2014/main" id="{F9BBFF5E-C163-4A7D-8CA4-DAADB8FA4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4281" name="Rectangle 9">
            <a:extLst>
              <a:ext uri="{FF2B5EF4-FFF2-40B4-BE49-F238E27FC236}">
                <a16:creationId xmlns:a16="http://schemas.microsoft.com/office/drawing/2014/main" id="{E83AC4DB-ABA1-4431-82C8-1B061D250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2" name="Object 15">
                <a:extLst>
                  <a:ext uri="{FF2B5EF4-FFF2-40B4-BE49-F238E27FC236}">
                    <a16:creationId xmlns:a16="http://schemas.microsoft.com/office/drawing/2014/main" id="{28C99B49-037E-4796-B3A9-F1EDA52E67D2}"/>
                  </a:ext>
                </a:extLst>
              </p:cNvPr>
              <p:cNvSpPr txBox="1"/>
              <p:nvPr/>
            </p:nvSpPr>
            <p:spPr bwMode="auto">
              <a:xfrm>
                <a:off x="3162300" y="2899285"/>
                <a:ext cx="2819400" cy="1065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4282" name="Object 15">
                <a:extLst>
                  <a:ext uri="{FF2B5EF4-FFF2-40B4-BE49-F238E27FC236}">
                    <a16:creationId xmlns:a16="http://schemas.microsoft.com/office/drawing/2014/main" id="{28C99B49-037E-4796-B3A9-F1EDA52E6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2300" y="2899285"/>
                <a:ext cx="2819400" cy="10652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83" name="Object 14">
                <a:extLst>
                  <a:ext uri="{FF2B5EF4-FFF2-40B4-BE49-F238E27FC236}">
                    <a16:creationId xmlns:a16="http://schemas.microsoft.com/office/drawing/2014/main" id="{F3A721BC-8310-49F0-A242-D6936CBA60C5}"/>
                  </a:ext>
                </a:extLst>
              </p:cNvPr>
              <p:cNvSpPr txBox="1"/>
              <p:nvPr/>
            </p:nvSpPr>
            <p:spPr bwMode="auto">
              <a:xfrm>
                <a:off x="3685915" y="4391577"/>
                <a:ext cx="2057400" cy="1039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283" name="Object 14">
                <a:extLst>
                  <a:ext uri="{FF2B5EF4-FFF2-40B4-BE49-F238E27FC236}">
                    <a16:creationId xmlns:a16="http://schemas.microsoft.com/office/drawing/2014/main" id="{F3A721BC-8310-49F0-A242-D6936CBA6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5915" y="4391577"/>
                <a:ext cx="2057400" cy="10398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284" name="Rectangle 16">
            <a:extLst>
              <a:ext uri="{FF2B5EF4-FFF2-40B4-BE49-F238E27FC236}">
                <a16:creationId xmlns:a16="http://schemas.microsoft.com/office/drawing/2014/main" id="{799C6BCB-A9BA-4ABE-B8DB-004ED016F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14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85" name="Object 19">
                <a:extLst>
                  <a:ext uri="{FF2B5EF4-FFF2-40B4-BE49-F238E27FC236}">
                    <a16:creationId xmlns:a16="http://schemas.microsoft.com/office/drawing/2014/main" id="{02509DCC-98C9-4FA1-B0BF-23139F2A3A71}"/>
                  </a:ext>
                </a:extLst>
              </p:cNvPr>
              <p:cNvSpPr txBox="1"/>
              <p:nvPr/>
            </p:nvSpPr>
            <p:spPr bwMode="auto">
              <a:xfrm>
                <a:off x="6248400" y="2934494"/>
                <a:ext cx="2473325" cy="113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285" name="Object 19">
                <a:extLst>
                  <a:ext uri="{FF2B5EF4-FFF2-40B4-BE49-F238E27FC236}">
                    <a16:creationId xmlns:a16="http://schemas.microsoft.com/office/drawing/2014/main" id="{02509DCC-98C9-4FA1-B0BF-23139F2A3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2934494"/>
                <a:ext cx="2473325" cy="11303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86" name="Object 18">
                <a:extLst>
                  <a:ext uri="{FF2B5EF4-FFF2-40B4-BE49-F238E27FC236}">
                    <a16:creationId xmlns:a16="http://schemas.microsoft.com/office/drawing/2014/main" id="{863FA41B-5AD7-49ED-A64D-73A0910534FB}"/>
                  </a:ext>
                </a:extLst>
              </p:cNvPr>
              <p:cNvSpPr txBox="1"/>
              <p:nvPr/>
            </p:nvSpPr>
            <p:spPr bwMode="auto">
              <a:xfrm>
                <a:off x="6515828" y="4370939"/>
                <a:ext cx="1939925" cy="1060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286" name="Object 18">
                <a:extLst>
                  <a:ext uri="{FF2B5EF4-FFF2-40B4-BE49-F238E27FC236}">
                    <a16:creationId xmlns:a16="http://schemas.microsoft.com/office/drawing/2014/main" id="{863FA41B-5AD7-49ED-A64D-73A091053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5828" y="4370939"/>
                <a:ext cx="1939925" cy="1060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9D847DDF-42B3-4EB6-B7A4-4FCF445D2E34}"/>
                  </a:ext>
                </a:extLst>
              </p:cNvPr>
              <p:cNvSpPr txBox="1"/>
              <p:nvPr/>
            </p:nvSpPr>
            <p:spPr bwMode="auto">
              <a:xfrm>
                <a:off x="267744" y="2914573"/>
                <a:ext cx="2819400" cy="1065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9D847DDF-42B3-4EB6-B7A4-4FCF445D2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744" y="2914573"/>
                <a:ext cx="2819400" cy="10652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18">
                <a:extLst>
                  <a:ext uri="{FF2B5EF4-FFF2-40B4-BE49-F238E27FC236}">
                    <a16:creationId xmlns:a16="http://schemas.microsoft.com/office/drawing/2014/main" id="{7B997641-8A7A-4163-AA8E-9638D0ED3C1A}"/>
                  </a:ext>
                </a:extLst>
              </p:cNvPr>
              <p:cNvSpPr txBox="1"/>
              <p:nvPr/>
            </p:nvSpPr>
            <p:spPr bwMode="auto">
              <a:xfrm>
                <a:off x="723900" y="4393406"/>
                <a:ext cx="2667000" cy="161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Object 18">
                <a:extLst>
                  <a:ext uri="{FF2B5EF4-FFF2-40B4-BE49-F238E27FC236}">
                    <a16:creationId xmlns:a16="http://schemas.microsoft.com/office/drawing/2014/main" id="{7B997641-8A7A-4163-AA8E-9638D0ED3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900" y="4393406"/>
                <a:ext cx="2667000" cy="16129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BED8F3C-6A5E-4040-A935-04F1BACDF15F}"/>
              </a:ext>
            </a:extLst>
          </p:cNvPr>
          <p:cNvCxnSpPr>
            <a:cxnSpLocks/>
          </p:cNvCxnSpPr>
          <p:nvPr/>
        </p:nvCxnSpPr>
        <p:spPr>
          <a:xfrm>
            <a:off x="267744" y="2926690"/>
            <a:ext cx="8571456" cy="128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F17074C-2062-44BC-91F4-4634FEA33885}"/>
              </a:ext>
            </a:extLst>
          </p:cNvPr>
          <p:cNvCxnSpPr>
            <a:cxnSpLocks/>
          </p:cNvCxnSpPr>
          <p:nvPr/>
        </p:nvCxnSpPr>
        <p:spPr>
          <a:xfrm>
            <a:off x="6111766" y="2443203"/>
            <a:ext cx="20602" cy="364178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47A27F9-4F64-450F-AAEC-E59B28E4E35D}"/>
              </a:ext>
            </a:extLst>
          </p:cNvPr>
          <p:cNvCxnSpPr>
            <a:cxnSpLocks/>
          </p:cNvCxnSpPr>
          <p:nvPr/>
        </p:nvCxnSpPr>
        <p:spPr>
          <a:xfrm>
            <a:off x="3060591" y="2464594"/>
            <a:ext cx="25508" cy="364847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0B8FEFF-905B-48F5-9684-16A50ADF78D3}"/>
              </a:ext>
            </a:extLst>
          </p:cNvPr>
          <p:cNvCxnSpPr>
            <a:cxnSpLocks/>
          </p:cNvCxnSpPr>
          <p:nvPr/>
        </p:nvCxnSpPr>
        <p:spPr>
          <a:xfrm>
            <a:off x="206924" y="2414569"/>
            <a:ext cx="8647656" cy="180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964ADA3-C94B-4876-A0E4-318A37E44E77}"/>
                  </a:ext>
                </a:extLst>
              </p:cNvPr>
              <p:cNvSpPr txBox="1"/>
              <p:nvPr/>
            </p:nvSpPr>
            <p:spPr>
              <a:xfrm>
                <a:off x="2357309" y="986404"/>
                <a:ext cx="4714612" cy="1112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/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/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  <m:sup/>
                              </m:sSubSup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 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964ADA3-C94B-4876-A0E4-318A37E44E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309" y="986404"/>
                <a:ext cx="4714612" cy="11128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>
            <a:extLst>
              <a:ext uri="{FF2B5EF4-FFF2-40B4-BE49-F238E27FC236}">
                <a16:creationId xmlns:a16="http://schemas.microsoft.com/office/drawing/2014/main" id="{8C56F247-0B3E-4AD8-AF9A-CD46DEF82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/>
              <a:t>Example: Inverse of a Matrix</a:t>
            </a:r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7C6ED907-772B-45D5-B2C9-154759E84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6326" name="Rectangle 7">
            <a:extLst>
              <a:ext uri="{FF2B5EF4-FFF2-40B4-BE49-F238E27FC236}">
                <a16:creationId xmlns:a16="http://schemas.microsoft.com/office/drawing/2014/main" id="{C6CE0F95-E197-4A70-88A8-1382F8BB6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5608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7" name="Rectangle 8">
            <a:extLst>
              <a:ext uri="{FF2B5EF4-FFF2-40B4-BE49-F238E27FC236}">
                <a16:creationId xmlns:a16="http://schemas.microsoft.com/office/drawing/2014/main" id="{EC2007C7-903A-416B-AEF7-321E0125C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6328" name="Rectangle 9">
            <a:extLst>
              <a:ext uri="{FF2B5EF4-FFF2-40B4-BE49-F238E27FC236}">
                <a16:creationId xmlns:a16="http://schemas.microsoft.com/office/drawing/2014/main" id="{F3F2A5E7-8F98-407B-9587-C9BC101C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6775"/>
            <a:ext cx="955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                 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9" name="Rectangle 16">
            <a:extLst>
              <a:ext uri="{FF2B5EF4-FFF2-40B4-BE49-F238E27FC236}">
                <a16:creationId xmlns:a16="http://schemas.microsoft.com/office/drawing/2014/main" id="{D0B41624-7335-48BE-8F80-9DCC9A85C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30" name="Object 15">
                <a:extLst>
                  <a:ext uri="{FF2B5EF4-FFF2-40B4-BE49-F238E27FC236}">
                    <a16:creationId xmlns:a16="http://schemas.microsoft.com/office/drawing/2014/main" id="{8FB86EBB-1173-4B22-ADF4-EB41DEED9733}"/>
                  </a:ext>
                </a:extLst>
              </p:cNvPr>
              <p:cNvSpPr txBox="1"/>
              <p:nvPr/>
            </p:nvSpPr>
            <p:spPr bwMode="auto">
              <a:xfrm>
                <a:off x="1854812" y="3289144"/>
                <a:ext cx="5688988" cy="1301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6330" name="Object 15">
                <a:extLst>
                  <a:ext uri="{FF2B5EF4-FFF2-40B4-BE49-F238E27FC236}">
                    <a16:creationId xmlns:a16="http://schemas.microsoft.com/office/drawing/2014/main" id="{8FB86EBB-1173-4B22-ADF4-EB41DEED9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4812" y="3289144"/>
                <a:ext cx="5688988" cy="13017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331" name="Text Box 17">
            <a:extLst>
              <a:ext uri="{FF2B5EF4-FFF2-40B4-BE49-F238E27FC236}">
                <a16:creationId xmlns:a16="http://schemas.microsoft.com/office/drawing/2014/main" id="{82493689-29DB-4005-ADAB-33E570AD9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40312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To check your work, check the following 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</a:t>
            </a:r>
            <a:r>
              <a:rPr lang="en-US" altLang="en-US" sz="3600" baseline="30000" dirty="0">
                <a:latin typeface="Arial" panose="020B0604020202020204" pitchFamily="34" charset="0"/>
              </a:rPr>
              <a:t>-1</a:t>
            </a:r>
            <a:r>
              <a:rPr lang="en-US" altLang="en-US" sz="3600" dirty="0">
                <a:latin typeface="Arial" panose="020B0604020202020204" pitchFamily="34" charset="0"/>
              </a:rPr>
              <a:t> = 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3600" dirty="0">
                <a:latin typeface="Arial" panose="020B0604020202020204" pitchFamily="34" charset="0"/>
              </a:rPr>
              <a:t>] = 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</a:t>
            </a:r>
            <a:r>
              <a:rPr lang="en-US" altLang="en-US" sz="3600" baseline="30000" dirty="0">
                <a:latin typeface="Arial" panose="020B0604020202020204" pitchFamily="34" charset="0"/>
              </a:rPr>
              <a:t>-1</a:t>
            </a:r>
            <a:r>
              <a:rPr lang="en-US" altLang="en-US" sz="3600" dirty="0">
                <a:latin typeface="Arial" panose="020B0604020202020204" pitchFamily="34" charset="0"/>
              </a:rPr>
              <a:t>[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latin typeface="Arial" panose="020B0604020202020204" pitchFamily="34" charset="0"/>
              </a:rPr>
              <a:t>]</a:t>
            </a:r>
          </a:p>
        </p:txBody>
      </p:sp>
      <p:sp>
        <p:nvSpPr>
          <p:cNvPr id="56332" name="Rectangle 19">
            <a:extLst>
              <a:ext uri="{FF2B5EF4-FFF2-40B4-BE49-F238E27FC236}">
                <a16:creationId xmlns:a16="http://schemas.microsoft.com/office/drawing/2014/main" id="{105DFBD4-58E6-44B8-9151-A583BA178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8E3E8F4E-DEA4-41A0-9C41-C8BF2B5B3051}"/>
                  </a:ext>
                </a:extLst>
              </p:cNvPr>
              <p:cNvSpPr txBox="1"/>
              <p:nvPr/>
            </p:nvSpPr>
            <p:spPr bwMode="auto">
              <a:xfrm>
                <a:off x="521312" y="1818642"/>
                <a:ext cx="2667000" cy="161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0.04762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−0.9524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4.571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18">
                <a:extLst>
                  <a:ext uri="{FF2B5EF4-FFF2-40B4-BE49-F238E27FC236}">
                    <a16:creationId xmlns:a16="http://schemas.microsoft.com/office/drawing/2014/main" id="{8E3E8F4E-DEA4-41A0-9C41-C8BF2B5B3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1312" y="1818642"/>
                <a:ext cx="2667000" cy="1612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4">
                <a:extLst>
                  <a:ext uri="{FF2B5EF4-FFF2-40B4-BE49-F238E27FC236}">
                    <a16:creationId xmlns:a16="http://schemas.microsoft.com/office/drawing/2014/main" id="{20CC1A23-6FEA-443E-B4B5-EF194FC827F6}"/>
                  </a:ext>
                </a:extLst>
              </p:cNvPr>
              <p:cNvSpPr txBox="1"/>
              <p:nvPr/>
            </p:nvSpPr>
            <p:spPr bwMode="auto">
              <a:xfrm>
                <a:off x="3353862" y="1832534"/>
                <a:ext cx="2389800" cy="1039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−0.08333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−5.000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14">
                <a:extLst>
                  <a:ext uri="{FF2B5EF4-FFF2-40B4-BE49-F238E27FC236}">
                    <a16:creationId xmlns:a16="http://schemas.microsoft.com/office/drawing/2014/main" id="{20CC1A23-6FEA-443E-B4B5-EF194FC82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3862" y="1832534"/>
                <a:ext cx="2389800" cy="10398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8">
                <a:extLst>
                  <a:ext uri="{FF2B5EF4-FFF2-40B4-BE49-F238E27FC236}">
                    <a16:creationId xmlns:a16="http://schemas.microsoft.com/office/drawing/2014/main" id="{05829D45-177F-4DEB-BC53-35D45B36F960}"/>
                  </a:ext>
                </a:extLst>
              </p:cNvPr>
              <p:cNvSpPr txBox="1"/>
              <p:nvPr/>
            </p:nvSpPr>
            <p:spPr bwMode="auto">
              <a:xfrm>
                <a:off x="6408671" y="1848030"/>
                <a:ext cx="2138829" cy="1060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0.03571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−0.4643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1.429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18">
                <a:extLst>
                  <a:ext uri="{FF2B5EF4-FFF2-40B4-BE49-F238E27FC236}">
                    <a16:creationId xmlns:a16="http://schemas.microsoft.com/office/drawing/2014/main" id="{05829D45-177F-4DEB-BC53-35D45B36F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8671" y="1848030"/>
                <a:ext cx="2138829" cy="1060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0A1229-D957-4D7B-8519-118EB25D71C6}"/>
              </a:ext>
            </a:extLst>
          </p:cNvPr>
          <p:cNvCxnSpPr>
            <a:cxnSpLocks/>
          </p:cNvCxnSpPr>
          <p:nvPr/>
        </p:nvCxnSpPr>
        <p:spPr>
          <a:xfrm>
            <a:off x="2895600" y="1818642"/>
            <a:ext cx="0" cy="10096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D097E-FE01-493C-B1EB-FCE60DC0BAB0}"/>
              </a:ext>
            </a:extLst>
          </p:cNvPr>
          <p:cNvCxnSpPr>
            <a:cxnSpLocks/>
          </p:cNvCxnSpPr>
          <p:nvPr/>
        </p:nvCxnSpPr>
        <p:spPr>
          <a:xfrm>
            <a:off x="6019800" y="1760538"/>
            <a:ext cx="0" cy="10096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>
            <a:extLst>
              <a:ext uri="{FF2B5EF4-FFF2-40B4-BE49-F238E27FC236}">
                <a16:creationId xmlns:a16="http://schemas.microsoft.com/office/drawing/2014/main" id="{0723E542-93CC-4067-BC8A-54EE740C0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7538"/>
            <a:ext cx="9144000" cy="1143000"/>
          </a:xfrm>
        </p:spPr>
        <p:txBody>
          <a:bodyPr/>
          <a:lstStyle/>
          <a:p>
            <a:r>
              <a:rPr lang="en-US" altLang="en-US" dirty="0"/>
              <a:t>To find inverse of [A]</a:t>
            </a:r>
          </a:p>
        </p:txBody>
      </p:sp>
      <p:sp>
        <p:nvSpPr>
          <p:cNvPr id="58372" name="TextBox 13">
            <a:extLst>
              <a:ext uri="{FF2B5EF4-FFF2-40B4-BE49-F238E27FC236}">
                <a16:creationId xmlns:a16="http://schemas.microsoft.com/office/drawing/2014/main" id="{55CC45EE-E447-4C1E-916D-1DC5C3C4B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800" y="2192409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 dirty="0"/>
              <a:t>Time taken by Gaussian Elimination </a:t>
            </a:r>
            <a:r>
              <a:rPr lang="en-US" altLang="en-US" sz="2000" dirty="0"/>
              <a:t>	</a:t>
            </a:r>
            <a:r>
              <a:rPr lang="en-US" altLang="en-US" sz="2000" u="sng" dirty="0"/>
              <a:t>Time taken by LU Decomposition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/>
              <p:nvPr/>
            </p:nvSpPr>
            <p:spPr bwMode="auto">
              <a:xfrm>
                <a:off x="87312" y="2665686"/>
                <a:ext cx="3722688" cy="3574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𝐹𝐸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𝐵𝑆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+8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32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  +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3" name="Object 15">
                <a:extLst>
                  <a:ext uri="{FF2B5EF4-FFF2-40B4-BE49-F238E27FC236}">
                    <a16:creationId xmlns:a16="http://schemas.microsoft.com/office/drawing/2014/main" id="{1DA68ABB-DABE-4F9D-9B41-332A0C1A0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12" y="2665686"/>
                <a:ext cx="3722688" cy="3574775"/>
              </a:xfrm>
              <a:prstGeom prst="rect">
                <a:avLst/>
              </a:prstGeom>
              <a:blipFill>
                <a:blip r:embed="rId3"/>
                <a:stretch>
                  <a:fillRect l="-13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/>
              <p:nvPr/>
            </p:nvSpPr>
            <p:spPr bwMode="auto">
              <a:xfrm>
                <a:off x="4689488" y="2654414"/>
                <a:ext cx="4225912" cy="32891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1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20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    +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374" name="Object 16">
                <a:extLst>
                  <a:ext uri="{FF2B5EF4-FFF2-40B4-BE49-F238E27FC236}">
                    <a16:creationId xmlns:a16="http://schemas.microsoft.com/office/drawing/2014/main" id="{71A15B63-8B22-4CD5-ADC6-664FDC174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9488" y="2654414"/>
                <a:ext cx="4225912" cy="3289186"/>
              </a:xfrm>
              <a:prstGeom prst="rect">
                <a:avLst/>
              </a:prstGeom>
              <a:blipFill>
                <a:blip r:embed="rId4"/>
                <a:stretch>
                  <a:fillRect l="-115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884FE9-09D8-45E5-8030-C54406C4EF65}"/>
              </a:ext>
            </a:extLst>
          </p:cNvPr>
          <p:cNvCxnSpPr>
            <a:cxnSpLocks/>
          </p:cNvCxnSpPr>
          <p:nvPr/>
        </p:nvCxnSpPr>
        <p:spPr>
          <a:xfrm>
            <a:off x="4343400" y="1981200"/>
            <a:ext cx="0" cy="4343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>
            <a:extLst>
              <a:ext uri="{FF2B5EF4-FFF2-40B4-BE49-F238E27FC236}">
                <a16:creationId xmlns:a16="http://schemas.microsoft.com/office/drawing/2014/main" id="{3DACD90C-DC58-4E4D-B186-136E47BE7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81725"/>
            <a:ext cx="9144000" cy="1143000"/>
          </a:xfrm>
        </p:spPr>
        <p:txBody>
          <a:bodyPr/>
          <a:lstStyle/>
          <a:p>
            <a:r>
              <a:rPr lang="en-US" altLang="en-US" dirty="0"/>
              <a:t>To find inverse of [A]</a:t>
            </a:r>
          </a:p>
        </p:txBody>
      </p:sp>
      <p:sp>
        <p:nvSpPr>
          <p:cNvPr id="60420" name="TextBox 13">
            <a:extLst>
              <a:ext uri="{FF2B5EF4-FFF2-40B4-BE49-F238E27FC236}">
                <a16:creationId xmlns:a16="http://schemas.microsoft.com/office/drawing/2014/main" id="{C433B424-833A-476D-8BF2-3934B2A26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8600" y="1610936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/>
              <a:t>Time taken by Gaussian Elimination </a:t>
            </a:r>
            <a:r>
              <a:rPr lang="en-US" altLang="en-US" sz="2000"/>
              <a:t>	</a:t>
            </a:r>
            <a:r>
              <a:rPr lang="en-US" altLang="en-US" sz="2000" u="sng"/>
              <a:t>Time taken by LU Decomposition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/>
              <p:nvPr/>
            </p:nvSpPr>
            <p:spPr bwMode="auto">
              <a:xfrm>
                <a:off x="4876800" y="2100959"/>
                <a:ext cx="3129778" cy="13339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21" name="Object 16">
                <a:extLst>
                  <a:ext uri="{FF2B5EF4-FFF2-40B4-BE49-F238E27FC236}">
                    <a16:creationId xmlns:a16="http://schemas.microsoft.com/office/drawing/2014/main" id="{A86C9197-2478-4645-A9BB-6B0090AC4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2100959"/>
                <a:ext cx="3129778" cy="1333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1E4D594D-F0AA-4735-8FBB-B204C81DD72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66800" y="3632983"/>
              <a:ext cx="6388900" cy="1364394"/>
            </p:xfrm>
            <a:graphic>
              <a:graphicData uri="http://schemas.openxmlformats.org/drawingml/2006/table">
                <a:tbl>
                  <a:tblPr/>
                  <a:tblGrid>
                    <a:gridCol w="26257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1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3301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42053"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200" i="1" dirty="0"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2341"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en-US" sz="200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en-US" sz="200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𝐶𝑇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inverse</m:t>
                                        </m:r>
                                        <m: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 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GE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en-US" sz="200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𝐶𝑇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inverse</m:t>
                                        </m:r>
                                        <m: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 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en-US" sz="2000" b="0" i="0" dirty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LU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2200" baseline="-25000" dirty="0">
                            <a:latin typeface="Times New Roman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3.288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25.84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250.8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2501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1E4D594D-F0AA-4735-8FBB-B204C81DD7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0866992"/>
                  </p:ext>
                </p:extLst>
              </p:nvPr>
            </p:nvGraphicFramePr>
            <p:xfrm>
              <a:off x="1066800" y="3632983"/>
              <a:ext cx="6388900" cy="1364394"/>
            </p:xfrm>
            <a:graphic>
              <a:graphicData uri="http://schemas.openxmlformats.org/drawingml/2006/table">
                <a:tbl>
                  <a:tblPr/>
                  <a:tblGrid>
                    <a:gridCol w="26257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165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592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3301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42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4" t="-1124" r="-143852" b="-1550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10000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23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4" t="-66176" r="-143852" b="-14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3.288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25.84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>
                              <a:latin typeface="Times New Roman"/>
                              <a:ea typeface="Times New Roman"/>
                              <a:cs typeface="Times New Roman"/>
                            </a:rPr>
                            <a:t>250.8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dirty="0">
                              <a:latin typeface="Times New Roman"/>
                              <a:ea typeface="Times New Roman"/>
                              <a:cs typeface="Times New Roman"/>
                            </a:rPr>
                            <a:t>2501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0442" name="Rectangle 7">
            <a:extLst>
              <a:ext uri="{FF2B5EF4-FFF2-40B4-BE49-F238E27FC236}">
                <a16:creationId xmlns:a16="http://schemas.microsoft.com/office/drawing/2014/main" id="{D11842B7-E2B0-4DA6-AC52-F78632F7E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78" y="2923288"/>
            <a:ext cx="76962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6176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 </a:t>
            </a:r>
            <a:r>
              <a:rPr lang="en-US" altLang="en-US" sz="1800" dirty="0">
                <a:cs typeface="Times New Roman" panose="02020603050405020304" pitchFamily="18" charset="0"/>
              </a:rPr>
              <a:t>Comparing computational times of finding inverse of a matrix using LU decomposition and Naive Gauss elimination.</a:t>
            </a:r>
            <a:endParaRPr lang="en-US" altLang="en-US" sz="1800" b="1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/>
              <p:nvPr/>
            </p:nvSpPr>
            <p:spPr bwMode="auto">
              <a:xfrm>
                <a:off x="832622" y="2037060"/>
                <a:ext cx="3739378" cy="1185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443" name="Object 1">
                <a:extLst>
                  <a:ext uri="{FF2B5EF4-FFF2-40B4-BE49-F238E27FC236}">
                    <a16:creationId xmlns:a16="http://schemas.microsoft.com/office/drawing/2014/main" id="{91BA1CB5-E847-41CA-B3FE-CDC66DA8E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2622" y="2037060"/>
                <a:ext cx="3739378" cy="11858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444" name="TextBox 1">
                <a:extLst>
                  <a:ext uri="{FF2B5EF4-FFF2-40B4-BE49-F238E27FC236}">
                    <a16:creationId xmlns:a16="http://schemas.microsoft.com/office/drawing/2014/main" id="{14763C38-1964-48A4-AC7E-90015C4B90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6800" y="5410200"/>
                <a:ext cx="7848600" cy="667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55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50000"/>
                  <a:buChar char="•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large </a:t>
                </a:r>
                <a:r>
                  <a:rPr lang="en-US" alt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inverse</m:t>
                            </m:r>
                            <m: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GE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inverse</m:t>
                            </m:r>
                            <m: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en-US" sz="24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LU</m:t>
                            </m:r>
                          </m:sub>
                        </m:sSub>
                      </m:den>
                    </m:f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f>
                      <m:f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60444" name="TextBox 1">
                <a:extLst>
                  <a:ext uri="{FF2B5EF4-FFF2-40B4-BE49-F238E27FC236}">
                    <a16:creationId xmlns:a16="http://schemas.microsoft.com/office/drawing/2014/main" id="{14763C38-1964-48A4-AC7E-90015C4B9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5410200"/>
                <a:ext cx="7848600" cy="667427"/>
              </a:xfrm>
              <a:prstGeom prst="rect">
                <a:avLst/>
              </a:prstGeom>
              <a:blipFill>
                <a:blip r:embed="rId6"/>
                <a:stretch>
                  <a:fillRect l="-11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B3B06F-BDF1-4550-A2A1-4AAED3539D2D}"/>
              </a:ext>
            </a:extLst>
          </p:cNvPr>
          <p:cNvCxnSpPr>
            <a:cxnSpLocks/>
          </p:cNvCxnSpPr>
          <p:nvPr/>
        </p:nvCxnSpPr>
        <p:spPr>
          <a:xfrm>
            <a:off x="4495800" y="1610936"/>
            <a:ext cx="0" cy="131235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577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8992EFBB-EBDA-4266-A808-4B3FDA5DD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9112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panose="020B0604020202020204" pitchFamily="34" charset="0"/>
              </a:rPr>
              <a:t>Time Taken by Back Substitution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0E61B47-7077-4882-B39B-4C74E97D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EAB1DDA5-FF78-4205-99B4-E96FD8583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1" name="Rectangle 9">
            <a:extLst>
              <a:ext uri="{FF2B5EF4-FFF2-40B4-BE49-F238E27FC236}">
                <a16:creationId xmlns:a16="http://schemas.microsoft.com/office/drawing/2014/main" id="{87A578A1-8337-4C1D-96ED-A7ADF0BBC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/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3" name="Rectangle 11">
            <a:extLst>
              <a:ext uri="{FF2B5EF4-FFF2-40B4-BE49-F238E27FC236}">
                <a16:creationId xmlns:a16="http://schemas.microsoft.com/office/drawing/2014/main" id="{8635F182-FAFA-4AD8-BF1A-B73EA66AA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4" name="Rectangle 13">
            <a:extLst>
              <a:ext uri="{FF2B5EF4-FFF2-40B4-BE49-F238E27FC236}">
                <a16:creationId xmlns:a16="http://schemas.microsoft.com/office/drawing/2014/main" id="{871DDC3E-03B7-4021-8FCD-B4ECCD746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5" name="TextBox 21">
            <a:extLst>
              <a:ext uri="{FF2B5EF4-FFF2-40B4-BE49-F238E27FC236}">
                <a16:creationId xmlns:a16="http://schemas.microsoft.com/office/drawing/2014/main" id="{F45B6AE8-A773-41FC-A2CB-1CE0F2548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457678"/>
            <a:ext cx="3657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/>
              <a:t>Back Substitution 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/>
              <p:nvPr/>
            </p:nvSpPr>
            <p:spPr bwMode="auto">
              <a:xfrm>
                <a:off x="304800" y="2589492"/>
                <a:ext cx="115887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589492"/>
                <a:ext cx="1158875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/>
              <p:nvPr/>
            </p:nvSpPr>
            <p:spPr bwMode="auto">
              <a:xfrm>
                <a:off x="250226" y="3506509"/>
                <a:ext cx="4134351" cy="898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−1,...,1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226" y="3506509"/>
                <a:ext cx="4134351" cy="898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9" name="Rectangle 1">
            <a:extLst>
              <a:ext uri="{FF2B5EF4-FFF2-40B4-BE49-F238E27FC236}">
                <a16:creationId xmlns:a16="http://schemas.microsoft.com/office/drawing/2014/main" id="{F5E8A246-674F-4378-A0FB-D6B5039A1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914400"/>
            <a:ext cx="3810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length(B);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X(n)=B(n)/A(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=n-1:-1:1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B(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 j=(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j)*X(j);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end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921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3FCA48-3516-593F-7023-FD35F8E0278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190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7C9C38-5A55-9635-F84D-98BBE835128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695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DBB265-C514-828F-B34E-C446B9A27F5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273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FD62D0-6BB6-9CBF-9B7D-E98E563D57E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332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8992EFBB-EBDA-4266-A808-4B3FDA5DD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63" y="3175"/>
            <a:ext cx="9144000" cy="9112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Arial" panose="020B0604020202020204" pitchFamily="34" charset="0"/>
              </a:rPr>
              <a:t>Time Taken by Back Substitution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0E61B47-7077-4882-B39B-4C74E97D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EAB1DDA5-FF78-4205-99B4-E96FD8583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1" name="Rectangle 9">
            <a:extLst>
              <a:ext uri="{FF2B5EF4-FFF2-40B4-BE49-F238E27FC236}">
                <a16:creationId xmlns:a16="http://schemas.microsoft.com/office/drawing/2014/main" id="{87A578A1-8337-4C1D-96ED-A7ADF0BBC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/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𝐶𝑇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2" name="Object 6">
                <a:extLst>
                  <a:ext uri="{FF2B5EF4-FFF2-40B4-BE49-F238E27FC236}">
                    <a16:creationId xmlns:a16="http://schemas.microsoft.com/office/drawing/2014/main" id="{C2193AA1-D508-47B3-BAC9-45EB7994A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4901415"/>
                <a:ext cx="2162175" cy="3857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3" name="Rectangle 11">
            <a:extLst>
              <a:ext uri="{FF2B5EF4-FFF2-40B4-BE49-F238E27FC236}">
                <a16:creationId xmlns:a16="http://schemas.microsoft.com/office/drawing/2014/main" id="{8635F182-FAFA-4AD8-BF1A-B73EA66AA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4" name="Rectangle 13">
            <a:extLst>
              <a:ext uri="{FF2B5EF4-FFF2-40B4-BE49-F238E27FC236}">
                <a16:creationId xmlns:a16="http://schemas.microsoft.com/office/drawing/2014/main" id="{871DDC3E-03B7-4021-8FCD-B4ECCD746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1755" name="TextBox 21">
            <a:extLst>
              <a:ext uri="{FF2B5EF4-FFF2-40B4-BE49-F238E27FC236}">
                <a16:creationId xmlns:a16="http://schemas.microsoft.com/office/drawing/2014/main" id="{F45B6AE8-A773-41FC-A2CB-1CE0F2548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457678"/>
            <a:ext cx="3657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/>
              <a:t>Back Substitution 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"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6" name="Object 7">
                <a:extLst>
                  <a:ext uri="{FF2B5EF4-FFF2-40B4-BE49-F238E27FC236}">
                    <a16:creationId xmlns:a16="http://schemas.microsoft.com/office/drawing/2014/main" id="{05EDC64D-AE8A-49A0-B66E-87072B45A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09538" y="1066800"/>
                <a:ext cx="4162425" cy="190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/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𝑛𝑛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757" name="Object 11">
                <a:extLst>
                  <a:ext uri="{FF2B5EF4-FFF2-40B4-BE49-F238E27FC236}">
                    <a16:creationId xmlns:a16="http://schemas.microsoft.com/office/drawing/2014/main" id="{F8BA01A2-1529-48BE-B2B3-D45B2C68B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484" y="3173330"/>
                <a:ext cx="1158875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/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−1,...,1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758" name="Object 4">
                <a:extLst>
                  <a:ext uri="{FF2B5EF4-FFF2-40B4-BE49-F238E27FC236}">
                    <a16:creationId xmlns:a16="http://schemas.microsoft.com/office/drawing/2014/main" id="{3A6A80CD-A2E9-4F85-9696-F5AE8D8F4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611" y="3935330"/>
                <a:ext cx="4134351" cy="898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9" name="Rectangle 1">
            <a:extLst>
              <a:ext uri="{FF2B5EF4-FFF2-40B4-BE49-F238E27FC236}">
                <a16:creationId xmlns:a16="http://schemas.microsoft.com/office/drawing/2014/main" id="{F5E8A246-674F-4378-A0FB-D6B5039A1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914400"/>
            <a:ext cx="3810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55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length(B);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X(n)=B(n)/A(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=n-1:-1:1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B(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 j=(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1:n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j)*X(j);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end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X(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)/A(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037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6D6CC8-6200-4A4F-9716-5201E46A8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-51758"/>
            <a:ext cx="3810000" cy="336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52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14137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2F82EB-9B83-C100-1B55-3FE1B3298A5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867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B726B6-714F-6877-E22E-19FC4E5F4B6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366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496E9B-FA07-9F87-8362-14EEE5983F8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809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5DA62C-36D8-3133-1F9F-EF1474DC8F5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564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D6411F-20F4-2BEF-36BE-C3B973AE2C3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968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972A46-1509-3D96-7ADA-53E8A2EA018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06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866B5-C936-6F2E-C3AC-2EAE5DD88C8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353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F9923-2D84-D21C-0E35-86A57D42C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Every A matrix that has inverse can be decomposed to LU or PLU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9BBB53-2127-426D-4499-FF247F931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04" y="1600200"/>
            <a:ext cx="6600822" cy="114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AD076B-3D15-E80A-DB2C-B0069F19E9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00" t="43799" r="8721" b="6590"/>
          <a:stretch/>
        </p:blipFill>
        <p:spPr>
          <a:xfrm>
            <a:off x="609600" y="3200400"/>
            <a:ext cx="7399916" cy="27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256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46059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80198a8-d633-4cca-8a8a-0915488315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ee39bbb-efb4-4a94-ba90-fa282c68e90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bd40ff4-ee8b-450b-b5d1-9a4e08a61f3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9436a8d-39df-44d6-abc5-bc8a3ddaa84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a4460ee-bec1-4e96-8322-45940497bdb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4c3c05b-6c08-49a5-95e3-35e34ad8860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bb10a25-478a-415b-9bc6-600566cdfb8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142f54b-7ea0-46b6-bb81-5c4440d79db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65f583b-6ad8-400c-a7df-7bb5db2c23d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ac519cf-3804-4278-b769-c4501aee5a5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d6fbe9a-8af5-49a6-990f-f9ab8b6926a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1eb0f5d-c7e9-41f1-9e89-13049ed67c9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f11fdbea-9649-4493-b42e-c3f1c3ba662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6c61d8a-963f-4da9-8682-ae31245014e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e309806-1b84-445c-892d-122a9e6eb99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99f843a-75f5-4c5d-9b8f-a369583a285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72be65e-403b-4afc-b75c-7cf68c5b5bd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a2105cd-9e1d-4eff-9f3d-d8248044c66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0ec576e-655d-4557-b52c-6d1d351b876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6446</TotalTime>
  <Words>3302</Words>
  <Application>Microsoft Office PowerPoint</Application>
  <PresentationFormat>On-screen Show (4:3)</PresentationFormat>
  <Paragraphs>340</Paragraphs>
  <Slides>62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2" baseType="lpstr">
      <vt:lpstr>Arial</vt:lpstr>
      <vt:lpstr>Cambria</vt:lpstr>
      <vt:lpstr>Cambria Math</vt:lpstr>
      <vt:lpstr>Gill Sans MT</vt:lpstr>
      <vt:lpstr>Tahoma</vt:lpstr>
      <vt:lpstr>Times New Roman</vt:lpstr>
      <vt:lpstr>Verdana</vt:lpstr>
      <vt:lpstr>Wingdings</vt:lpstr>
      <vt:lpstr>Wingdings 2</vt:lpstr>
      <vt:lpstr>Solstice</vt:lpstr>
      <vt:lpstr>Chapter 4. Simultaneous Linear Equations and Matrix Algebra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 Decomposition Method</vt:lpstr>
      <vt:lpstr>What makes equation sets (1) and (2) easier to solve than set (3)?</vt:lpstr>
      <vt:lpstr>LU Decomposition Method</vt:lpstr>
      <vt:lpstr>Using LU Decomposition to solve SLEs</vt:lpstr>
      <vt:lpstr>1. Decomposing [A] to [L][U] form</vt:lpstr>
      <vt:lpstr>L U Form</vt:lpstr>
      <vt:lpstr>Finding the [U] matrix</vt:lpstr>
      <vt:lpstr>Finding the [U] Matrix</vt:lpstr>
      <vt:lpstr>Finding the [L] matrix</vt:lpstr>
      <vt:lpstr>Finding the [L] Matrix</vt:lpstr>
      <vt:lpstr>Does [L][U] = [A]?</vt:lpstr>
      <vt:lpstr>2. Solving [L][Z]=[C]</vt:lpstr>
      <vt:lpstr>Solving [L][Z]=[C]</vt:lpstr>
      <vt:lpstr>3. Solving [U][X]=[Z]</vt:lpstr>
      <vt:lpstr>Solving [U][X]=[Z]</vt:lpstr>
      <vt:lpstr>Reviewing the LU Decomposition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Comparing Naïve Gauss Elimination Method with LU Decomposition</vt:lpstr>
      <vt:lpstr>Naïve Gaussian Elimination</vt:lpstr>
      <vt:lpstr>LU Decomposition Method</vt:lpstr>
      <vt:lpstr>Is LU Decomposition Method better than Gaussian Elimination Method?</vt:lpstr>
      <vt:lpstr>Is LU Decomposition better than Gaussian Elimination?</vt:lpstr>
      <vt:lpstr>PowerPoint Presentation</vt:lpstr>
      <vt:lpstr>Truss Problem</vt:lpstr>
      <vt:lpstr>Finding the inverse of a square matrix</vt:lpstr>
      <vt:lpstr>Two ways to show what inverse means?</vt:lpstr>
      <vt:lpstr>Finding the inverse of a square matrix</vt:lpstr>
      <vt:lpstr>Example: Inverse of a Matrix</vt:lpstr>
      <vt:lpstr>Finding 1st column of inverse: LZ=C</vt:lpstr>
      <vt:lpstr>Finding 1st column of inverse: UX=Z</vt:lpstr>
      <vt:lpstr>Inverse of a Matrix</vt:lpstr>
      <vt:lpstr>Example: Inverse of a Matrix</vt:lpstr>
      <vt:lpstr>To find inverse of [A]</vt:lpstr>
      <vt:lpstr>To find inverse of [A]</vt:lpstr>
      <vt:lpstr>Time Taken by Back Substitution</vt:lpstr>
      <vt:lpstr>PowerPoint Presentation</vt:lpstr>
      <vt:lpstr>PowerPoint Presentation</vt:lpstr>
      <vt:lpstr>PowerPoint Presentation</vt:lpstr>
      <vt:lpstr>PowerPoint Presentation</vt:lpstr>
      <vt:lpstr>Time Taken by Back Substitution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Every A matrix that has inverse can be decomposed to LU or PLU</vt:lpstr>
      <vt:lpstr>PowerPoint Presentation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 Decomposition Method</dc:title>
  <dc:creator>kaw</dc:creator>
  <cp:lastModifiedBy>Autar Kaw</cp:lastModifiedBy>
  <cp:revision>272</cp:revision>
  <cp:lastPrinted>2022-10-04T15:40:17Z</cp:lastPrinted>
  <dcterms:created xsi:type="dcterms:W3CDTF">2007-03-08T14:59:05Z</dcterms:created>
  <dcterms:modified xsi:type="dcterms:W3CDTF">2023-02-16T14:04:45Z</dcterms:modified>
</cp:coreProperties>
</file>