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7"/>
  </p:notesMasterIdLst>
  <p:sldIdLst>
    <p:sldId id="256" r:id="rId2"/>
    <p:sldId id="293" r:id="rId3"/>
    <p:sldId id="305" r:id="rId4"/>
    <p:sldId id="294" r:id="rId5"/>
    <p:sldId id="296" r:id="rId6"/>
    <p:sldId id="297" r:id="rId7"/>
    <p:sldId id="298" r:id="rId8"/>
    <p:sldId id="330" r:id="rId9"/>
    <p:sldId id="290" r:id="rId10"/>
    <p:sldId id="319" r:id="rId11"/>
    <p:sldId id="306" r:id="rId12"/>
    <p:sldId id="307" r:id="rId13"/>
    <p:sldId id="326" r:id="rId14"/>
    <p:sldId id="327" r:id="rId15"/>
    <p:sldId id="331" r:id="rId16"/>
    <p:sldId id="322" r:id="rId17"/>
    <p:sldId id="287" r:id="rId18"/>
    <p:sldId id="323" r:id="rId19"/>
    <p:sldId id="284" r:id="rId20"/>
    <p:sldId id="285" r:id="rId21"/>
    <p:sldId id="325" r:id="rId22"/>
    <p:sldId id="332" r:id="rId23"/>
    <p:sldId id="291" r:id="rId24"/>
    <p:sldId id="329" r:id="rId25"/>
    <p:sldId id="289" r:id="rId26"/>
  </p:sldIdLst>
  <p:sldSz cx="9144000" cy="6858000" type="screen4x3"/>
  <p:notesSz cx="7315200" cy="9601200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B223BB5-3DA6-4A9C-BDD5-1BACAF571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743D5A-C7F8-424F-B1D7-A552E611DA28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B6A2306-6271-49AD-890B-D479226C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0BF630E5-0F82-4B65-BFBA-F90BA9E9B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0B809D5-DFB4-4AFE-BA76-1079DF8C2F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8082EAC-0454-4B6C-A028-D38019BFF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4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B22BA82C-6894-4297-9AAB-44A63AD20E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FB42D5-49FB-41F5-B265-EBCD332D90D5}" type="slidenum">
              <a:rPr lang="en-US" altLang="en-US" sz="130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E81C8925-7A06-4DEC-9BC2-08D78D5D4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F1CBC84-9A57-4501-A140-875C0C8A70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192CAE2-F88E-46A2-AC5D-79908DF380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02392E6-D784-48CA-9DFE-A7CBD2860C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4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42485E-2D2C-4D97-99BC-35FF817980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01BFD3C-AA76-4D28-AB37-FF2418932A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4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F4281E4-1A30-4072-82F0-4E9D09E884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9C89C47-0BCE-40C8-9102-C470CE10EF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4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DBF9124-433C-4BAA-A52C-7EF8B43B50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7925" cy="2787650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FA0A8D0-1ABC-4302-AC48-1473F120C4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4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B22BA82C-6894-4297-9AAB-44A63AD20E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FB42D5-49FB-41F5-B265-EBCD332D90D5}" type="slidenum">
              <a:rPr lang="en-US" altLang="en-US" sz="130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E81C8925-7A06-4DEC-9BC2-08D78D5D4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F1CBC84-9A57-4501-A140-875C0C8A70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559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Artist named "Ye" now was born
https://www.polleverywhere.com/multiple_choice_polls/cIPBI4m5Qs1ePDc7hk1Y2?state=opened&amp;flow=Default&amp;onscreen=persist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62C0A1-56F3-4C19-B61C-DC355A518A7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66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polynomial of degree $$n$$ has this many zeros
https://www.polleverywhere.com/multiple_choice_polls/SaflxPb2VzyxpVOtOAFSG?state=opened&amp;flow=Default&amp;onscreen=persist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AEB30B-FD81-CD9F-7084-E8D0D9B1566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22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3If a polynomial of degree n has more than n zeros, then the polynomial is
https://www.polleverywhere.com/multiple_choice_polls/BlN3VKB1lq0DgZhdQXhLC?state=opened&amp;flow=Default&amp;onscreen=persist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04F597-1237-48A3-BD59-8B9A993F4B58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1CE35-879F-485B-9ABA-B903095E947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34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Choose the data points
https://www.polleverywhere.com/multiple_choice_polls/Kn57jFSiO0sUJuHEMhxoI?state=opened&amp;flow=Default&amp;onscreen=persist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04F597-1237-48A3-BD59-8B9A993F4B58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36DE4-A45A-45C8-8FCA-BC150587861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84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interpolating many data points, higher order polynomial interpolation is generally a ____________ idea.
https://www.polleverywhere.com/multiple_choice_polls/Tcj5tL17bBcZv5r8u3TJD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660BC7-9EE2-4890-8B0D-5D0DD6DAEF1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18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Why is higher order interpolation a bad idea?
https://www.polleverywhere.com/multiple_choice_polls/ge3jySWnrnxVRWdYUkRah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3DF133-8567-40C4-8400-8B631E12ACC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72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B22BA82C-6894-4297-9AAB-44A63AD20E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FB42D5-49FB-41F5-B265-EBCD332D90D5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E81C8925-7A06-4DEC-9BC2-08D78D5D4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F1CBC84-9A57-4501-A140-875C0C8A70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06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n data points of y vs x for conducting quadratic spline interpolation, the x-data needs to be
https://www.polleverywhere.com/multiple_choice_polls/hMTPU8FLL7qpZkdQg3z4f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81E835-602A-43B7-992B-B36E8DE234F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56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Slope of the spline function
https://www.polleverywhere.com/multiple_choice_polls/keQNJKfAuxKRc57BQIciC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089B8E-7CFD-4498-92C2-851F02FB66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79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quadratic spline is made of 4 quadratics. How many unknowns do we have to find.
https://www.polleverywhere.com/multiple_choice_polls/K5mgUgjnBjGSrajKKs2RN?state=opened&amp;flow=Default&amp;onscreen=persist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7A5D0-7EBD-FBDE-4C51-ED16C975DB2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810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quadratic spline interpolation (check all that apply)
https://www.polleverywhere.com/multiple_choice_polls/mTYoi6UKud69dD46rqDgA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C13F9-66C8-4C4D-B4E8-C15661932CD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2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interpolating many data points, higher order polynomial interpolation is generally a ____________ idea.
https://www.polleverywhere.com/multiple_choice_polls/Tcj5tL17bBcZv5r8u3TJD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660BC7-9EE2-4890-8B0D-5D0DD6DAEF1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18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cubic spline has 5 cubics. How many unknowns do we have to find?
https://www.polleverywhere.com/multiple_choice_polls/YiLeMn278s4zEuOg6D0b6?state=opened&amp;flow=Default&amp;onscreen=persist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C2255C-920D-B0D3-D8A1-9A5701D36F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46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B22BA82C-6894-4297-9AAB-44A63AD20E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FB42D5-49FB-41F5-B265-EBCD332D90D5}" type="slidenum">
              <a:rPr lang="en-US" altLang="en-US" sz="130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E81C8925-7A06-4DEC-9BC2-08D78D5D4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F1CBC84-9A57-4501-A140-875C0C8A70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52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Length of the path
https://www.polleverywhere.com/multiple_choice_polls/fsJcayq2Ym52czEgsxobH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06B388-6B3A-4F02-982D-E5C97F692F4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252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find the length of the curve $$3\\sin(2x) +5\\ln(7x)$$ from $$x=2$$ to $$x=5$$, you would do the following
https://www.polleverywhere.com/multiple_choice_polls/MaWHCTWvNtHFpD5h9tgHy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5CAD2C-A4A7-4E67-8842-52FD2152F8C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99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00B483-A10D-4E22-BE2F-F2FDD4697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197CA-7C76-4B74-B601-89C31D3A1580}" type="datetime1">
              <a:rPr lang="en-US"/>
              <a:pPr>
                <a:defRPr/>
              </a:pPr>
              <a:t>3/2/2023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36638-BA10-4A5D-B303-7C0F1D842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7E6B74-86BB-4550-BD99-85AB1375D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09937F-C466-452D-88D3-2224DB67A2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193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A63C5-F7B6-458F-8C4B-1A10DF1E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8BED4-F922-4480-A572-C41469F2E5AF}" type="datetime1">
              <a:rPr lang="en-US"/>
              <a:pPr>
                <a:defRPr/>
              </a:pPr>
              <a:t>3/2/2023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4BDB3F-C0F4-45F4-9AD7-79749C3A7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52BF5-4250-4CA2-9FE8-2A371FE6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AEF56B-486A-4309-B3D7-430ACE1DAB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239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openxmlformats.org/officeDocument/2006/relationships/image" Target="../media/image30.pn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5" Type="http://schemas.openxmlformats.org/officeDocument/2006/relationships/image" Target="../media/image7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55C3CE-8A90-4D5F-94B5-E3DBD1F74C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936625"/>
          </a:xfrm>
        </p:spPr>
        <p:txBody>
          <a:bodyPr/>
          <a:lstStyle/>
          <a:p>
            <a:pPr algn="ctr" eaLnBrk="1" hangingPunct="1"/>
            <a:r>
              <a:rPr lang="en-US" altLang="en-US" sz="4800" b="1" dirty="0"/>
              <a:t>Interpolation</a:t>
            </a: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E78BD11A-6D08-47E0-854F-8DC1304E89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762000"/>
          </a:xfrm>
        </p:spPr>
        <p:txBody>
          <a:bodyPr/>
          <a:lstStyle/>
          <a:p>
            <a:pPr eaLnBrk="1" hangingPunct="1"/>
            <a:r>
              <a:rPr lang="en-US" altLang="en-US" sz="3600"/>
              <a:t>Reading Between the Lines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6">
            <a:extLst>
              <a:ext uri="{FF2B5EF4-FFF2-40B4-BE49-F238E27FC236}">
                <a16:creationId xmlns:a16="http://schemas.microsoft.com/office/drawing/2014/main" id="{94740E75-2E29-4122-A644-CBF765F9F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7A7AF5-E7BD-4512-8925-C7ACE631DE57}" type="slidenum">
              <a:rPr lang="en-US" altLang="en-US" sz="140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029" name="Rectangle 2">
            <a:extLst>
              <a:ext uri="{FF2B5EF4-FFF2-40B4-BE49-F238E27FC236}">
                <a16:creationId xmlns:a16="http://schemas.microsoft.com/office/drawing/2014/main" id="{80CC7FC6-A953-4179-B1B9-B7258041F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>
              <a:defRPr/>
            </a:pPr>
            <a:r>
              <a:rPr lang="en-US" cap="small" dirty="0"/>
              <a:t>What is Interpolation ?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03EE7C7E-9099-4120-AD66-190B9BF89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7" name="Text Box 5">
                <a:extLst>
                  <a:ext uri="{FF2B5EF4-FFF2-40B4-BE49-F238E27FC236}">
                    <a16:creationId xmlns:a16="http://schemas.microsoft.com/office/drawing/2014/main" id="{6E4A859B-B626-48CB-BCA9-B7CA7413CF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914400"/>
                <a:ext cx="83058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  <a:cs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en-US" sz="1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en-US" sz="1800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en-US" sz="1800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), 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8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18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</a:rPr>
                      <m:t>), …… 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en-US" sz="1800" i="1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en-US" sz="1800" i="1" baseline="-2500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en-US" sz="1800" i="1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en-US" sz="1800" i="1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𝑦𝑛</m:t>
                    </m:r>
                    <m:r>
                      <a:rPr lang="en-US" altLang="en-US" sz="18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en-US" sz="1800" dirty="0">
                    <a:latin typeface="Arial" panose="020B0604020202020204" pitchFamily="34" charset="0"/>
                    <a:cs typeface="Times New Roman" panose="02020603050405020304" pitchFamily="18" charset="0"/>
                  </a:rPr>
                  <a:t>, find the value of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altLang="en-US" sz="1800" dirty="0">
                    <a:latin typeface="Arial" panose="020B0604020202020204" pitchFamily="34" charset="0"/>
                    <a:cs typeface="Times New Roman" panose="02020603050405020304" pitchFamily="18" charset="0"/>
                  </a:rPr>
                  <a:t> at a value of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altLang="en-US" sz="1800" dirty="0">
                    <a:latin typeface="Arial" panose="020B0604020202020204" pitchFamily="34" charset="0"/>
                    <a:cs typeface="Times New Roman" panose="02020603050405020304" pitchFamily="18" charset="0"/>
                  </a:rPr>
                  <a:t> that is not given.</a:t>
                </a:r>
                <a:endParaRPr lang="en-US" altLang="en-US" sz="1800" baseline="-25000" dirty="0">
                  <a:latin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197" name="Text Box 5">
                <a:extLst>
                  <a:ext uri="{FF2B5EF4-FFF2-40B4-BE49-F238E27FC236}">
                    <a16:creationId xmlns:a16="http://schemas.microsoft.com/office/drawing/2014/main" id="{6E4A859B-B626-48CB-BCA9-B7CA7413C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914400"/>
                <a:ext cx="8305800" cy="646331"/>
              </a:xfrm>
              <a:prstGeom prst="rect">
                <a:avLst/>
              </a:prstGeom>
              <a:blipFill>
                <a:blip r:embed="rId4"/>
                <a:stretch>
                  <a:fillRect l="-661" t="-4717" b="-141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98" name="Object 6">
            <a:extLst>
              <a:ext uri="{FF2B5EF4-FFF2-40B4-BE49-F238E27FC236}">
                <a16:creationId xmlns:a16="http://schemas.microsoft.com/office/drawing/2014/main" id="{80629336-2EA4-44B8-8308-B1A657F44F2E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438400" y="1600200"/>
          <a:ext cx="4495800" cy="359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4552381" imgH="3638095" progId="Paint.Picture">
                  <p:embed/>
                </p:oleObj>
              </mc:Choice>
              <mc:Fallback>
                <p:oleObj name="Bitmap Image" r:id="rId5" imgW="4552381" imgH="3638095" progId="Paint.Picture">
                  <p:embed/>
                  <p:pic>
                    <p:nvPicPr>
                      <p:cNvPr id="8198" name="Object 6">
                        <a:extLst>
                          <a:ext uri="{FF2B5EF4-FFF2-40B4-BE49-F238E27FC236}">
                            <a16:creationId xmlns:a16="http://schemas.microsoft.com/office/drawing/2014/main" id="{80629336-2EA4-44B8-8308-B1A657F44F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4495800" cy="359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5">
            <a:extLst>
              <a:ext uri="{FF2B5EF4-FFF2-40B4-BE49-F238E27FC236}">
                <a16:creationId xmlns:a16="http://schemas.microsoft.com/office/drawing/2014/main" id="{62BDD64D-4335-49F6-9E3D-E21AFE501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81600"/>
            <a:ext cx="495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  <a:cs typeface="Times New Roman" panose="02020603050405020304" pitchFamily="18" charset="0"/>
              </a:rPr>
              <a:t>Figure </a:t>
            </a:r>
            <a:r>
              <a:rPr lang="en-US" altLang="en-US" sz="2200">
                <a:latin typeface="Arial" panose="020B0604020202020204" pitchFamily="34" charset="0"/>
                <a:cs typeface="Times New Roman" panose="02020603050405020304" pitchFamily="18" charset="0"/>
              </a:rPr>
              <a:t>Interpolation of discrete data.</a:t>
            </a:r>
            <a:endParaRPr lang="en-US" altLang="en-US" sz="2200" baseline="-25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EAF7E8C4-561C-4A87-808F-2EB709435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APPLIED PROBLEMS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Rectangle 4">
                <a:extLst>
                  <a:ext uri="{FF2B5EF4-FFF2-40B4-BE49-F238E27FC236}">
                    <a16:creationId xmlns:a16="http://schemas.microsoft.com/office/drawing/2014/main" id="{34BD80B3-58EA-442C-837C-55DBD4613FAD}"/>
                  </a:ext>
                </a:extLst>
              </p:cNvPr>
              <p:cNvSpPr>
                <a:spLocks noGrp="1" noChangeArrowheads="1"/>
              </p:cNvSpPr>
              <p:nvPr>
                <p:ph type="body" sz="half" idx="2"/>
              </p:nvPr>
            </p:nvSpPr>
            <p:spPr>
              <a:xfrm>
                <a:off x="2209800" y="1219200"/>
                <a:ext cx="6400800" cy="9906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US" altLang="en-US" sz="2200" dirty="0"/>
                  <a:t>   The upward velocity of a rocket is given as a function of time in table below.  Find the velocity and acceleration at </a:t>
                </a:r>
                <a14:m>
                  <m:oMath xmlns:m="http://schemas.openxmlformats.org/officeDocument/2006/math">
                    <m:r>
                      <a:rPr lang="en-US" altLang="en-US" sz="22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en-US" sz="2200" i="1" dirty="0" smtClean="0">
                        <a:latin typeface="Cambria Math" panose="02040503050406030204" pitchFamily="18" charset="0"/>
                      </a:rPr>
                      <m:t>=16 </m:t>
                    </m:r>
                  </m:oMath>
                </a14:m>
                <a:r>
                  <a:rPr lang="en-US" altLang="en-US" sz="2200" dirty="0"/>
                  <a:t>seconds.</a:t>
                </a:r>
                <a:endParaRPr lang="en-US" altLang="en-US" sz="2200" b="1" dirty="0"/>
              </a:p>
              <a:p>
                <a:pPr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endParaRPr lang="en-US" altLang="en-US" sz="2200" dirty="0"/>
              </a:p>
              <a:p>
                <a:pPr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endParaRPr lang="en-US" altLang="en-US" sz="2200" dirty="0"/>
              </a:p>
              <a:p>
                <a:pPr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endParaRPr lang="en-US" altLang="en-US" sz="2200" dirty="0"/>
              </a:p>
            </p:txBody>
          </p:sp>
        </mc:Choice>
        <mc:Fallback xmlns="">
          <p:sp>
            <p:nvSpPr>
              <p:cNvPr id="12290" name="Rectangle 4">
                <a:extLst>
                  <a:ext uri="{FF2B5EF4-FFF2-40B4-BE49-F238E27FC236}">
                    <a16:creationId xmlns:a16="http://schemas.microsoft.com/office/drawing/2014/main" id="{34BD80B3-58EA-442C-837C-55DBD4613F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2209800" y="1219200"/>
                <a:ext cx="6400800" cy="990600"/>
              </a:xfrm>
              <a:blipFill>
                <a:blip r:embed="rId4"/>
                <a:stretch>
                  <a:fillRect t="-7362" b="-12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1" name="Rectangle 7">
            <a:extLst>
              <a:ext uri="{FF2B5EF4-FFF2-40B4-BE49-F238E27FC236}">
                <a16:creationId xmlns:a16="http://schemas.microsoft.com/office/drawing/2014/main" id="{CDBCAE70-18D8-4A44-9BEB-9C1D1306A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2" name="Rectangle 16">
            <a:extLst>
              <a:ext uri="{FF2B5EF4-FFF2-40B4-BE49-F238E27FC236}">
                <a16:creationId xmlns:a16="http://schemas.microsoft.com/office/drawing/2014/main" id="{986869E1-74DF-4C00-B942-4E60475AE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2293" name="Rectangle 20">
            <a:extLst>
              <a:ext uri="{FF2B5EF4-FFF2-40B4-BE49-F238E27FC236}">
                <a16:creationId xmlns:a16="http://schemas.microsoft.com/office/drawing/2014/main" id="{63BB79A1-6EDC-494B-8020-A8885E0D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15149" name="Group 109">
            <a:extLst>
              <a:ext uri="{FF2B5EF4-FFF2-40B4-BE49-F238E27FC236}">
                <a16:creationId xmlns:a16="http://schemas.microsoft.com/office/drawing/2014/main" id="{4FFCC256-2ACF-4EA3-9201-6D4504E47109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429000"/>
          <a:ext cx="1905000" cy="2717799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227.04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517.35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602.97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901.67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20" name="Rectangle 101">
            <a:extLst>
              <a:ext uri="{FF2B5EF4-FFF2-40B4-BE49-F238E27FC236}">
                <a16:creationId xmlns:a16="http://schemas.microsoft.com/office/drawing/2014/main" id="{A7624A88-FE6F-40A5-B1A5-55C2BDB8C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82913"/>
            <a:ext cx="411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Table </a:t>
            </a:r>
            <a:r>
              <a:rPr lang="en-US" altLang="en-US" sz="1800">
                <a:latin typeface="Arial" panose="020B0604020202020204" pitchFamily="34" charset="0"/>
              </a:rPr>
              <a:t>Velocity as a function of time.</a:t>
            </a:r>
          </a:p>
        </p:txBody>
      </p:sp>
      <p:sp>
        <p:nvSpPr>
          <p:cNvPr id="12321" name="Rectangle 102">
            <a:extLst>
              <a:ext uri="{FF2B5EF4-FFF2-40B4-BE49-F238E27FC236}">
                <a16:creationId xmlns:a16="http://schemas.microsoft.com/office/drawing/2014/main" id="{A260DD60-F651-444D-9B48-C1B406DA9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954713"/>
            <a:ext cx="487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Velocity vs. time data for the rocket example</a:t>
            </a:r>
          </a:p>
        </p:txBody>
      </p:sp>
      <p:pic>
        <p:nvPicPr>
          <p:cNvPr id="12322" name="Picture 103" descr="picture of rocket">
            <a:extLst>
              <a:ext uri="{FF2B5EF4-FFF2-40B4-BE49-F238E27FC236}">
                <a16:creationId xmlns:a16="http://schemas.microsoft.com/office/drawing/2014/main" id="{4105E7CC-1851-4ED9-9ECF-D68661415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1219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323" name="Object 2">
                <a:extLst>
                  <a:ext uri="{FF2B5EF4-FFF2-40B4-BE49-F238E27FC236}">
                    <a16:creationId xmlns:a16="http://schemas.microsoft.com/office/drawing/2014/main" id="{D082E103-F5D5-4A6B-ADA8-D71A6083E8A7}"/>
                  </a:ext>
                </a:extLst>
              </p:cNvPr>
              <p:cNvSpPr txBox="1"/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323" name="Object 2">
                <a:extLst>
                  <a:ext uri="{FF2B5EF4-FFF2-40B4-BE49-F238E27FC236}">
                    <a16:creationId xmlns:a16="http://schemas.microsoft.com/office/drawing/2014/main" id="{D082E103-F5D5-4A6B-ADA8-D71A6083E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05200"/>
                <a:ext cx="436563" cy="307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24" name="Object 3">
                <a:extLst>
                  <a:ext uri="{FF2B5EF4-FFF2-40B4-BE49-F238E27FC236}">
                    <a16:creationId xmlns:a16="http://schemas.microsoft.com/office/drawing/2014/main" id="{C75B4C78-92E8-49A2-BA11-43FDC1A81D88}"/>
                  </a:ext>
                </a:extLst>
              </p:cNvPr>
              <p:cNvSpPr txBox="1"/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324" name="Object 3">
                <a:extLst>
                  <a:ext uri="{FF2B5EF4-FFF2-40B4-BE49-F238E27FC236}">
                    <a16:creationId xmlns:a16="http://schemas.microsoft.com/office/drawing/2014/main" id="{C75B4C78-92E8-49A2-BA11-43FDC1A81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505200"/>
                <a:ext cx="908050" cy="307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325" name="Picture 2" descr="mws_gen_inp_txt_direct_Fig2">
            <a:extLst>
              <a:ext uri="{FF2B5EF4-FFF2-40B4-BE49-F238E27FC236}">
                <a16:creationId xmlns:a16="http://schemas.microsoft.com/office/drawing/2014/main" id="{6157DE9C-D652-4799-9F77-EA3162638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965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B0CC8805-B0A2-4C26-B5D9-61834D43C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 algn="ctr">
              <a:defRPr/>
            </a:pPr>
            <a:r>
              <a:rPr lang="en-US" sz="3200" cap="small" dirty="0"/>
              <a:t>Fly Rocket Fly, Fly Rocket Fly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35" descr="mws_ele_inp_txt_direct_Fig1">
            <a:extLst>
              <a:ext uri="{FF2B5EF4-FFF2-40B4-BE49-F238E27FC236}">
                <a16:creationId xmlns:a16="http://schemas.microsoft.com/office/drawing/2014/main" id="{13CE05A2-3CF5-49FE-AD73-7B394598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95625"/>
            <a:ext cx="46101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2">
            <a:extLst>
              <a:ext uri="{FF2B5EF4-FFF2-40B4-BE49-F238E27FC236}">
                <a16:creationId xmlns:a16="http://schemas.microsoft.com/office/drawing/2014/main" id="{29C531F4-2C5E-4FDF-91DB-DE62B1D306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685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cap="small" dirty="0" err="1"/>
              <a:t>Thermistor</a:t>
            </a:r>
            <a:r>
              <a:rPr lang="en-US" cap="small" dirty="0"/>
              <a:t> Calibration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C68BD43C-3F6A-4F16-8684-889724B8368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990600"/>
            <a:ext cx="80010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    Thermistors are based on change in resistance of a material with temperature. A manufacturer of thermistors makes the following observations on a thermistor. Determine the calibration curve for thermistor.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4341" name="Rectangle 7">
            <a:extLst>
              <a:ext uri="{FF2B5EF4-FFF2-40B4-BE49-F238E27FC236}">
                <a16:creationId xmlns:a16="http://schemas.microsoft.com/office/drawing/2014/main" id="{17C8CECB-A12D-4932-90C0-F265CBDE4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2" name="Rectangle 1044">
            <a:extLst>
              <a:ext uri="{FF2B5EF4-FFF2-40B4-BE49-F238E27FC236}">
                <a16:creationId xmlns:a16="http://schemas.microsoft.com/office/drawing/2014/main" id="{0920F7D7-76C0-4216-8EC2-DA9AC3D5E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3" name="Rectangle 1138">
            <a:extLst>
              <a:ext uri="{FF2B5EF4-FFF2-40B4-BE49-F238E27FC236}">
                <a16:creationId xmlns:a16="http://schemas.microsoft.com/office/drawing/2014/main" id="{09D2483F-4838-47D5-A6FC-E2799515F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174013A-D0FC-484C-A172-B2E53CE4B945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3048000"/>
          <a:ext cx="2438400" cy="2227263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(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T(°C)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1101.0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911.3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40.120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50.128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355" name="Object 257">
                <a:extLst>
                  <a:ext uri="{FF2B5EF4-FFF2-40B4-BE49-F238E27FC236}">
                    <a16:creationId xmlns:a16="http://schemas.microsoft.com/office/drawing/2014/main" id="{D22CAB1B-FD9C-4CB9-A05C-F4D63A7DA5A8}"/>
                  </a:ext>
                </a:extLst>
              </p:cNvPr>
              <p:cNvSpPr txBox="1"/>
              <p:nvPr/>
            </p:nvSpPr>
            <p:spPr bwMode="auto">
              <a:xfrm>
                <a:off x="2667000" y="2133600"/>
                <a:ext cx="4003675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func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55" name="Object 257">
                <a:extLst>
                  <a:ext uri="{FF2B5EF4-FFF2-40B4-BE49-F238E27FC236}">
                    <a16:creationId xmlns:a16="http://schemas.microsoft.com/office/drawing/2014/main" id="{D22CAB1B-FD9C-4CB9-A05C-F4D63A7DA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2133600"/>
                <a:ext cx="4003675" cy="685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>
            <a:extLst>
              <a:ext uri="{FF2B5EF4-FFF2-40B4-BE49-F238E27FC236}">
                <a16:creationId xmlns:a16="http://schemas.microsoft.com/office/drawing/2014/main" id="{30C19BDF-4499-4BDB-BBA1-D741A6444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cap="small" dirty="0"/>
              <a:t>Following the Cam </a:t>
            </a:r>
          </a:p>
        </p:txBody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DB642723-5525-4AB2-A50A-1E9ABF7FE5C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914400"/>
            <a:ext cx="86106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   </a:t>
            </a:r>
            <a:r>
              <a:rPr lang="en-US" altLang="en-US" sz="2000"/>
              <a:t>A curve needs to be fit through the given points to fabricate the cam.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F650F8A8-32C2-4606-BB21-0A65C0CC1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89" name="Rectangle 2068">
            <a:extLst>
              <a:ext uri="{FF2B5EF4-FFF2-40B4-BE49-F238E27FC236}">
                <a16:creationId xmlns:a16="http://schemas.microsoft.com/office/drawing/2014/main" id="{C4CF636E-5C77-4B72-9D2B-BE9F72D1A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90" name="Rectangle 2162">
            <a:extLst>
              <a:ext uri="{FF2B5EF4-FFF2-40B4-BE49-F238E27FC236}">
                <a16:creationId xmlns:a16="http://schemas.microsoft.com/office/drawing/2014/main" id="{0B16FB12-BD6D-4944-9296-F4439C710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16391" name="Group 2488">
            <a:extLst>
              <a:ext uri="{FF2B5EF4-FFF2-40B4-BE49-F238E27FC236}">
                <a16:creationId xmlns:a16="http://schemas.microsoft.com/office/drawing/2014/main" id="{B5C03499-68AF-4B21-B3B7-51B894BD20E0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1447800"/>
            <a:ext cx="3276600" cy="2209800"/>
            <a:chOff x="1450" y="9816"/>
            <a:chExt cx="3888" cy="2448"/>
          </a:xfrm>
        </p:grpSpPr>
        <p:sp>
          <p:nvSpPr>
            <p:cNvPr id="16431" name="AutoShape 2489">
              <a:extLst>
                <a:ext uri="{FF2B5EF4-FFF2-40B4-BE49-F238E27FC236}">
                  <a16:creationId xmlns:a16="http://schemas.microsoft.com/office/drawing/2014/main" id="{947E17DD-769A-4A12-815E-F11B1B061C1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0" y="9816"/>
              <a:ext cx="3888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32" name="Text Box 2490">
              <a:extLst>
                <a:ext uri="{FF2B5EF4-FFF2-40B4-BE49-F238E27FC236}">
                  <a16:creationId xmlns:a16="http://schemas.microsoft.com/office/drawing/2014/main" id="{22158D6C-32EF-4193-BF1A-C3421CC0B6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3" y="10994"/>
              <a:ext cx="3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1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33" name="Text Box 2491">
              <a:extLst>
                <a:ext uri="{FF2B5EF4-FFF2-40B4-BE49-F238E27FC236}">
                  <a16:creationId xmlns:a16="http://schemas.microsoft.com/office/drawing/2014/main" id="{9ECA3309-FD34-4099-821E-127DAD0B35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9" y="10183"/>
              <a:ext cx="39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2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34" name="Text Box 2492">
              <a:extLst>
                <a:ext uri="{FF2B5EF4-FFF2-40B4-BE49-F238E27FC236}">
                  <a16:creationId xmlns:a16="http://schemas.microsoft.com/office/drawing/2014/main" id="{837DD268-84FE-40CA-8F37-462FF0A9D2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9913"/>
              <a:ext cx="359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3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35" name="Text Box 2493">
              <a:extLst>
                <a:ext uri="{FF2B5EF4-FFF2-40B4-BE49-F238E27FC236}">
                  <a16:creationId xmlns:a16="http://schemas.microsoft.com/office/drawing/2014/main" id="{AEFF0C72-674E-4613-8AC1-5C089696B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6" y="10108"/>
              <a:ext cx="360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5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36" name="Text Box 2494">
              <a:extLst>
                <a:ext uri="{FF2B5EF4-FFF2-40B4-BE49-F238E27FC236}">
                  <a16:creationId xmlns:a16="http://schemas.microsoft.com/office/drawing/2014/main" id="{2F29D801-3844-483F-8870-B23A47D40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" y="10649"/>
              <a:ext cx="359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6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37" name="Text Box 2495">
              <a:extLst>
                <a:ext uri="{FF2B5EF4-FFF2-40B4-BE49-F238E27FC236}">
                  <a16:creationId xmlns:a16="http://schemas.microsoft.com/office/drawing/2014/main" id="{32F8C724-B525-4D24-AA93-DCB650174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11272"/>
              <a:ext cx="359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7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6438" name="Group 2496">
              <a:extLst>
                <a:ext uri="{FF2B5EF4-FFF2-40B4-BE49-F238E27FC236}">
                  <a16:creationId xmlns:a16="http://schemas.microsoft.com/office/drawing/2014/main" id="{81589353-E070-493B-9AEF-A933ACB488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0440"/>
              <a:ext cx="2447" cy="1730"/>
              <a:chOff x="3768" y="7260"/>
              <a:chExt cx="2040" cy="1442"/>
            </a:xfrm>
          </p:grpSpPr>
          <p:sp>
            <p:nvSpPr>
              <p:cNvPr id="16460" name="Arc 2497">
                <a:extLst>
                  <a:ext uri="{FF2B5EF4-FFF2-40B4-BE49-F238E27FC236}">
                    <a16:creationId xmlns:a16="http://schemas.microsoft.com/office/drawing/2014/main" id="{70863AFE-0CE6-4009-9A9C-C032B9B2CE9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68" y="726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61" name="Arc 2498">
                <a:extLst>
                  <a:ext uri="{FF2B5EF4-FFF2-40B4-BE49-F238E27FC236}">
                    <a16:creationId xmlns:a16="http://schemas.microsoft.com/office/drawing/2014/main" id="{DF4CD464-2542-4E79-8876-11895560260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768" y="7980"/>
                <a:ext cx="720" cy="7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62" name="Arc 2499">
                <a:extLst>
                  <a:ext uri="{FF2B5EF4-FFF2-40B4-BE49-F238E27FC236}">
                    <a16:creationId xmlns:a16="http://schemas.microsoft.com/office/drawing/2014/main" id="{D940E741-2F12-4FBE-84E0-1AEE99B9A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7261"/>
                <a:ext cx="1320" cy="726"/>
              </a:xfrm>
              <a:custGeom>
                <a:avLst/>
                <a:gdLst>
                  <a:gd name="T0" fmla="*/ 0 w 21600"/>
                  <a:gd name="T1" fmla="*/ 0 h 21778"/>
                  <a:gd name="T2" fmla="*/ 0 w 21600"/>
                  <a:gd name="T3" fmla="*/ 0 h 21778"/>
                  <a:gd name="T4" fmla="*/ 0 w 21600"/>
                  <a:gd name="T5" fmla="*/ 0 h 217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778"/>
                  <a:gd name="T11" fmla="*/ 21600 w 21600"/>
                  <a:gd name="T12" fmla="*/ 21778 h 217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7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</a:path>
                  <a:path w="21600" h="217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59"/>
                      <a:pt x="21599" y="21718"/>
                      <a:pt x="21599" y="21778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63" name="Arc 2500">
                <a:extLst>
                  <a:ext uri="{FF2B5EF4-FFF2-40B4-BE49-F238E27FC236}">
                    <a16:creationId xmlns:a16="http://schemas.microsoft.com/office/drawing/2014/main" id="{048159BE-0AB4-4D9D-B254-AAAFBCC8A6E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488" y="7973"/>
                <a:ext cx="1320" cy="729"/>
              </a:xfrm>
              <a:custGeom>
                <a:avLst/>
                <a:gdLst>
                  <a:gd name="T0" fmla="*/ 0 w 21600"/>
                  <a:gd name="T1" fmla="*/ 0 h 21874"/>
                  <a:gd name="T2" fmla="*/ 0 w 21600"/>
                  <a:gd name="T3" fmla="*/ 0 h 21874"/>
                  <a:gd name="T4" fmla="*/ 0 w 21600"/>
                  <a:gd name="T5" fmla="*/ 0 h 218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4"/>
                  <a:gd name="T11" fmla="*/ 21600 w 21600"/>
                  <a:gd name="T12" fmla="*/ 21874 h 218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4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</a:path>
                  <a:path w="21600" h="21874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1"/>
                      <a:pt x="21599" y="21782"/>
                      <a:pt x="21598" y="2187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39" name="Oval 2501">
              <a:extLst>
                <a:ext uri="{FF2B5EF4-FFF2-40B4-BE49-F238E27FC236}">
                  <a16:creationId xmlns:a16="http://schemas.microsoft.com/office/drawing/2014/main" id="{65E84D5D-2D72-4FA9-AD35-7B2AE1EBF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0870"/>
              <a:ext cx="864" cy="86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40" name="Line 2502">
              <a:extLst>
                <a:ext uri="{FF2B5EF4-FFF2-40B4-BE49-F238E27FC236}">
                  <a16:creationId xmlns:a16="http://schemas.microsoft.com/office/drawing/2014/main" id="{EF348674-6447-4E7E-8C8D-9914F0E4C8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0584"/>
              <a:ext cx="2" cy="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1" name="Line 2503">
              <a:extLst>
                <a:ext uri="{FF2B5EF4-FFF2-40B4-BE49-F238E27FC236}">
                  <a16:creationId xmlns:a16="http://schemas.microsoft.com/office/drawing/2014/main" id="{08EAAD24-69C2-44D2-A395-555CFDF7AB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1" y="11314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2" name="Line 2504">
              <a:extLst>
                <a:ext uri="{FF2B5EF4-FFF2-40B4-BE49-F238E27FC236}">
                  <a16:creationId xmlns:a16="http://schemas.microsoft.com/office/drawing/2014/main" id="{B8AA8F6F-F9D2-4FB6-8CB9-A9D44685CA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130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3" name="Line 2505">
              <a:extLst>
                <a:ext uri="{FF2B5EF4-FFF2-40B4-BE49-F238E27FC236}">
                  <a16:creationId xmlns:a16="http://schemas.microsoft.com/office/drawing/2014/main" id="{53D4EB2C-27F2-4485-B275-94D368E6145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810" y="10032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4" name="Freeform 2506">
              <a:extLst>
                <a:ext uri="{FF2B5EF4-FFF2-40B4-BE49-F238E27FC236}">
                  <a16:creationId xmlns:a16="http://schemas.microsoft.com/office/drawing/2014/main" id="{E17A9144-A263-4056-B54D-587F00080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11214"/>
              <a:ext cx="72" cy="168"/>
            </a:xfrm>
            <a:custGeom>
              <a:avLst/>
              <a:gdLst>
                <a:gd name="T0" fmla="*/ 0 w 144"/>
                <a:gd name="T1" fmla="*/ 0 h 288"/>
                <a:gd name="T2" fmla="*/ 1 w 144"/>
                <a:gd name="T3" fmla="*/ 0 h 288"/>
                <a:gd name="T4" fmla="*/ 1 w 144"/>
                <a:gd name="T5" fmla="*/ 1 h 288"/>
                <a:gd name="T6" fmla="*/ 0 w 144"/>
                <a:gd name="T7" fmla="*/ 1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288"/>
                <a:gd name="T14" fmla="*/ 144 w 14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288">
                  <a:moveTo>
                    <a:pt x="0" y="0"/>
                  </a:moveTo>
                  <a:lnTo>
                    <a:pt x="144" y="0"/>
                  </a:lnTo>
                  <a:lnTo>
                    <a:pt x="144" y="288"/>
                  </a:lnTo>
                  <a:lnTo>
                    <a:pt x="0" y="288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" name="Line 2507">
              <a:extLst>
                <a:ext uri="{FF2B5EF4-FFF2-40B4-BE49-F238E27FC236}">
                  <a16:creationId xmlns:a16="http://schemas.microsoft.com/office/drawing/2014/main" id="{A02174BD-6DA2-48B7-B16B-9743EE5BE00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881" y="11303"/>
              <a:ext cx="88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" name="Line 2508">
              <a:extLst>
                <a:ext uri="{FF2B5EF4-FFF2-40B4-BE49-F238E27FC236}">
                  <a16:creationId xmlns:a16="http://schemas.microsoft.com/office/drawing/2014/main" id="{CCD8FDA1-6D2C-4011-9B79-4769C31AEA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0" y="10558"/>
              <a:ext cx="38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7" name="Line 2509">
              <a:extLst>
                <a:ext uri="{FF2B5EF4-FFF2-40B4-BE49-F238E27FC236}">
                  <a16:creationId xmlns:a16="http://schemas.microsoft.com/office/drawing/2014/main" id="{70FB25BD-E6BB-4266-9EEA-987AAE288D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5" y="9968"/>
              <a:ext cx="219" cy="3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8" name="Line 2510">
              <a:extLst>
                <a:ext uri="{FF2B5EF4-FFF2-40B4-BE49-F238E27FC236}">
                  <a16:creationId xmlns:a16="http://schemas.microsoft.com/office/drawing/2014/main" id="{5C010359-8B97-4EB7-B6AF-56D45714DD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92" y="10052"/>
              <a:ext cx="216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9" name="Line 2511">
              <a:extLst>
                <a:ext uri="{FF2B5EF4-FFF2-40B4-BE49-F238E27FC236}">
                  <a16:creationId xmlns:a16="http://schemas.microsoft.com/office/drawing/2014/main" id="{DA1FDC2A-7A0F-4802-AF1F-B584B681CE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1" y="10366"/>
              <a:ext cx="374" cy="2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0" name="Oval 2512">
              <a:extLst>
                <a:ext uri="{FF2B5EF4-FFF2-40B4-BE49-F238E27FC236}">
                  <a16:creationId xmlns:a16="http://schemas.microsoft.com/office/drawing/2014/main" id="{08350862-CEE6-46B4-B13A-9E3569B68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" y="1127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1" name="Oval 2513">
              <a:extLst>
                <a:ext uri="{FF2B5EF4-FFF2-40B4-BE49-F238E27FC236}">
                  <a16:creationId xmlns:a16="http://schemas.microsoft.com/office/drawing/2014/main" id="{8455139A-5716-405F-BDE4-63C61E3AF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" y="1084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2" name="Oval 2514">
              <a:extLst>
                <a:ext uri="{FF2B5EF4-FFF2-40B4-BE49-F238E27FC236}">
                  <a16:creationId xmlns:a16="http://schemas.microsoft.com/office/drawing/2014/main" id="{7FDCE830-21F0-44F6-AA6E-C2F37FB0B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11267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3" name="Oval 2515">
              <a:extLst>
                <a:ext uri="{FF2B5EF4-FFF2-40B4-BE49-F238E27FC236}">
                  <a16:creationId xmlns:a16="http://schemas.microsoft.com/office/drawing/2014/main" id="{8B6E32FB-4EBA-4FC4-8B60-2609BF06C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" y="10523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4" name="Oval 2516">
              <a:extLst>
                <a:ext uri="{FF2B5EF4-FFF2-40B4-BE49-F238E27FC236}">
                  <a16:creationId xmlns:a16="http://schemas.microsoft.com/office/drawing/2014/main" id="{DF146A97-B5D5-4582-889B-476834156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8" y="1041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5" name="Oval 2517">
              <a:extLst>
                <a:ext uri="{FF2B5EF4-FFF2-40B4-BE49-F238E27FC236}">
                  <a16:creationId xmlns:a16="http://schemas.microsoft.com/office/drawing/2014/main" id="{0603F674-B2E5-4084-B640-46C3467CB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10451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6" name="Oval 2518">
              <a:extLst>
                <a:ext uri="{FF2B5EF4-FFF2-40B4-BE49-F238E27FC236}">
                  <a16:creationId xmlns:a16="http://schemas.microsoft.com/office/drawing/2014/main" id="{9E74705E-D702-4DB0-AE24-188149AFB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5" y="10636"/>
              <a:ext cx="72" cy="7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7" name="Text Box 2519">
              <a:extLst>
                <a:ext uri="{FF2B5EF4-FFF2-40B4-BE49-F238E27FC236}">
                  <a16:creationId xmlns:a16="http://schemas.microsoft.com/office/drawing/2014/main" id="{9540C684-CC8D-4D21-B050-7DDDEEA55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11267"/>
              <a:ext cx="575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X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8" name="Text Box 2520">
              <a:extLst>
                <a:ext uri="{FF2B5EF4-FFF2-40B4-BE49-F238E27FC236}">
                  <a16:creationId xmlns:a16="http://schemas.microsoft.com/office/drawing/2014/main" id="{F223145F-41B8-471D-A3B9-A85210FCD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3" y="10915"/>
              <a:ext cx="407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Y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59" name="Text Box 2521">
              <a:extLst>
                <a:ext uri="{FF2B5EF4-FFF2-40B4-BE49-F238E27FC236}">
                  <a16:creationId xmlns:a16="http://schemas.microsoft.com/office/drawing/2014/main" id="{E7F73E78-E5E2-49AB-B172-C356D2D8BB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9835"/>
              <a:ext cx="360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Arial" panose="020B0604020202020204" pitchFamily="34" charset="0"/>
                </a:rPr>
                <a:t>4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16392" name="Object 2049">
            <a:extLst>
              <a:ext uri="{FF2B5EF4-FFF2-40B4-BE49-F238E27FC236}">
                <a16:creationId xmlns:a16="http://schemas.microsoft.com/office/drawing/2014/main" id="{F11CFAA8-9842-4AC3-A9F1-D7DFF7DA1B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3657600"/>
          <a:ext cx="3487738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2495702" imgH="1733702" progId="Excel.Chart.8">
                  <p:embed/>
                </p:oleObj>
              </mc:Choice>
              <mc:Fallback>
                <p:oleObj name="Chart" r:id="rId4" imgW="2495702" imgH="1733702" progId="Excel.Chart.8">
                  <p:embed/>
                  <p:pic>
                    <p:nvPicPr>
                      <p:cNvPr id="16392" name="Object 2049">
                        <a:extLst>
                          <a:ext uri="{FF2B5EF4-FFF2-40B4-BE49-F238E27FC236}">
                            <a16:creationId xmlns:a16="http://schemas.microsoft.com/office/drawing/2014/main" id="{F11CFAA8-9842-4AC3-A9F1-D7DFF7DA1B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657600"/>
                        <a:ext cx="3487738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9D81BC9-B147-428E-85B9-9BA66B8C9835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749675"/>
          <a:ext cx="2209800" cy="219456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Point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y </a:t>
                      </a:r>
                      <a:r>
                        <a:rPr lang="en-US" sz="1800" i="0" dirty="0">
                          <a:latin typeface="Times New Roman"/>
                          <a:ea typeface="Times New Roman"/>
                          <a:cs typeface="Times New Roman"/>
                        </a:rPr>
                        <a:t>(in.)</a:t>
                      </a: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–1.20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281" descr="mws_mec_inp_txt_direct_Fig1">
            <a:extLst>
              <a:ext uri="{FF2B5EF4-FFF2-40B4-BE49-F238E27FC236}">
                <a16:creationId xmlns:a16="http://schemas.microsoft.com/office/drawing/2014/main" id="{0336F93E-CCDD-40C7-856F-8C9D21F50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5" y="2771775"/>
            <a:ext cx="47339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2">
            <a:extLst>
              <a:ext uri="{FF2B5EF4-FFF2-40B4-BE49-F238E27FC236}">
                <a16:creationId xmlns:a16="http://schemas.microsoft.com/office/drawing/2014/main" id="{4F145532-69B2-48A0-9B38-ECCD8F5E2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9916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cap="small" dirty="0"/>
              <a:t>Thermal Expansion Coefficient Profile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77167CBF-AA6E-426F-B3EE-137AC7C1F69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1066799"/>
            <a:ext cx="8915400" cy="10445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/>
              <a:t>A trunnion is cooled 80°F to − 108°F. Given below is the table of the coefficient of thermal expansion vs. temperature. Determine the coefficient of thermal expansion profile as a function of temperature.</a:t>
            </a:r>
          </a:p>
        </p:txBody>
      </p:sp>
      <p:sp>
        <p:nvSpPr>
          <p:cNvPr id="18437" name="Rectangle 7">
            <a:extLst>
              <a:ext uri="{FF2B5EF4-FFF2-40B4-BE49-F238E27FC236}">
                <a16:creationId xmlns:a16="http://schemas.microsoft.com/office/drawing/2014/main" id="{6CC2A54C-6C10-4468-9A72-7D4B70E76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2443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8438" name="Rectangle 1044">
            <a:extLst>
              <a:ext uri="{FF2B5EF4-FFF2-40B4-BE49-F238E27FC236}">
                <a16:creationId xmlns:a16="http://schemas.microsoft.com/office/drawing/2014/main" id="{40251A66-D62D-43B6-8111-A32A30982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100263"/>
            <a:ext cx="6096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8439" name="Rectangle 1138">
            <a:extLst>
              <a:ext uri="{FF2B5EF4-FFF2-40B4-BE49-F238E27FC236}">
                <a16:creationId xmlns:a16="http://schemas.microsoft.com/office/drawing/2014/main" id="{561CB8D8-DCC8-48EC-9D97-6F780B592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2439988"/>
            <a:ext cx="110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15287" name="Group 1271">
            <a:extLst>
              <a:ext uri="{FF2B5EF4-FFF2-40B4-BE49-F238E27FC236}">
                <a16:creationId xmlns:a16="http://schemas.microsoft.com/office/drawing/2014/main" id="{B791344D-CA70-4BDC-A94E-169B9C05ADA1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2819400"/>
          <a:ext cx="3810000" cy="2847977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7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Temperature (</a:t>
                      </a:r>
                      <a:r>
                        <a:rPr kumimoji="0" lang="en-US" sz="16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)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Thermal Expansion Coefficient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(in/in/</a:t>
                      </a:r>
                      <a:r>
                        <a:rPr kumimoji="0" lang="en-US" sz="16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)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6.47 × 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−6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6.00 × 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−6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/>
                        <a:t>−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60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5.58 × 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−6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/>
                        <a:t>−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160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4.72 × 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−6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/>
                        <a:t>−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260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3.58 × 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−6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/>
                        <a:t>−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340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2.45 × 10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−6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EAF7E8C4-561C-4A87-808F-2EB709435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 dirty="0"/>
              <a:t>INTRODUCTION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9222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A27235-B8DC-5D05-838D-65AAECB56CD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4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6825B0-ACD1-9A92-4876-B6FB882FC0D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08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823EF7-13D6-A605-B875-237825A305A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958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B96E9E-C648-5CE9-90CD-CED897A3D96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95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18B0ED-7384-409B-9DF4-E8E1F21917D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66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8260E1-1364-78B7-54A0-A7D22675804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02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EAF7E8C4-561C-4A87-808F-2EB709435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 dirty="0"/>
              <a:t>SPLINE INTERPOLATION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58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EEE3F9-2D6C-2D0A-6FE2-64CCA48FCAA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49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E14390-C0F8-2727-EB85-7BC0FCEC972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63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37008A-B48B-0851-EDC1-EDB7479081A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71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78F0DC1-99ED-B86A-27F6-CED65259192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5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A77F4C-0A8D-A196-259B-F32FC5DCA60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81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7B24C6-DA9A-7D74-A0EA-4390E6DB7A0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60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EAF7E8C4-561C-4A87-808F-2EB709435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 dirty="0"/>
              <a:t>LENGTH OF CURVE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5760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5F9D5-BFF2-4D7B-A4AB-5A8A9B61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38100"/>
            <a:ext cx="8553450" cy="1143000"/>
          </a:xfrm>
        </p:spPr>
        <p:txBody>
          <a:bodyPr/>
          <a:lstStyle/>
          <a:p>
            <a:r>
              <a:rPr lang="en-US" dirty="0"/>
              <a:t>Length of interpolants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514C1A-49D8-4A3B-97E8-2432CC8CC1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1" t="3089" r="7499" b="4764"/>
          <a:stretch/>
        </p:blipFill>
        <p:spPr>
          <a:xfrm>
            <a:off x="-10064" y="990599"/>
            <a:ext cx="8925464" cy="49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53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6F2F44-DE2B-7030-0401-A292E8EFED0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34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1FEC11-BE26-C6FF-B6F8-1114C07F0EB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483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1b86e54-461c-4411-8974-f27b5bbbc5e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b4ea14f-3d9f-4b44-9ffb-1ac8f2f3429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0d29a50-de89-44b5-a4dc-1b8ada96ab9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806a02c-8841-4d47-a06b-8c77ff766dc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ec6b467-770b-49db-a5e3-5ac47fb5a34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89ca47d-fcdc-4556-85a6-83e1982ddcbb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2d02e9a-a068-4d51-8bcf-ceb47b1fd6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60f2a38-9e73-4eda-89f3-e1fc0442ae6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8261d0b-df83-4d0a-9a4c-bef59c47475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b2d88f4-9fa2-4c6a-8aed-f437aed2c23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11db2c2-b496-41c9-951a-fd883a51375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9c4f1fa-c5aa-484c-8677-5327e6bb544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1b18b13-059b-43e6-97b7-544aee5a76c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5c7d6b8-005a-4152-8567-7d4035d5bf8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5853</TotalTime>
  <Words>1311</Words>
  <Application>Microsoft Office PowerPoint</Application>
  <PresentationFormat>On-screen Show (4:3)</PresentationFormat>
  <Paragraphs>127</Paragraphs>
  <Slides>25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Bitmap Image</vt:lpstr>
      <vt:lpstr>Chart</vt:lpstr>
      <vt:lpstr>Interpolation</vt:lpstr>
      <vt:lpstr>What is Interpolation ?</vt:lpstr>
      <vt:lpstr>PowerPoint Presentation</vt:lpstr>
      <vt:lpstr>Fly Rocket Fly, Fly Rocket Fly</vt:lpstr>
      <vt:lpstr>Thermistor Calibration</vt:lpstr>
      <vt:lpstr>Following the Cam </vt:lpstr>
      <vt:lpstr>Thermal Expansion Coefficient 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Length of interpolants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270</cp:revision>
  <cp:lastPrinted>2023-02-20T01:42:24Z</cp:lastPrinted>
  <dcterms:created xsi:type="dcterms:W3CDTF">2007-03-08T14:59:05Z</dcterms:created>
  <dcterms:modified xsi:type="dcterms:W3CDTF">2023-03-02T13:58:20Z</dcterms:modified>
</cp:coreProperties>
</file>