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ppt/tags/tag47.xml" ContentType="application/vnd.openxmlformats-officedocument.presentationml.tags+xml"/>
  <Override PartName="/ppt/notesSlides/notesSlide4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48.xml" ContentType="application/vnd.openxmlformats-officedocument.presentationml.tags+xml"/>
  <Override PartName="/ppt/notesSlides/notesSlide4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49.xml" ContentType="application/vnd.openxmlformats-officedocument.presentationml.tags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55"/>
  </p:notesMasterIdLst>
  <p:sldIdLst>
    <p:sldId id="322" r:id="rId2"/>
    <p:sldId id="499" r:id="rId3"/>
    <p:sldId id="500" r:id="rId4"/>
    <p:sldId id="426" r:id="rId5"/>
    <p:sldId id="501" r:id="rId6"/>
    <p:sldId id="502" r:id="rId7"/>
    <p:sldId id="429" r:id="rId8"/>
    <p:sldId id="530" r:id="rId9"/>
    <p:sldId id="529" r:id="rId10"/>
    <p:sldId id="531" r:id="rId11"/>
    <p:sldId id="432" r:id="rId12"/>
    <p:sldId id="528" r:id="rId13"/>
    <p:sldId id="435" r:id="rId14"/>
    <p:sldId id="519" r:id="rId15"/>
    <p:sldId id="479" r:id="rId16"/>
    <p:sldId id="520" r:id="rId17"/>
    <p:sldId id="493" r:id="rId18"/>
    <p:sldId id="492" r:id="rId19"/>
    <p:sldId id="521" r:id="rId20"/>
    <p:sldId id="522" r:id="rId21"/>
    <p:sldId id="443" r:id="rId22"/>
    <p:sldId id="537" r:id="rId23"/>
    <p:sldId id="445" r:id="rId24"/>
    <p:sldId id="446" r:id="rId25"/>
    <p:sldId id="444" r:id="rId26"/>
    <p:sldId id="485" r:id="rId27"/>
    <p:sldId id="486" r:id="rId28"/>
    <p:sldId id="487" r:id="rId29"/>
    <p:sldId id="447" r:id="rId30"/>
    <p:sldId id="476" r:id="rId31"/>
    <p:sldId id="477" r:id="rId32"/>
    <p:sldId id="516" r:id="rId33"/>
    <p:sldId id="533" r:id="rId34"/>
    <p:sldId id="503" r:id="rId35"/>
    <p:sldId id="534" r:id="rId36"/>
    <p:sldId id="504" r:id="rId37"/>
    <p:sldId id="535" r:id="rId38"/>
    <p:sldId id="506" r:id="rId39"/>
    <p:sldId id="455" r:id="rId40"/>
    <p:sldId id="536" r:id="rId41"/>
    <p:sldId id="456" r:id="rId42"/>
    <p:sldId id="508" r:id="rId43"/>
    <p:sldId id="459" r:id="rId44"/>
    <p:sldId id="460" r:id="rId45"/>
    <p:sldId id="511" r:id="rId46"/>
    <p:sldId id="452" r:id="rId47"/>
    <p:sldId id="510" r:id="rId48"/>
    <p:sldId id="509" r:id="rId49"/>
    <p:sldId id="512" r:id="rId50"/>
    <p:sldId id="515" r:id="rId51"/>
    <p:sldId id="505" r:id="rId52"/>
    <p:sldId id="507" r:id="rId53"/>
    <p:sldId id="465" r:id="rId54"/>
  </p:sldIdLst>
  <p:sldSz cx="9144000" cy="6858000" type="screen4x3"/>
  <p:notesSz cx="9601200" cy="7315200"/>
  <p:custDataLst>
    <p:tags r:id="rId5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31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Final Exam Grades</a:t>
            </a:r>
          </a:p>
        </c:rich>
      </c:tx>
      <c:layout>
        <c:manualLayout>
          <c:xMode val="edge"/>
          <c:yMode val="edge"/>
          <c:x val="0.38082907576156094"/>
          <c:y val="3.41366131255748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435235126908092"/>
          <c:y val="0.17670717382650494"/>
          <c:w val="0.83808303407390961"/>
          <c:h val="0.6465876133197124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Sheet1!$C$1:$C$55</c:f>
              <c:numCache>
                <c:formatCode>General</c:formatCode>
                <c:ptCount val="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C0E-453F-97E6-2D9175B0E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4328"/>
        <c:axId val="563599032"/>
      </c:scatterChart>
      <c:valAx>
        <c:axId val="563594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Student No</a:t>
                </a:r>
              </a:p>
            </c:rich>
          </c:tx>
          <c:layout>
            <c:manualLayout>
              <c:xMode val="edge"/>
              <c:yMode val="edge"/>
              <c:x val="0.4818653611676893"/>
              <c:y val="0.903616229794626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9032"/>
        <c:crosses val="autoZero"/>
        <c:crossBetween val="midCat"/>
      </c:valAx>
      <c:valAx>
        <c:axId val="563599032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Grade</a:t>
                </a:r>
              </a:p>
            </c:rich>
          </c:tx>
          <c:layout>
            <c:manualLayout>
              <c:xMode val="edge"/>
              <c:yMode val="edge"/>
              <c:x val="2.4611402855338908E-2"/>
              <c:y val="0.3795188165137442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432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93708078156897"/>
          <c:y val="5.4321811468481689E-2"/>
          <c:w val="0.83570544119595491"/>
          <c:h val="0.64658761331971226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1"/>
            <c:dispEq val="1"/>
            <c:trendlineLbl>
              <c:layout>
                <c:manualLayout>
                  <c:x val="0.2144634304732527"/>
                  <c:y val="0.61608615586105786"/>
                </c:manualLayout>
              </c:layout>
              <c:tx>
                <c:rich>
                  <a:bodyPr/>
                  <a:lstStyle/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y = 9.8669x + 41.75; 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R² = 0.2227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R=0.4719</a:t>
                    </a:r>
                    <a:endParaRPr lang="en-US" sz="1800" dirty="0"/>
                  </a:p>
                </c:rich>
              </c:tx>
              <c:numFmt formatCode="General" sourceLinked="0"/>
              <c:spPr>
                <a:noFill/>
                <a:ln w="25400">
                  <a:noFill/>
                </a:ln>
              </c:spPr>
            </c:trendlineLbl>
          </c:trendline>
          <c:xVal>
            <c:numRef>
              <c:f>Sheet1!$D$1:$D$55</c:f>
              <c:numCache>
                <c:formatCode>General</c:formatCode>
                <c:ptCount val="55"/>
                <c:pt idx="0">
                  <c:v>2</c:v>
                </c:pt>
                <c:pt idx="1">
                  <c:v>3.75</c:v>
                </c:pt>
                <c:pt idx="2">
                  <c:v>3.25</c:v>
                </c:pt>
                <c:pt idx="3">
                  <c:v>2.5</c:v>
                </c:pt>
                <c:pt idx="4">
                  <c:v>2.75</c:v>
                </c:pt>
                <c:pt idx="5">
                  <c:v>2</c:v>
                </c:pt>
                <c:pt idx="6">
                  <c:v>2.75</c:v>
                </c:pt>
                <c:pt idx="7">
                  <c:v>2</c:v>
                </c:pt>
                <c:pt idx="8">
                  <c:v>3.25</c:v>
                </c:pt>
                <c:pt idx="9">
                  <c:v>2.5</c:v>
                </c:pt>
                <c:pt idx="10">
                  <c:v>4</c:v>
                </c:pt>
                <c:pt idx="11">
                  <c:v>2.5</c:v>
                </c:pt>
                <c:pt idx="12">
                  <c:v>2.5</c:v>
                </c:pt>
                <c:pt idx="13">
                  <c:v>3</c:v>
                </c:pt>
                <c:pt idx="14">
                  <c:v>2.75</c:v>
                </c:pt>
                <c:pt idx="15">
                  <c:v>3.25</c:v>
                </c:pt>
                <c:pt idx="16">
                  <c:v>2.75</c:v>
                </c:pt>
                <c:pt idx="17">
                  <c:v>2.5</c:v>
                </c:pt>
                <c:pt idx="18">
                  <c:v>2.5</c:v>
                </c:pt>
                <c:pt idx="19">
                  <c:v>1.25</c:v>
                </c:pt>
                <c:pt idx="20">
                  <c:v>3</c:v>
                </c:pt>
                <c:pt idx="21">
                  <c:v>1.5</c:v>
                </c:pt>
                <c:pt idx="22">
                  <c:v>2.25</c:v>
                </c:pt>
                <c:pt idx="23">
                  <c:v>3.5</c:v>
                </c:pt>
                <c:pt idx="24">
                  <c:v>2</c:v>
                </c:pt>
                <c:pt idx="25">
                  <c:v>3.5</c:v>
                </c:pt>
                <c:pt idx="26">
                  <c:v>3.5</c:v>
                </c:pt>
                <c:pt idx="27">
                  <c:v>1.75</c:v>
                </c:pt>
                <c:pt idx="28">
                  <c:v>2.25</c:v>
                </c:pt>
                <c:pt idx="29">
                  <c:v>4</c:v>
                </c:pt>
                <c:pt idx="30">
                  <c:v>2.25</c:v>
                </c:pt>
                <c:pt idx="31">
                  <c:v>4</c:v>
                </c:pt>
                <c:pt idx="32">
                  <c:v>3</c:v>
                </c:pt>
                <c:pt idx="33">
                  <c:v>2</c:v>
                </c:pt>
                <c:pt idx="34">
                  <c:v>3</c:v>
                </c:pt>
                <c:pt idx="35">
                  <c:v>3.5</c:v>
                </c:pt>
                <c:pt idx="36">
                  <c:v>2.5</c:v>
                </c:pt>
                <c:pt idx="37">
                  <c:v>2.25</c:v>
                </c:pt>
                <c:pt idx="38">
                  <c:v>2.25</c:v>
                </c:pt>
                <c:pt idx="39">
                  <c:v>4</c:v>
                </c:pt>
                <c:pt idx="40">
                  <c:v>3.5</c:v>
                </c:pt>
                <c:pt idx="41">
                  <c:v>4</c:v>
                </c:pt>
                <c:pt idx="42">
                  <c:v>2.75</c:v>
                </c:pt>
                <c:pt idx="43">
                  <c:v>2.5</c:v>
                </c:pt>
                <c:pt idx="44">
                  <c:v>2.25</c:v>
                </c:pt>
                <c:pt idx="45">
                  <c:v>2.25</c:v>
                </c:pt>
                <c:pt idx="46">
                  <c:v>3</c:v>
                </c:pt>
                <c:pt idx="47">
                  <c:v>4</c:v>
                </c:pt>
                <c:pt idx="48">
                  <c:v>4</c:v>
                </c:pt>
                <c:pt idx="49">
                  <c:v>3</c:v>
                </c:pt>
                <c:pt idx="50">
                  <c:v>3</c:v>
                </c:pt>
                <c:pt idx="51">
                  <c:v>2.75</c:v>
                </c:pt>
                <c:pt idx="52">
                  <c:v>4</c:v>
                </c:pt>
                <c:pt idx="53">
                  <c:v>3</c:v>
                </c:pt>
                <c:pt idx="54">
                  <c:v>2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625-45CB-AB14-19AECABD7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6288"/>
        <c:axId val="563591584"/>
      </c:scatterChart>
      <c:valAx>
        <c:axId val="563596288"/>
        <c:scaling>
          <c:orientation val="minMax"/>
          <c:max val="5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Pre-Requisite GPA</a:t>
                </a:r>
              </a:p>
            </c:rich>
          </c:tx>
          <c:layout>
            <c:manualLayout>
              <c:xMode val="edge"/>
              <c:yMode val="edge"/>
              <c:x val="0.42175995710585606"/>
              <c:y val="0.7664733431130352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1584"/>
        <c:crosses val="autoZero"/>
        <c:crossBetween val="midCat"/>
      </c:valAx>
      <c:valAx>
        <c:axId val="563591584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Scores</a:t>
                </a:r>
              </a:p>
            </c:rich>
          </c:tx>
          <c:layout>
            <c:manualLayout>
              <c:xMode val="edge"/>
              <c:yMode val="edge"/>
              <c:x val="4.874210328321809E-2"/>
              <c:y val="0.1589891022222517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628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78E14DF1-3744-4940-BA41-24A7805662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D4FE29-99BC-40BE-9281-89A5E523C285}" type="slidenum">
              <a:rPr lang="en-US" altLang="en-US" sz="1300" smtClean="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909F792B-6351-40C2-BA69-D327A618D9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940BC5FD-21D9-4B07-9322-0D13E0D1D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06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3E57BF2-CFF6-4934-883A-D4BB76ABA9F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07D2EDC-1F0A-4BCF-AA80-9BC2573FBE0B}" type="slidenum">
              <a:rPr lang="en-US" altLang="en-US" sz="2500"/>
              <a:pPr algn="ctr" eaLnBrk="1" hangingPunct="1"/>
              <a:t>2</a:t>
            </a:fld>
            <a:endParaRPr lang="en-US" altLang="en-US" sz="25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85EA5B6-AFE5-4B98-87C1-168A6B7CC3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A0EFDE48-754E-4EAE-97BB-BCFCBEC26C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F00B7088-7BDA-4F70-846D-8DE0DA91B6E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BE30C9-05DA-446C-BB0A-37D294944901}" type="slidenum">
              <a:rPr lang="en-US" altLang="en-US" sz="2500"/>
              <a:pPr algn="ctr" eaLnBrk="1" hangingPunct="1"/>
              <a:t>3</a:t>
            </a:fld>
            <a:endParaRPr lang="en-US" altLang="en-US" sz="25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8B3890A-52B7-4030-AFED-173CF04F8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A4A7489-EF58-408B-B5C2-588A4DEBD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9765B280-47A1-41CD-9E5F-D7A37546081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2F23147-DE4B-41C0-9374-307EAF644866}" type="slidenum">
              <a:rPr lang="en-US" altLang="en-US" sz="2500"/>
              <a:pPr algn="ctr" eaLnBrk="1" hangingPunct="1"/>
              <a:t>4</a:t>
            </a:fld>
            <a:endParaRPr lang="en-US" altLang="en-US" sz="25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3846657E-1D0B-4820-BFEB-40D1EB893E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45E66F57-D6A9-47BC-B11F-58C4CDCB6E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F66BA19-5A5A-4471-AC50-0868A7CBB75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90DC13A-CEDA-4F3D-B36D-F2DD4E277501}" type="slidenum">
              <a:rPr lang="en-US" altLang="en-US" sz="2500"/>
              <a:pPr algn="ctr" eaLnBrk="1" hangingPunct="1"/>
              <a:t>5</a:t>
            </a:fld>
            <a:endParaRPr lang="en-US" altLang="en-US" sz="25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FB96A5B-06A2-4EA6-AAD5-0E7246C101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1CE13E4-9A07-44FF-BEB6-0653D6EB0E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DF2C147E-1312-407B-971C-4479A4FD83E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9A2E41-72AD-494F-8EBC-28101373C182}" type="slidenum">
              <a:rPr lang="en-US" altLang="en-US" sz="2500"/>
              <a:pPr algn="ctr" eaLnBrk="1" hangingPunct="1"/>
              <a:t>6</a:t>
            </a:fld>
            <a:endParaRPr lang="en-US" altLang="en-US" sz="25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E88445C0-47E6-47CE-9611-86096FD799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8F4F1B4-8E9A-4A6C-987C-D66DA13CAC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583EED4-9538-4985-BD74-109793CDD64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C21C2D06-3629-44D3-8689-7392227A3D39}" type="slidenum">
              <a:rPr lang="en-US" altLang="en-US" sz="2500"/>
              <a:pPr algn="ctr" eaLnBrk="1" hangingPunct="1"/>
              <a:t>7</a:t>
            </a:fld>
            <a:endParaRPr lang="en-US" altLang="en-US" sz="25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1E3700C-B9CC-48AE-B981-3A424ED05E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ED6AE0A-80C7-4B66-8828-C0C1CE606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F00B7088-7BDA-4F70-846D-8DE0DA91B6E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BE30C9-05DA-446C-BB0A-37D294944901}" type="slidenum">
              <a:rPr lang="en-US" altLang="en-US" sz="2500"/>
              <a:pPr algn="ctr" eaLnBrk="1" hangingPunct="1"/>
              <a:t>8</a:t>
            </a:fld>
            <a:endParaRPr lang="en-US" altLang="en-US" sz="25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8B3890A-52B7-4030-AFED-173CF04F8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A4A7489-EF58-408B-B5C2-588A4DEBD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146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969E12CD-552E-444B-8102-528F40B471A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572F159A-9085-40CA-B577-A1606A1CE9F9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0817AD8D-4665-435D-8BD1-584832836D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EF3A114D-59AA-468B-872C-700F4F2AA4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7094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583EED4-9538-4985-BD74-109793CDD64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C21C2D06-3629-44D3-8689-7392227A3D39}" type="slidenum">
              <a:rPr lang="en-US" altLang="en-US" sz="2500"/>
              <a:pPr algn="ctr" eaLnBrk="1" hangingPunct="1"/>
              <a:t>10</a:t>
            </a:fld>
            <a:endParaRPr lang="en-US" altLang="en-US" sz="25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1E3700C-B9CC-48AE-B981-3A424ED05E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ED6AE0A-80C7-4B66-8828-C0C1CE606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1020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05BF4C64-F9FA-4D33-8A22-6B29F13201F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F732862-1AAC-4A55-856D-19CF18298A53}" type="slidenum">
              <a:rPr lang="en-US" altLang="en-US" sz="2500"/>
              <a:pPr algn="ctr" eaLnBrk="1" hangingPunct="1"/>
              <a:t>11</a:t>
            </a:fld>
            <a:endParaRPr lang="en-US" altLang="en-US" sz="25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7FD10684-683C-4DFE-814D-095E38F854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B0CF941-99D7-478B-A8F9-EE1952A680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969E12CD-552E-444B-8102-528F40B471A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572F159A-9085-40CA-B577-A1606A1CE9F9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0817AD8D-4665-435D-8BD1-584832836D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EF3A114D-59AA-468B-872C-700F4F2AA4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E551B722-2D69-4F18-9432-C19237413E2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6E6A5EB-9A10-45F4-8A9D-088404D31214}" type="slidenum">
              <a:rPr lang="en-US" altLang="en-US" sz="2500"/>
              <a:pPr algn="ctr" eaLnBrk="1" hangingPunct="1"/>
              <a:t>13</a:t>
            </a:fld>
            <a:endParaRPr lang="en-US" altLang="en-US" sz="25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A33C01F-3C91-4314-A5A5-61A73F8B21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8904EBC6-9E90-45D0-A70E-D91F6526F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969E12CD-552E-444B-8102-528F40B471A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572F159A-9085-40CA-B577-A1606A1CE9F9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0817AD8D-4665-435D-8BD1-584832836D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EF3A114D-59AA-468B-872C-700F4F2AA4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C7798C83-8740-4BC9-BCEA-3BFE0B5B60A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ABCCD6F3-848B-4DA6-A830-77224152FFAF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A0F2414-2F6F-470C-8CA5-2D659BA930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1DA48F02-6B67-42A3-A383-AFF7DED334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24236DF-7315-402D-9DD4-026FF5266A0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3C3A094-767D-4A8A-A2AE-82FB4A5079EE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46B4EC58-2117-44B2-9498-E330E2ED83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08F2E9FB-B0FC-4E0B-AB9E-8EB75FC28B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8D70D353-9A9D-4DE2-8314-7FE62D5F5A0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7188" y="6948488"/>
            <a:ext cx="41624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9A3D067-631B-473F-8604-5824B7DA5E93}" type="slidenum">
              <a:rPr lang="en-US" altLang="en-US" sz="2500"/>
              <a:pPr algn="ctr" eaLnBrk="1" hangingPunct="1"/>
              <a:t>17</a:t>
            </a:fld>
            <a:endParaRPr lang="en-US" altLang="en-US" sz="25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06146E6C-9A15-4A46-8AF3-29F922AABE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BE07553B-DCD6-4C62-B79A-92583A9F11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53B6D355-7797-481B-B312-819536501F5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999993F2-F80D-4F98-92A0-6570C897F110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EBA04753-796B-49E1-8249-06B504E100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670B8191-5A05-4B0E-958F-54E4C6A45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3C277ED5-C653-4FB3-B494-2D900C4E985B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5C137F07-B10A-4B50-BB87-1294798AAA4B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E1DB5C4D-6A1B-4448-9D6A-02E2DBE2CB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56F1EA8E-CB82-4AE5-A890-7346BB8A28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CA546D9C-4A7C-4484-9CE8-DA6F355ABA7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923EE327-E8C8-4B25-B2E6-7962CEB11B43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064CC8D0-218D-451C-B3F3-5396A7D440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F28AE024-3069-4907-A0C1-FAAE662A1F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EB408744-3B43-4629-9DB4-0CB2D78C6F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9DDD037D-5C79-4A85-BE61-D5A3618D9EB1}" type="slidenum">
              <a:rPr lang="en-US" altLang="en-US" sz="2500"/>
              <a:pPr algn="ctr" eaLnBrk="1" hangingPunct="1"/>
              <a:t>21</a:t>
            </a:fld>
            <a:endParaRPr lang="en-US" altLang="en-US" sz="25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DD96CC3-9F36-4694-95D4-FBE9A6BDF5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B98B750B-21E7-4008-9775-84D3D0083B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LiveSlide
https://nm.mathforcollege.com/nmsims/06REG/06REG_adequacy_of_linear_regression/adequacy_en.html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8A17EB-A23D-9B08-8ABF-6B20873ABCF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322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DBFAC9C5-9AC1-46B6-A6F4-FA9EBC4B2FD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7FF774A-1127-4B16-B051-5625CE5DF1B8}" type="slidenum">
              <a:rPr lang="en-US" altLang="en-US" sz="2500"/>
              <a:pPr algn="ctr" eaLnBrk="1" hangingPunct="1"/>
              <a:t>23</a:t>
            </a:fld>
            <a:endParaRPr lang="en-US" altLang="en-US" sz="25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BABB7EEE-7FF7-43AE-BDB9-9FF1E36AFB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9309E670-0AB4-4C57-B019-4B127B345D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4783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E32A9368-09C3-4ABC-A507-87E27689855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59D9529-1647-4203-AC84-EE3DBDEE3927}" type="slidenum">
              <a:rPr lang="en-US" altLang="en-US" sz="2500"/>
              <a:pPr algn="ctr" eaLnBrk="1" hangingPunct="1"/>
              <a:t>24</a:t>
            </a:fld>
            <a:endParaRPr lang="en-US" altLang="en-US" sz="25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1937AB82-11E4-4770-B32E-3F4F0A3EC0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7D6AC81F-7A31-4359-A946-DCD91BD98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73020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84CD9194-5137-428C-92F8-B250931E3B9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F63EEAD-841B-4871-AA67-ED5A086341D2}" type="slidenum">
              <a:rPr lang="en-US" altLang="en-US" sz="2500"/>
              <a:pPr algn="ctr" eaLnBrk="1" hangingPunct="1"/>
              <a:t>25</a:t>
            </a:fld>
            <a:endParaRPr lang="en-US" altLang="en-US" sz="25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B80E3673-AD4F-4D8E-927F-D6E3D697DE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C09FE514-6C51-4E2E-AB93-A371305AE0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78209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1ECA8E5F-7E6F-4E4F-88B5-7AC327B130C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F3018D1-FE28-4DA2-BD5A-C61182FA4708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053816DD-20F7-4642-A22D-EED0C73DD7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04B428D0-7505-45B0-A9A8-5AA1DB1AF9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2532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9E7785C4-16A4-47F0-99B3-A35DBCBE76A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7FA964A7-B846-4449-ADCE-819632E8A969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D79FCF6A-6D70-4B57-AE03-B55BF133DE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8DCCAEC5-A3D8-4E55-9FAD-55F299598D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9732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62B87629-A9BD-4D74-94AA-1B42C7E9191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F35C1C20-4E86-4831-A843-C57416528959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18542368-AFD7-4B80-B5C9-381080F1DD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340F3C0C-A602-4A0B-BB2D-D654604CC6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29836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0A0ACF61-DEE3-49B2-9841-DC6F76BAB04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ABA3038C-9C00-4339-9A4B-C32C8410657C}" type="slidenum">
              <a:rPr lang="en-US" altLang="en-US" sz="2500"/>
              <a:pPr algn="ctr" eaLnBrk="1" hangingPunct="1"/>
              <a:t>29</a:t>
            </a:fld>
            <a:endParaRPr lang="en-US" altLang="en-US" sz="2500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9689433F-8370-4507-B9AF-E045E74991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C9BCDFCF-C8CB-45D5-8AA7-67B48001A5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426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E15F4149-49AE-4230-824C-F48A81BC43C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AAD069A-6949-420F-B7BA-314E00C6AAC3}" type="slidenum">
              <a:rPr lang="en-US" altLang="en-US" sz="2500"/>
              <a:pPr algn="ctr" eaLnBrk="1" hangingPunct="1"/>
              <a:t>30</a:t>
            </a:fld>
            <a:endParaRPr lang="en-US" altLang="en-US" sz="2500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EBE5FF0F-5CBD-4892-AC9C-2184F937CB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329BC223-AF4A-42D5-A9B7-B30066D585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D9834B82-688A-4316-B7FF-8E7E97454A6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4D5DEB3-DE7F-4E71-842C-D737A5ADCDC5}" type="slidenum">
              <a:rPr lang="en-US" altLang="en-US" sz="2500"/>
              <a:pPr algn="ctr" eaLnBrk="1" hangingPunct="1"/>
              <a:t>31</a:t>
            </a:fld>
            <a:endParaRPr lang="en-US" altLang="en-US" sz="2500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0A00F9D1-7CFE-4125-956D-01514A9525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1A8BEBB0-0F68-4C87-A2F0-6FE9BE322E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583EED4-9538-4985-BD74-109793CDD64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C21C2D06-3629-44D3-8689-7392227A3D39}" type="slidenum">
              <a:rPr lang="en-US" altLang="en-US" sz="2500"/>
              <a:pPr algn="ctr" eaLnBrk="1" hangingPunct="1"/>
              <a:t>32</a:t>
            </a:fld>
            <a:endParaRPr lang="en-US" altLang="en-US" sz="25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1E3700C-B9CC-48AE-B981-3A424ED05E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ED6AE0A-80C7-4B66-8828-C0C1CE606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05BF4C64-F9FA-4D33-8A22-6B29F13201F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F732862-1AAC-4A55-856D-19CF18298A53}" type="slidenum">
              <a:rPr lang="en-US" altLang="en-US" sz="2500"/>
              <a:pPr algn="ctr" eaLnBrk="1" hangingPunct="1"/>
              <a:t>33</a:t>
            </a:fld>
            <a:endParaRPr lang="en-US" altLang="en-US" sz="25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7FD10684-683C-4DFE-814D-095E38F854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B0CF941-99D7-478B-A8F9-EE1952A680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34151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5EDACCA9-D9CD-4C7C-9B58-1449CA6A900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ACDC28-2B83-4FE9-BF44-665B7CA47231}" type="slidenum">
              <a:rPr lang="en-US" altLang="en-US" sz="2500"/>
              <a:pPr algn="ctr" eaLnBrk="1" hangingPunct="1"/>
              <a:t>34</a:t>
            </a:fld>
            <a:endParaRPr lang="en-US" altLang="en-US" sz="25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18CBC2C-65D8-4432-83E8-688431DD4E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3B8B2B5D-88BF-4CB3-9A2A-3E119EC82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73201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E551B722-2D69-4F18-9432-C19237413E2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6E6A5EB-9A10-45F4-8A9D-088404D31214}" type="slidenum">
              <a:rPr lang="en-US" altLang="en-US" sz="2500"/>
              <a:pPr algn="ctr" eaLnBrk="1" hangingPunct="1"/>
              <a:t>35</a:t>
            </a:fld>
            <a:endParaRPr lang="en-US" altLang="en-US" sz="25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A33C01F-3C91-4314-A5A5-61A73F8B21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8904EBC6-9E90-45D0-A70E-D91F6526F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09689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6AD4840D-95EB-42AB-BA95-868AF200A83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014134" y="11557695"/>
            <a:ext cx="2306562" cy="60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8C50CB2-4DD8-456D-B0C0-F842DE5BC14F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26BA241C-6F76-454C-872A-AF0699222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379413" y="912813"/>
            <a:ext cx="6081713" cy="4562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9CF28BA5-B303-45F0-80EB-745EE876E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2190" y="5779889"/>
            <a:ext cx="4257524" cy="54756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8128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EB408744-3B43-4629-9DB4-0CB2D78C6F5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9DDD037D-5C79-4A85-BE61-D5A3618D9EB1}" type="slidenum">
              <a:rPr lang="en-US" altLang="en-US" sz="2500"/>
              <a:pPr algn="ctr" eaLnBrk="1" hangingPunct="1"/>
              <a:t>37</a:t>
            </a:fld>
            <a:endParaRPr lang="en-US" altLang="en-US" sz="25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DD96CC3-9F36-4694-95D4-FBE9A6BDF5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B98B750B-21E7-4008-9775-84D3D0083B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602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0BF23A1F-3CF4-4C28-87F6-457DA020F61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014134" y="11557695"/>
            <a:ext cx="2306562" cy="60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08B2DA03-FBEF-4B05-81B2-A7664A4D16DB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62BD2B19-5F49-4901-B57F-018667BA3E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379413" y="912813"/>
            <a:ext cx="6081713" cy="4562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8A1885B7-34E9-42E4-B3A9-198B840FB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2190" y="5779889"/>
            <a:ext cx="4257524" cy="54756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63397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B528C902-1E31-42F3-8DFE-1F6D33F5F7E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20387E4-12F6-458D-B159-44A5845C5E6B}" type="slidenum">
              <a:rPr lang="en-US" altLang="en-US" sz="2500"/>
              <a:pPr algn="ctr" eaLnBrk="1" hangingPunct="1"/>
              <a:t>39</a:t>
            </a:fld>
            <a:endParaRPr lang="en-US" altLang="en-US" sz="25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FAEF9C0F-4BC2-4EF9-873A-3E8C4DC3B3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621C769A-2609-4340-870E-C5E1ED791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F00B7088-7BDA-4F70-846D-8DE0DA91B6E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BE30C9-05DA-446C-BB0A-37D294944901}" type="slidenum">
              <a:rPr lang="en-US" altLang="en-US" sz="2500"/>
              <a:pPr algn="ctr" eaLnBrk="1" hangingPunct="1"/>
              <a:t>40</a:t>
            </a:fld>
            <a:endParaRPr lang="en-US" altLang="en-US" sz="25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8B3890A-52B7-4030-AFED-173CF04F8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A4A7489-EF58-408B-B5C2-588A4DEBD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27620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EACA124A-E6A8-4B15-ACBD-0E8850122B5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0084935-DA2A-4BF8-8A76-14C790074C28}" type="slidenum">
              <a:rPr lang="en-US" altLang="en-US" sz="2500"/>
              <a:pPr algn="ctr" eaLnBrk="1" hangingPunct="1"/>
              <a:t>41</a:t>
            </a:fld>
            <a:endParaRPr lang="en-US" altLang="en-US" sz="25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CE75D9D4-9F89-4A00-90CA-CB63CF1DA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5A267CCF-2255-4FE2-B0F2-A2479B5B6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F32A2AA5-2FE3-4A94-A48D-3B3ED8295DD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2B5DDCE-593D-4131-80EE-DC5C4878C378}" type="slidenum">
              <a:rPr lang="en-US" altLang="en-US" sz="2500"/>
              <a:pPr algn="ctr" eaLnBrk="1" hangingPunct="1"/>
              <a:t>42</a:t>
            </a:fld>
            <a:endParaRPr lang="en-US" altLang="en-US" sz="25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ACA96EF-FDDE-4F33-BBDA-51AED2850B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09860661-4064-45B8-AEBA-89BC28737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71A88FB3-C622-4788-B31C-1A642AF5519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2D7C95EF-B155-4DBD-8402-A8FF5CB68D61}" type="slidenum">
              <a:rPr lang="en-US" altLang="en-US" sz="2500"/>
              <a:pPr algn="ctr" eaLnBrk="1" hangingPunct="1"/>
              <a:t>43</a:t>
            </a:fld>
            <a:endParaRPr lang="en-US" altLang="en-US" sz="25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87D2497-2109-4801-A1E3-005F9ADE66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DAE5FA0E-AF55-4DF5-AD52-0FA2048995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26EA10DE-111B-4C35-89C4-8196C5D94F2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81A04EC-6282-41C2-A500-928953C54352}" type="slidenum">
              <a:rPr lang="en-US" altLang="en-US" sz="2500"/>
              <a:pPr algn="ctr" eaLnBrk="1" hangingPunct="1"/>
              <a:t>44</a:t>
            </a:fld>
            <a:endParaRPr lang="en-US" altLang="en-US" sz="2500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FB922A1-9D94-4305-8CBC-DF26DAE736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317BDC1-3771-4BC5-9C82-7E8AF8359B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620D106-4317-4C16-990A-A5434F488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ACD7EE-DAAB-4639-9FB5-19F6F261E317}" type="slidenum">
              <a:rPr lang="en-US" altLang="en-US" sz="1300" smtClean="0"/>
              <a:pPr>
                <a:spcBef>
                  <a:spcPct val="0"/>
                </a:spcBef>
              </a:pPr>
              <a:t>45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25251022-6536-4521-92B9-6F99245034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8A31F0C-C738-4281-9C7C-CC5C18595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8177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BC9F7775-B75F-4333-B73F-42F2289DB8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9E4CA5E0-7EFD-4EFB-BE01-B2A67B14A6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09BA96F6-422B-44A4-8DE9-D0664C02CF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EE616C-25F6-4D14-BD9D-025EBF918224}" type="slidenum">
              <a:rPr lang="en-US" altLang="en-US" sz="2500"/>
              <a:pPr algn="ctr" eaLnBrk="1" hangingPunct="1"/>
              <a:t>46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38816681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37ECC119-A31A-41C4-87CD-E881F40D91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98F64D56-D640-4B03-B60C-5D4584AC65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A92E27B5-8107-42DA-9000-C3B99405AB7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1CAA40B-AFE9-470F-A309-0D764CA1F29B}" type="slidenum">
              <a:rPr lang="en-US" altLang="en-US" sz="2500"/>
              <a:pPr algn="ctr" eaLnBrk="1" hangingPunct="1"/>
              <a:t>47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29408043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8CC56220-BC4A-4AE6-8C5E-3A53A2A28FB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43829" y="9119891"/>
            <a:ext cx="3170162" cy="47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45BEEC4-8811-425C-9C61-ABA606AE65E7}" type="slidenum">
              <a:rPr lang="en-US" altLang="en-US" sz="2500"/>
              <a:pPr algn="ctr" eaLnBrk="1" hangingPunct="1"/>
              <a:t>53</a:t>
            </a:fld>
            <a:endParaRPr lang="en-US" altLang="en-US" sz="2500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55B69B5B-BC45-4419-80A2-FEBAB0BA7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836D635-5EF5-4AED-85EE-436EFC8D6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763" y="4560988"/>
            <a:ext cx="5851676" cy="43192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3">
            <a:extLst>
              <a:ext uri="{FF2B5EF4-FFF2-40B4-BE49-F238E27FC236}">
                <a16:creationId xmlns:a16="http://schemas.microsoft.com/office/drawing/2014/main" id="{AB3296B7-0653-420D-A6D9-E3D403CA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6BCC81E5-1802-42F5-95AB-CD1019E1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1">
            <a:extLst>
              <a:ext uri="{FF2B5EF4-FFF2-40B4-BE49-F238E27FC236}">
                <a16:creationId xmlns:a16="http://schemas.microsoft.com/office/drawing/2014/main" id="{90ACF1C5-2EFC-42CB-BAA9-99F8E1F0E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18C29-E931-49A8-8ECE-164C49936B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91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  <p:sldLayoutId id="214748413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6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8.e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notesSlide" Target="../notesSlides/notesSlide14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NULL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16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notesSlide" Target="../notesSlides/notesSlide17.xml"/><Relationship Id="rId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NULL"/><Relationship Id="rId10" Type="http://schemas.openxmlformats.org/officeDocument/2006/relationships/image" Target="../media/image12.png"/><Relationship Id="rId9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NUL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6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28.png"/><Relationship Id="rId9" Type="http://schemas.openxmlformats.org/officeDocument/2006/relationships/image" Target="../media/image22.png"/><Relationship Id="rId1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7.png"/><Relationship Id="rId10" Type="http://schemas.openxmlformats.org/officeDocument/2006/relationships/image" Target="../media/image33.png"/><Relationship Id="rId4" Type="http://schemas.openxmlformats.org/officeDocument/2006/relationships/image" Target="../media/image39.png"/><Relationship Id="rId9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2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2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20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0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290.png"/><Relationship Id="rId5" Type="http://schemas.openxmlformats.org/officeDocument/2006/relationships/image" Target="../media/image240.png"/><Relationship Id="rId4" Type="http://schemas.openxmlformats.org/officeDocument/2006/relationships/image" Target="../media/image230.png"/><Relationship Id="rId9" Type="http://schemas.openxmlformats.org/officeDocument/2006/relationships/image" Target="../media/image3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openxmlformats.org/officeDocument/2006/relationships/image" Target="../media/image8.emf"/><Relationship Id="rId4" Type="http://schemas.openxmlformats.org/officeDocument/2006/relationships/image" Target="../media/image3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Relationship Id="rId5" Type="http://schemas.openxmlformats.org/officeDocument/2006/relationships/image" Target="../media/image401.png"/><Relationship Id="rId4" Type="http://schemas.openxmlformats.org/officeDocument/2006/relationships/image" Target="../media/image3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0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590.png"/><Relationship Id="rId5" Type="http://schemas.openxmlformats.org/officeDocument/2006/relationships/image" Target="../media/image600.png"/><Relationship Id="rId4" Type="http://schemas.openxmlformats.org/officeDocument/2006/relationships/image" Target="../media/image37.emf"/><Relationship Id="rId9" Type="http://schemas.openxmlformats.org/officeDocument/2006/relationships/image" Target="../media/image1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43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43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7.xml"/><Relationship Id="rId4" Type="http://schemas.openxmlformats.org/officeDocument/2006/relationships/chart" Target="../charts/char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8.xml"/><Relationship Id="rId5" Type="http://schemas.openxmlformats.org/officeDocument/2006/relationships/image" Target="../media/image45.png"/><Relationship Id="rId4" Type="http://schemas.openxmlformats.org/officeDocument/2006/relationships/chart" Target="../charts/char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pr.org/sections/money/2014/02/26/282132576/74-476-reasons-you-should-always-get-the-bigger-pizza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emarysue.com/mpr-pizza-graph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>
            <a:extLst>
              <a:ext uri="{FF2B5EF4-FFF2-40B4-BE49-F238E27FC236}">
                <a16:creationId xmlns:a16="http://schemas.microsoft.com/office/drawing/2014/main" id="{C8A1A329-9EA3-4810-9618-9F0807E7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7D57C73E-2EA7-4B66-83E0-D7DA957FB7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/>
              <a:t>6.05</a:t>
            </a:r>
            <a:br>
              <a:rPr lang="en-US" altLang="en-US" sz="4400" b="1"/>
            </a:br>
            <a:r>
              <a:rPr lang="en-US" altLang="en-US" sz="4400" b="1"/>
              <a:t>Adequacy of Linear Regression Models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5304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DD5F148-534B-46EB-8FC0-A3B90CB3E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Data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07837F7A-FE39-4EC1-AE0E-BA50C7B99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95400"/>
            <a:ext cx="38957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FCB8D16-BF08-45B0-B5E5-83008384C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tx2">
                    <a:satMod val="130000"/>
                  </a:schemeClr>
                </a:solidFill>
              </a:rPr>
              <a:t>Therm exp coeff vs temperature</a:t>
            </a:r>
          </a:p>
        </p:txBody>
      </p:sp>
      <p:graphicFrame>
        <p:nvGraphicFramePr>
          <p:cNvPr id="6" name="Group 342">
            <a:extLst>
              <a:ext uri="{FF2B5EF4-FFF2-40B4-BE49-F238E27FC236}">
                <a16:creationId xmlns:a16="http://schemas.microsoft.com/office/drawing/2014/main" id="{41CBFAB9-63BF-4914-8944-AD4F4558226A}"/>
              </a:ext>
            </a:extLst>
          </p:cNvPr>
          <p:cNvGraphicFramePr>
            <a:graphicFrameLocks/>
          </p:cNvGraphicFramePr>
          <p:nvPr/>
        </p:nvGraphicFramePr>
        <p:xfrm>
          <a:off x="990600" y="990600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7" name="Group 343">
            <a:extLst>
              <a:ext uri="{FF2B5EF4-FFF2-40B4-BE49-F238E27FC236}">
                <a16:creationId xmlns:a16="http://schemas.microsoft.com/office/drawing/2014/main" id="{80E6EA24-9451-44A2-9B01-DF6578CC987A}"/>
              </a:ext>
            </a:extLst>
          </p:cNvPr>
          <p:cNvGraphicFramePr>
            <a:graphicFrameLocks/>
          </p:cNvGraphicFramePr>
          <p:nvPr/>
        </p:nvGraphicFramePr>
        <p:xfrm>
          <a:off x="3733800" y="1017900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/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is in </a:t>
                </a:r>
                <a14:m>
                  <m:oMath xmlns:m="http://schemas.openxmlformats.org/officeDocument/2006/math">
                    <m:r>
                      <a:rPr lang="en-US" i="1" baseline="30000" dirty="0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𝛼</m:t>
                    </m:r>
                  </m:oMath>
                </a14:m>
                <a:r>
                  <a:rPr lang="en-US" dirty="0">
                    <a:latin typeface="Arial" charset="0"/>
                    <a:cs typeface="Arial" charset="0"/>
                  </a:rPr>
                  <a:t> is in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𝜇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 </m:t>
                    </m:r>
                    <m:r>
                      <a:rPr lang="en-US" i="1" baseline="30000" dirty="0" err="1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l-GR" dirty="0">
                  <a:latin typeface="Arial" charset="0"/>
                  <a:cs typeface="Arial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blipFill>
                <a:blip r:embed="rId4"/>
                <a:stretch>
                  <a:fillRect t="-3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A4E455F-5664-4FE4-BE24-F858982501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Is this adequate?</a:t>
            </a: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9B25FD9D-A091-466D-A844-AAD4EE108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  <a:latin typeface="Tahoma" panose="020B0604030504040204" pitchFamily="34" charset="0"/>
              </a:rPr>
              <a:t>Straight Line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CA91F1-0CF0-4B20-BC97-C5B9C52F2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066800"/>
            <a:ext cx="4572000" cy="343334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E0A2705-DC6E-4E53-B672-6B9EF4696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Quality of Fitted Data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67106E3-EA0F-406A-A4AB-DC5F3190F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7499350" cy="48006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Does the model describe the data adequately?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How well does the model predict the response variable predictably?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61440D3-1E1B-4AD5-AE8D-C789FEA10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058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Linear Regression Models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3033BE0-BC30-442D-9603-0B1E73E846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17638"/>
            <a:ext cx="7467600" cy="1325562"/>
          </a:xfrm>
        </p:spPr>
        <p:txBody>
          <a:bodyPr/>
          <a:lstStyle/>
          <a:p>
            <a:pPr eaLnBrk="1" hangingPunct="1"/>
            <a:r>
              <a:rPr lang="en-US" altLang="en-US" b="1" dirty="0"/>
              <a:t>Limit our discussion to adequacy of straight-line regression models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4BC5825-AE6C-41F5-A4F6-74C93A78B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1905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Four checks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1C79A16-2696-4D5C-8644-7CB840ABD4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990600"/>
            <a:ext cx="8915400" cy="5638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look like it explains the data?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 95%of the residuals fall with ±2 standard error of estimate?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Is the coefficient of determination acceptable?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meet the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FCB8D16-BF08-45B0-B5E5-83008384C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err="1">
                <a:solidFill>
                  <a:schemeClr val="tx2">
                    <a:satMod val="130000"/>
                  </a:schemeClr>
                </a:solidFill>
              </a:rPr>
              <a:t>Therm</a:t>
            </a:r>
            <a:r>
              <a:rPr lang="en-US" sz="2800" b="1" dirty="0">
                <a:solidFill>
                  <a:schemeClr val="tx2">
                    <a:satMod val="130000"/>
                  </a:schemeClr>
                </a:solidFill>
              </a:rPr>
              <a:t> exp </a:t>
            </a:r>
            <a:r>
              <a:rPr lang="en-US" sz="2800" b="1" dirty="0" err="1">
                <a:solidFill>
                  <a:schemeClr val="tx2">
                    <a:satMod val="130000"/>
                  </a:schemeClr>
                </a:solidFill>
              </a:rPr>
              <a:t>coeff</a:t>
            </a:r>
            <a:r>
              <a:rPr lang="en-US" sz="2800" b="1" dirty="0">
                <a:solidFill>
                  <a:schemeClr val="tx2">
                    <a:satMod val="130000"/>
                  </a:schemeClr>
                </a:solidFill>
              </a:rPr>
              <a:t> vs temperature (22 data points)</a:t>
            </a:r>
          </a:p>
        </p:txBody>
      </p:sp>
      <p:graphicFrame>
        <p:nvGraphicFramePr>
          <p:cNvPr id="6" name="Group 342">
            <a:extLst>
              <a:ext uri="{FF2B5EF4-FFF2-40B4-BE49-F238E27FC236}">
                <a16:creationId xmlns:a16="http://schemas.microsoft.com/office/drawing/2014/main" id="{41CBFAB9-63BF-4914-8944-AD4F455822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156009"/>
              </p:ext>
            </p:extLst>
          </p:nvPr>
        </p:nvGraphicFramePr>
        <p:xfrm>
          <a:off x="335636" y="990600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7" name="Group 343">
            <a:extLst>
              <a:ext uri="{FF2B5EF4-FFF2-40B4-BE49-F238E27FC236}">
                <a16:creationId xmlns:a16="http://schemas.microsoft.com/office/drawing/2014/main" id="{80E6EA24-9451-44A2-9B01-DF6578CC98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961016"/>
              </p:ext>
            </p:extLst>
          </p:nvPr>
        </p:nvGraphicFramePr>
        <p:xfrm>
          <a:off x="2209800" y="1017900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/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is in </a:t>
                </a:r>
                <a14:m>
                  <m:oMath xmlns:m="http://schemas.openxmlformats.org/officeDocument/2006/math">
                    <m:r>
                      <a:rPr lang="en-US" i="1" baseline="30000" dirty="0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𝛼</m:t>
                    </m:r>
                  </m:oMath>
                </a14:m>
                <a:r>
                  <a:rPr lang="en-US" dirty="0">
                    <a:latin typeface="Arial" charset="0"/>
                    <a:cs typeface="Arial" charset="0"/>
                  </a:rPr>
                  <a:t> is in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𝜇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</m:t>
                    </m:r>
                    <m:r>
                      <a:rPr lang="en-US" i="1" baseline="30000" dirty="0" err="1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l-GR" dirty="0">
                  <a:latin typeface="Arial" charset="0"/>
                  <a:cs typeface="Arial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blipFill>
                <a:blip r:embed="rId4"/>
                <a:stretch>
                  <a:fillRect t="-3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60807A85-73AE-8F15-A1BE-59E5BE7E6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9707" y="1676400"/>
            <a:ext cx="5176998" cy="3886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1325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2">
            <a:extLst>
              <a:ext uri="{FF2B5EF4-FFF2-40B4-BE49-F238E27FC236}">
                <a16:creationId xmlns:a16="http://schemas.microsoft.com/office/drawing/2014/main" id="{DB3295AF-A84E-434E-BB21-7DB1E5CB8B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 err="1">
                <a:solidFill>
                  <a:schemeClr val="tx2">
                    <a:satMod val="130000"/>
                  </a:schemeClr>
                </a:solidFill>
              </a:rPr>
              <a:t>Therm</a:t>
            </a:r>
            <a:r>
              <a:rPr lang="en-US" sz="4400" b="1" dirty="0">
                <a:solidFill>
                  <a:schemeClr val="tx2">
                    <a:satMod val="130000"/>
                  </a:schemeClr>
                </a:solidFill>
              </a:rPr>
              <a:t> exp </a:t>
            </a:r>
            <a:r>
              <a:rPr lang="en-US" sz="4400" b="1" dirty="0" err="1">
                <a:solidFill>
                  <a:schemeClr val="tx2">
                    <a:satMod val="130000"/>
                  </a:schemeClr>
                </a:solidFill>
              </a:rPr>
              <a:t>coeff</a:t>
            </a:r>
            <a:r>
              <a:rPr lang="en-US" sz="4400" b="1" dirty="0">
                <a:solidFill>
                  <a:schemeClr val="tx2">
                    <a:satMod val="130000"/>
                  </a:schemeClr>
                </a:solidFill>
              </a:rPr>
              <a:t> vs temperature (6 data points)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0483" name="Rectangle 8">
            <a:extLst>
              <a:ext uri="{FF2B5EF4-FFF2-40B4-BE49-F238E27FC236}">
                <a16:creationId xmlns:a16="http://schemas.microsoft.com/office/drawing/2014/main" id="{89C65324-C403-4540-8C72-374781D58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484" name="Rectangle 10">
            <a:extLst>
              <a:ext uri="{FF2B5EF4-FFF2-40B4-BE49-F238E27FC236}">
                <a16:creationId xmlns:a16="http://schemas.microsoft.com/office/drawing/2014/main" id="{668EDB7A-31D8-4B84-A09D-DA8DF84A6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graphicFrame>
        <p:nvGraphicFramePr>
          <p:cNvPr id="67647" name="Group 63">
            <a:extLst>
              <a:ext uri="{FF2B5EF4-FFF2-40B4-BE49-F238E27FC236}">
                <a16:creationId xmlns:a16="http://schemas.microsoft.com/office/drawing/2014/main" id="{ACB15B37-9AD2-4181-9E5C-027FAE97B875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755775"/>
          <a:ext cx="3432175" cy="4450076"/>
        </p:xfrm>
        <a:graphic>
          <a:graphicData uri="http://schemas.openxmlformats.org/drawingml/2006/table">
            <a:tbl>
              <a:tblPr/>
              <a:tblGrid>
                <a:gridCol w="173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09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8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-340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-260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6.36</a:t>
                      </a:r>
                      <a:endParaRPr kumimoji="0" lang="en-U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496" name="Rectangle 65">
            <a:extLst>
              <a:ext uri="{FF2B5EF4-FFF2-40B4-BE49-F238E27FC236}">
                <a16:creationId xmlns:a16="http://schemas.microsoft.com/office/drawing/2014/main" id="{F27404F9-A17D-4943-A268-7B13FB7FA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7" name="Object 64">
                <a:extLst>
                  <a:ext uri="{FF2B5EF4-FFF2-40B4-BE49-F238E27FC236}">
                    <a16:creationId xmlns:a16="http://schemas.microsoft.com/office/drawing/2014/main" id="{F4E46636-E444-4CAB-89FA-FF403656F0D7}"/>
                  </a:ext>
                </a:extLst>
              </p:cNvPr>
              <p:cNvSpPr txBox="1"/>
              <p:nvPr/>
            </p:nvSpPr>
            <p:spPr bwMode="auto">
              <a:xfrm>
                <a:off x="762000" y="1747838"/>
                <a:ext cx="4572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497" name="Object 64">
                <a:extLst>
                  <a:ext uri="{FF2B5EF4-FFF2-40B4-BE49-F238E27FC236}">
                    <a16:creationId xmlns:a16="http://schemas.microsoft.com/office/drawing/2014/main" id="{F4E46636-E444-4CAB-89FA-FF403656F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1747838"/>
                <a:ext cx="457200" cy="685800"/>
              </a:xfrm>
              <a:prstGeom prst="rect">
                <a:avLst/>
              </a:prstGeom>
              <a:blipFill>
                <a:blip r:embed="rId6"/>
                <a:stretch>
                  <a:fillRect l="-2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98" name="Rectangle 67">
            <a:extLst>
              <a:ext uri="{FF2B5EF4-FFF2-40B4-BE49-F238E27FC236}">
                <a16:creationId xmlns:a16="http://schemas.microsoft.com/office/drawing/2014/main" id="{19B10DE5-1009-403B-85DE-601DC39F8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499" name="Object 66">
                <a:extLst>
                  <a:ext uri="{FF2B5EF4-FFF2-40B4-BE49-F238E27FC236}">
                    <a16:creationId xmlns:a16="http://schemas.microsoft.com/office/drawing/2014/main" id="{C57D7D48-4D14-4E46-8822-AE663B27EC1B}"/>
                  </a:ext>
                </a:extLst>
              </p:cNvPr>
              <p:cNvSpPr txBox="1"/>
              <p:nvPr/>
            </p:nvSpPr>
            <p:spPr bwMode="auto">
              <a:xfrm>
                <a:off x="2347118" y="1795702"/>
                <a:ext cx="639763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499" name="Object 66">
                <a:extLst>
                  <a:ext uri="{FF2B5EF4-FFF2-40B4-BE49-F238E27FC236}">
                    <a16:creationId xmlns:a16="http://schemas.microsoft.com/office/drawing/2014/main" id="{C57D7D48-4D14-4E46-8822-AE663B27E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47118" y="1795702"/>
                <a:ext cx="639763" cy="838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00" name="Rectangle 69">
            <a:extLst>
              <a:ext uri="{FF2B5EF4-FFF2-40B4-BE49-F238E27FC236}">
                <a16:creationId xmlns:a16="http://schemas.microsoft.com/office/drawing/2014/main" id="{51FDFECD-1B2B-4462-BD03-FDFEB5883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501" name="Rectangle 71">
            <a:extLst>
              <a:ext uri="{FF2B5EF4-FFF2-40B4-BE49-F238E27FC236}">
                <a16:creationId xmlns:a16="http://schemas.microsoft.com/office/drawing/2014/main" id="{957DFCCB-D414-4101-984F-4B656D999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502" name="Rectangle 75">
            <a:extLst>
              <a:ext uri="{FF2B5EF4-FFF2-40B4-BE49-F238E27FC236}">
                <a16:creationId xmlns:a16="http://schemas.microsoft.com/office/drawing/2014/main" id="{5AD77F2B-1409-4ED1-9EF5-CFE15AAFA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503" name="Rectangle 34">
            <a:extLst>
              <a:ext uri="{FF2B5EF4-FFF2-40B4-BE49-F238E27FC236}">
                <a16:creationId xmlns:a16="http://schemas.microsoft.com/office/drawing/2014/main" id="{67942AD7-FD9B-4E71-94A5-4430A2BDE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20504" name="Picture 1">
            <a:extLst>
              <a:ext uri="{FF2B5EF4-FFF2-40B4-BE49-F238E27FC236}">
                <a16:creationId xmlns:a16="http://schemas.microsoft.com/office/drawing/2014/main" id="{EF0224CB-6DD9-49F6-B9B5-54A0D97C5C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47838"/>
            <a:ext cx="4906963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505" name="Object 33">
                <a:extLst>
                  <a:ext uri="{FF2B5EF4-FFF2-40B4-BE49-F238E27FC236}">
                    <a16:creationId xmlns:a16="http://schemas.microsoft.com/office/drawing/2014/main" id="{6357817D-9965-4E24-B4DF-6288D55A5644}"/>
                  </a:ext>
                </a:extLst>
              </p:cNvPr>
              <p:cNvSpPr txBox="1"/>
              <p:nvPr/>
            </p:nvSpPr>
            <p:spPr bwMode="auto">
              <a:xfrm>
                <a:off x="5513388" y="4044950"/>
                <a:ext cx="3021012" cy="344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)=6.0325+0.0096964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505" name="Object 33">
                <a:extLst>
                  <a:ext uri="{FF2B5EF4-FFF2-40B4-BE49-F238E27FC236}">
                    <a16:creationId xmlns:a16="http://schemas.microsoft.com/office/drawing/2014/main" id="{6357817D-9965-4E24-B4DF-6288D55A5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3388" y="4044950"/>
                <a:ext cx="3021012" cy="344488"/>
              </a:xfrm>
              <a:prstGeom prst="rect">
                <a:avLst/>
              </a:prstGeom>
              <a:blipFill>
                <a:blip r:embed="rId9"/>
                <a:stretch>
                  <a:fillRect b="-53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394A6F91-AC9F-473F-ADDA-63020627E203}"/>
              </a:ext>
            </a:extLst>
          </p:cNvPr>
          <p:cNvSpPr/>
          <p:nvPr/>
        </p:nvSpPr>
        <p:spPr>
          <a:xfrm>
            <a:off x="5481720" y="4002840"/>
            <a:ext cx="3017520" cy="548640"/>
          </a:xfrm>
          <a:prstGeom prst="ellipse">
            <a:avLst/>
          </a:prstGeom>
          <a:solidFill>
            <a:srgbClr val="FF0000">
              <a:alpha val="5000"/>
            </a:srgbClr>
          </a:solidFill>
          <a:ln w="19051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9004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4BC5825-AE6C-41F5-A4F6-74C93A78B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190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Four checks (with 6 data points)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1C79A16-2696-4D5C-8644-7CB840ABD4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" y="1371600"/>
            <a:ext cx="8915400" cy="5638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look like it explains the data?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 95%of the residuals fall with ±2 standard error of estimate?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Is the coefficient of determination acceptable?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meet the assumption of random errors?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9292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C79AC273-E2EC-4934-8987-960C057AD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tx2">
                    <a:satMod val="130000"/>
                  </a:schemeClr>
                </a:solidFill>
              </a:rPr>
              <a:t>Check 1: </a:t>
            </a:r>
            <a:r>
              <a:rPr lang="en-US" altLang="en-US" b="1" dirty="0"/>
              <a:t>Does the model look like it explains the data?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2">
            <a:extLst>
              <a:ext uri="{FF2B5EF4-FFF2-40B4-BE49-F238E27FC236}">
                <a16:creationId xmlns:a16="http://schemas.microsoft.com/office/drawing/2014/main" id="{DB3295AF-A84E-434E-BB21-7DB1E5CB8B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Data and Model</a:t>
            </a:r>
          </a:p>
        </p:txBody>
      </p:sp>
      <p:sp>
        <p:nvSpPr>
          <p:cNvPr id="20483" name="Rectangle 8">
            <a:extLst>
              <a:ext uri="{FF2B5EF4-FFF2-40B4-BE49-F238E27FC236}">
                <a16:creationId xmlns:a16="http://schemas.microsoft.com/office/drawing/2014/main" id="{89C65324-C403-4540-8C72-374781D58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484" name="Rectangle 10">
            <a:extLst>
              <a:ext uri="{FF2B5EF4-FFF2-40B4-BE49-F238E27FC236}">
                <a16:creationId xmlns:a16="http://schemas.microsoft.com/office/drawing/2014/main" id="{668EDB7A-31D8-4B84-A09D-DA8DF84A6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graphicFrame>
        <p:nvGraphicFramePr>
          <p:cNvPr id="67647" name="Group 63">
            <a:extLst>
              <a:ext uri="{FF2B5EF4-FFF2-40B4-BE49-F238E27FC236}">
                <a16:creationId xmlns:a16="http://schemas.microsoft.com/office/drawing/2014/main" id="{ACB15B37-9AD2-4181-9E5C-027FAE97B875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755775"/>
          <a:ext cx="3432175" cy="4450076"/>
        </p:xfrm>
        <a:graphic>
          <a:graphicData uri="http://schemas.openxmlformats.org/drawingml/2006/table">
            <a:tbl>
              <a:tblPr/>
              <a:tblGrid>
                <a:gridCol w="173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09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8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-340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-260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6.36</a:t>
                      </a:r>
                      <a:endParaRPr kumimoji="0" lang="en-U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496" name="Rectangle 65">
            <a:extLst>
              <a:ext uri="{FF2B5EF4-FFF2-40B4-BE49-F238E27FC236}">
                <a16:creationId xmlns:a16="http://schemas.microsoft.com/office/drawing/2014/main" id="{F27404F9-A17D-4943-A268-7B13FB7FA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497" name="Object 64">
                <a:extLst>
                  <a:ext uri="{FF2B5EF4-FFF2-40B4-BE49-F238E27FC236}">
                    <a16:creationId xmlns:a16="http://schemas.microsoft.com/office/drawing/2014/main" id="{F4E46636-E444-4CAB-89FA-FF403656F0D7}"/>
                  </a:ext>
                </a:extLst>
              </p:cNvPr>
              <p:cNvSpPr txBox="1"/>
              <p:nvPr/>
            </p:nvSpPr>
            <p:spPr bwMode="auto">
              <a:xfrm>
                <a:off x="914400" y="1929832"/>
                <a:ext cx="4572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497" name="Object 64">
                <a:extLst>
                  <a:ext uri="{FF2B5EF4-FFF2-40B4-BE49-F238E27FC236}">
                    <a16:creationId xmlns:a16="http://schemas.microsoft.com/office/drawing/2014/main" id="{F4E46636-E444-4CAB-89FA-FF403656F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929832"/>
                <a:ext cx="457200" cy="685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98" name="Rectangle 67">
            <a:extLst>
              <a:ext uri="{FF2B5EF4-FFF2-40B4-BE49-F238E27FC236}">
                <a16:creationId xmlns:a16="http://schemas.microsoft.com/office/drawing/2014/main" id="{19B10DE5-1009-403B-85DE-601DC39F8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499" name="Object 66">
                <a:extLst>
                  <a:ext uri="{FF2B5EF4-FFF2-40B4-BE49-F238E27FC236}">
                    <a16:creationId xmlns:a16="http://schemas.microsoft.com/office/drawing/2014/main" id="{C57D7D48-4D14-4E46-8822-AE663B27EC1B}"/>
                  </a:ext>
                </a:extLst>
              </p:cNvPr>
              <p:cNvSpPr txBox="1"/>
              <p:nvPr/>
            </p:nvSpPr>
            <p:spPr bwMode="auto">
              <a:xfrm>
                <a:off x="2514600" y="1890849"/>
                <a:ext cx="639763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499" name="Object 66">
                <a:extLst>
                  <a:ext uri="{FF2B5EF4-FFF2-40B4-BE49-F238E27FC236}">
                    <a16:creationId xmlns:a16="http://schemas.microsoft.com/office/drawing/2014/main" id="{C57D7D48-4D14-4E46-8822-AE663B27E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1890849"/>
                <a:ext cx="639763" cy="838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00" name="Rectangle 69">
            <a:extLst>
              <a:ext uri="{FF2B5EF4-FFF2-40B4-BE49-F238E27FC236}">
                <a16:creationId xmlns:a16="http://schemas.microsoft.com/office/drawing/2014/main" id="{51FDFECD-1B2B-4462-BD03-FDFEB5883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501" name="Rectangle 71">
            <a:extLst>
              <a:ext uri="{FF2B5EF4-FFF2-40B4-BE49-F238E27FC236}">
                <a16:creationId xmlns:a16="http://schemas.microsoft.com/office/drawing/2014/main" id="{957DFCCB-D414-4101-984F-4B656D999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502" name="Rectangle 75">
            <a:extLst>
              <a:ext uri="{FF2B5EF4-FFF2-40B4-BE49-F238E27FC236}">
                <a16:creationId xmlns:a16="http://schemas.microsoft.com/office/drawing/2014/main" id="{5AD77F2B-1409-4ED1-9EF5-CFE15AAFA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503" name="Rectangle 34">
            <a:extLst>
              <a:ext uri="{FF2B5EF4-FFF2-40B4-BE49-F238E27FC236}">
                <a16:creationId xmlns:a16="http://schemas.microsoft.com/office/drawing/2014/main" id="{67942AD7-FD9B-4E71-94A5-4430A2BDE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20504" name="Picture 1">
            <a:extLst>
              <a:ext uri="{FF2B5EF4-FFF2-40B4-BE49-F238E27FC236}">
                <a16:creationId xmlns:a16="http://schemas.microsoft.com/office/drawing/2014/main" id="{EF0224CB-6DD9-49F6-B9B5-54A0D97C5C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47838"/>
            <a:ext cx="4906963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505" name="Object 33">
                <a:extLst>
                  <a:ext uri="{FF2B5EF4-FFF2-40B4-BE49-F238E27FC236}">
                    <a16:creationId xmlns:a16="http://schemas.microsoft.com/office/drawing/2014/main" id="{6357817D-9965-4E24-B4DF-6288D55A5644}"/>
                  </a:ext>
                </a:extLst>
              </p:cNvPr>
              <p:cNvSpPr txBox="1"/>
              <p:nvPr/>
            </p:nvSpPr>
            <p:spPr bwMode="auto">
              <a:xfrm>
                <a:off x="5513388" y="4044950"/>
                <a:ext cx="3021012" cy="344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)=6.0325+0.0096964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505" name="Object 33">
                <a:extLst>
                  <a:ext uri="{FF2B5EF4-FFF2-40B4-BE49-F238E27FC236}">
                    <a16:creationId xmlns:a16="http://schemas.microsoft.com/office/drawing/2014/main" id="{6357817D-9965-4E24-B4DF-6288D55A5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3388" y="4044950"/>
                <a:ext cx="3021012" cy="344488"/>
              </a:xfrm>
              <a:prstGeom prst="rect">
                <a:avLst/>
              </a:prstGeom>
              <a:blipFill>
                <a:blip r:embed="rId7"/>
                <a:stretch>
                  <a:fillRect b="-53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394A6F91-AC9F-473F-ADDA-63020627E203}"/>
              </a:ext>
            </a:extLst>
          </p:cNvPr>
          <p:cNvSpPr/>
          <p:nvPr/>
        </p:nvSpPr>
        <p:spPr>
          <a:xfrm>
            <a:off x="5481720" y="4002840"/>
            <a:ext cx="3017520" cy="548640"/>
          </a:xfrm>
          <a:prstGeom prst="ellipse">
            <a:avLst/>
          </a:prstGeom>
          <a:solidFill>
            <a:srgbClr val="FF0000">
              <a:alpha val="5000"/>
            </a:srgbClr>
          </a:solidFill>
          <a:ln w="19051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EA58BAE-0ABE-40CF-A537-1B1C00F218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2225" y="2590800"/>
            <a:ext cx="86868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2. </a:t>
            </a:r>
            <a:r>
              <a:rPr lang="en-US" altLang="en-US" b="1" dirty="0"/>
              <a:t>Do 95%of the residuals fall within ±2 standard error of estimate?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2">
            <a:extLst>
              <a:ext uri="{FF2B5EF4-FFF2-40B4-BE49-F238E27FC236}">
                <a16:creationId xmlns:a16="http://schemas.microsoft.com/office/drawing/2014/main" id="{DB3295AF-A84E-434E-BB21-7DB1E5CB8B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Data and Model</a:t>
            </a:r>
          </a:p>
        </p:txBody>
      </p:sp>
      <p:sp>
        <p:nvSpPr>
          <p:cNvPr id="20483" name="Rectangle 8">
            <a:extLst>
              <a:ext uri="{FF2B5EF4-FFF2-40B4-BE49-F238E27FC236}">
                <a16:creationId xmlns:a16="http://schemas.microsoft.com/office/drawing/2014/main" id="{89C65324-C403-4540-8C72-374781D58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484" name="Rectangle 10">
            <a:extLst>
              <a:ext uri="{FF2B5EF4-FFF2-40B4-BE49-F238E27FC236}">
                <a16:creationId xmlns:a16="http://schemas.microsoft.com/office/drawing/2014/main" id="{668EDB7A-31D8-4B84-A09D-DA8DF84A6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graphicFrame>
        <p:nvGraphicFramePr>
          <p:cNvPr id="67647" name="Group 63">
            <a:extLst>
              <a:ext uri="{FF2B5EF4-FFF2-40B4-BE49-F238E27FC236}">
                <a16:creationId xmlns:a16="http://schemas.microsoft.com/office/drawing/2014/main" id="{ACB15B37-9AD2-4181-9E5C-027FAE97B875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755775"/>
          <a:ext cx="3432175" cy="4450076"/>
        </p:xfrm>
        <a:graphic>
          <a:graphicData uri="http://schemas.openxmlformats.org/drawingml/2006/table">
            <a:tbl>
              <a:tblPr/>
              <a:tblGrid>
                <a:gridCol w="173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09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8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-340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-260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6.36</a:t>
                      </a:r>
                      <a:endParaRPr kumimoji="0" lang="en-U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496" name="Rectangle 65">
            <a:extLst>
              <a:ext uri="{FF2B5EF4-FFF2-40B4-BE49-F238E27FC236}">
                <a16:creationId xmlns:a16="http://schemas.microsoft.com/office/drawing/2014/main" id="{F27404F9-A17D-4943-A268-7B13FB7FA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7" name="Object 64">
                <a:extLst>
                  <a:ext uri="{FF2B5EF4-FFF2-40B4-BE49-F238E27FC236}">
                    <a16:creationId xmlns:a16="http://schemas.microsoft.com/office/drawing/2014/main" id="{F4E46636-E444-4CAB-89FA-FF403656F0D7}"/>
                  </a:ext>
                </a:extLst>
              </p:cNvPr>
              <p:cNvSpPr txBox="1"/>
              <p:nvPr/>
            </p:nvSpPr>
            <p:spPr bwMode="auto">
              <a:xfrm>
                <a:off x="762000" y="1747838"/>
                <a:ext cx="4572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7" name="Object 64">
                <a:extLst>
                  <a:ext uri="{FF2B5EF4-FFF2-40B4-BE49-F238E27FC236}">
                    <a16:creationId xmlns:a16="http://schemas.microsoft.com/office/drawing/2014/main" id="{F4E46636-E444-4CAB-89FA-FF403656F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1747838"/>
                <a:ext cx="457200" cy="685800"/>
              </a:xfrm>
              <a:prstGeom prst="rect">
                <a:avLst/>
              </a:prstGeom>
              <a:blipFill>
                <a:blip r:embed="rId6"/>
                <a:stretch>
                  <a:fillRect l="-2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98" name="Rectangle 67">
            <a:extLst>
              <a:ext uri="{FF2B5EF4-FFF2-40B4-BE49-F238E27FC236}">
                <a16:creationId xmlns:a16="http://schemas.microsoft.com/office/drawing/2014/main" id="{19B10DE5-1009-403B-85DE-601DC39F8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9" name="Object 66">
                <a:extLst>
                  <a:ext uri="{FF2B5EF4-FFF2-40B4-BE49-F238E27FC236}">
                    <a16:creationId xmlns:a16="http://schemas.microsoft.com/office/drawing/2014/main" id="{C57D7D48-4D14-4E46-8822-AE663B27EC1B}"/>
                  </a:ext>
                </a:extLst>
              </p:cNvPr>
              <p:cNvSpPr txBox="1"/>
              <p:nvPr/>
            </p:nvSpPr>
            <p:spPr bwMode="auto">
              <a:xfrm>
                <a:off x="2362200" y="1595438"/>
                <a:ext cx="639763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9" name="Object 66">
                <a:extLst>
                  <a:ext uri="{FF2B5EF4-FFF2-40B4-BE49-F238E27FC236}">
                    <a16:creationId xmlns:a16="http://schemas.microsoft.com/office/drawing/2014/main" id="{C57D7D48-4D14-4E46-8822-AE663B27E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1595438"/>
                <a:ext cx="639763" cy="838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00" name="Rectangle 69">
            <a:extLst>
              <a:ext uri="{FF2B5EF4-FFF2-40B4-BE49-F238E27FC236}">
                <a16:creationId xmlns:a16="http://schemas.microsoft.com/office/drawing/2014/main" id="{51FDFECD-1B2B-4462-BD03-FDFEB5883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501" name="Rectangle 71">
            <a:extLst>
              <a:ext uri="{FF2B5EF4-FFF2-40B4-BE49-F238E27FC236}">
                <a16:creationId xmlns:a16="http://schemas.microsoft.com/office/drawing/2014/main" id="{957DFCCB-D414-4101-984F-4B656D999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502" name="Rectangle 75">
            <a:extLst>
              <a:ext uri="{FF2B5EF4-FFF2-40B4-BE49-F238E27FC236}">
                <a16:creationId xmlns:a16="http://schemas.microsoft.com/office/drawing/2014/main" id="{5AD77F2B-1409-4ED1-9EF5-CFE15AAFA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0503" name="Rectangle 34">
            <a:extLst>
              <a:ext uri="{FF2B5EF4-FFF2-40B4-BE49-F238E27FC236}">
                <a16:creationId xmlns:a16="http://schemas.microsoft.com/office/drawing/2014/main" id="{67942AD7-FD9B-4E71-94A5-4430A2BDE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20504" name="Picture 1">
            <a:extLst>
              <a:ext uri="{FF2B5EF4-FFF2-40B4-BE49-F238E27FC236}">
                <a16:creationId xmlns:a16="http://schemas.microsoft.com/office/drawing/2014/main" id="{EF0224CB-6DD9-49F6-B9B5-54A0D97C5C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47838"/>
            <a:ext cx="4906963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505" name="Object 33">
                <a:extLst>
                  <a:ext uri="{FF2B5EF4-FFF2-40B4-BE49-F238E27FC236}">
                    <a16:creationId xmlns:a16="http://schemas.microsoft.com/office/drawing/2014/main" id="{6357817D-9965-4E24-B4DF-6288D55A5644}"/>
                  </a:ext>
                </a:extLst>
              </p:cNvPr>
              <p:cNvSpPr txBox="1"/>
              <p:nvPr/>
            </p:nvSpPr>
            <p:spPr bwMode="auto">
              <a:xfrm>
                <a:off x="5513388" y="4044950"/>
                <a:ext cx="3021012" cy="344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)=6.0325+0.0096964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505" name="Object 33">
                <a:extLst>
                  <a:ext uri="{FF2B5EF4-FFF2-40B4-BE49-F238E27FC236}">
                    <a16:creationId xmlns:a16="http://schemas.microsoft.com/office/drawing/2014/main" id="{6357817D-9965-4E24-B4DF-6288D55A5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3388" y="4044950"/>
                <a:ext cx="3021012" cy="344488"/>
              </a:xfrm>
              <a:prstGeom prst="rect">
                <a:avLst/>
              </a:prstGeom>
              <a:blipFill>
                <a:blip r:embed="rId9"/>
                <a:stretch>
                  <a:fillRect b="-53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>
            <a:extLst>
              <a:ext uri="{FF2B5EF4-FFF2-40B4-BE49-F238E27FC236}">
                <a16:creationId xmlns:a16="http://schemas.microsoft.com/office/drawing/2014/main" id="{F2D70673-23D8-4505-B340-E4BDD8B060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306652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Standard error of estimate</a:t>
            </a:r>
          </a:p>
        </p:txBody>
      </p:sp>
      <p:sp>
        <p:nvSpPr>
          <p:cNvPr id="24579" name="Rectangle 5">
            <a:extLst>
              <a:ext uri="{FF2B5EF4-FFF2-40B4-BE49-F238E27FC236}">
                <a16:creationId xmlns:a16="http://schemas.microsoft.com/office/drawing/2014/main" id="{FD9F6B30-3F88-4EB9-934A-A21870805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0" name="Object 4">
                <a:extLst>
                  <a:ext uri="{FF2B5EF4-FFF2-40B4-BE49-F238E27FC236}">
                    <a16:creationId xmlns:a16="http://schemas.microsoft.com/office/drawing/2014/main" id="{D5BAFCA5-69D8-4E0A-AE84-406AAF143CDD}"/>
                  </a:ext>
                </a:extLst>
              </p:cNvPr>
              <p:cNvSpPr txBox="1"/>
              <p:nvPr/>
            </p:nvSpPr>
            <p:spPr bwMode="auto">
              <a:xfrm>
                <a:off x="685800" y="2699543"/>
                <a:ext cx="2971800" cy="1458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580" name="Object 4">
                <a:extLst>
                  <a:ext uri="{FF2B5EF4-FFF2-40B4-BE49-F238E27FC236}">
                    <a16:creationId xmlns:a16="http://schemas.microsoft.com/office/drawing/2014/main" id="{D5BAFCA5-69D8-4E0A-AE84-406AAF143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699543"/>
                <a:ext cx="2971800" cy="1458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1" name="Rectangle 7">
            <a:extLst>
              <a:ext uri="{FF2B5EF4-FFF2-40B4-BE49-F238E27FC236}">
                <a16:creationId xmlns:a16="http://schemas.microsoft.com/office/drawing/2014/main" id="{9FAA70D9-F623-4DDD-96F9-D41B3AB44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2" name="Object 6">
                <a:extLst>
                  <a:ext uri="{FF2B5EF4-FFF2-40B4-BE49-F238E27FC236}">
                    <a16:creationId xmlns:a16="http://schemas.microsoft.com/office/drawing/2014/main" id="{1C2F019E-1436-4639-A10B-ECCA0C4C299F}"/>
                  </a:ext>
                </a:extLst>
              </p:cNvPr>
              <p:cNvSpPr txBox="1"/>
              <p:nvPr/>
            </p:nvSpPr>
            <p:spPr bwMode="auto">
              <a:xfrm>
                <a:off x="914400" y="1464732"/>
                <a:ext cx="5029200" cy="14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582" name="Object 6">
                <a:extLst>
                  <a:ext uri="{FF2B5EF4-FFF2-40B4-BE49-F238E27FC236}">
                    <a16:creationId xmlns:a16="http://schemas.microsoft.com/office/drawing/2014/main" id="{1C2F019E-1436-4639-A10B-ECCA0C4C2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464732"/>
                <a:ext cx="5029200" cy="14351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2">
            <a:extLst>
              <a:ext uri="{FF2B5EF4-FFF2-40B4-BE49-F238E27FC236}">
                <a16:creationId xmlns:a16="http://schemas.microsoft.com/office/drawing/2014/main" id="{33843DEB-7D9D-41C2-81C7-B49A4FC593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Standard Error of Estimate</a:t>
            </a:r>
          </a:p>
        </p:txBody>
      </p:sp>
      <p:sp>
        <p:nvSpPr>
          <p:cNvPr id="26627" name="Rectangle 8">
            <a:extLst>
              <a:ext uri="{FF2B5EF4-FFF2-40B4-BE49-F238E27FC236}">
                <a16:creationId xmlns:a16="http://schemas.microsoft.com/office/drawing/2014/main" id="{ED8013EE-ABD5-4A38-A835-E5014D906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6628" name="Rectangle 10">
            <a:extLst>
              <a:ext uri="{FF2B5EF4-FFF2-40B4-BE49-F238E27FC236}">
                <a16:creationId xmlns:a16="http://schemas.microsoft.com/office/drawing/2014/main" id="{BE0DE183-C15A-40B3-BE30-171855EF3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6629" name="Rectangle 12">
            <a:extLst>
              <a:ext uri="{FF2B5EF4-FFF2-40B4-BE49-F238E27FC236}">
                <a16:creationId xmlns:a16="http://schemas.microsoft.com/office/drawing/2014/main" id="{46CCA066-E08D-42E3-AAB8-356098E30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graphicFrame>
        <p:nvGraphicFramePr>
          <p:cNvPr id="67647" name="Group 63">
            <a:extLst>
              <a:ext uri="{FF2B5EF4-FFF2-40B4-BE49-F238E27FC236}">
                <a16:creationId xmlns:a16="http://schemas.microsoft.com/office/drawing/2014/main" id="{67DC0EE8-E217-4E6D-B762-C148AAD63B9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1838325"/>
          <a:ext cx="8534400" cy="5021263"/>
        </p:xfrm>
        <a:graphic>
          <a:graphicData uri="http://schemas.openxmlformats.org/drawingml/2006/table">
            <a:tbl>
              <a:tblPr/>
              <a:tblGrid>
                <a:gridCol w="173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5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6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717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5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-340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-260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6.36</a:t>
                      </a: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2.7357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3.5114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4.2871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5.0629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5.8386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6.6143</a:t>
                      </a: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-0.28571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0.068571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0.23286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0.21714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0.021429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-0.25429</a:t>
                      </a:r>
                      <a:endParaRPr kumimoji="0" lang="en-U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647" name="Rectangle 65">
            <a:extLst>
              <a:ext uri="{FF2B5EF4-FFF2-40B4-BE49-F238E27FC236}">
                <a16:creationId xmlns:a16="http://schemas.microsoft.com/office/drawing/2014/main" id="{B78A6AA2-B7DB-48CA-B7A6-08F33726D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48" name="Object 64">
                <a:extLst>
                  <a:ext uri="{FF2B5EF4-FFF2-40B4-BE49-F238E27FC236}">
                    <a16:creationId xmlns:a16="http://schemas.microsoft.com/office/drawing/2014/main" id="{72FF23C6-88D4-45D7-B2DA-039632A86F82}"/>
                  </a:ext>
                </a:extLst>
              </p:cNvPr>
              <p:cNvSpPr txBox="1"/>
              <p:nvPr/>
            </p:nvSpPr>
            <p:spPr bwMode="auto">
              <a:xfrm>
                <a:off x="685800" y="1905000"/>
                <a:ext cx="736600" cy="110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48" name="Object 64">
                <a:extLst>
                  <a:ext uri="{FF2B5EF4-FFF2-40B4-BE49-F238E27FC236}">
                    <a16:creationId xmlns:a16="http://schemas.microsoft.com/office/drawing/2014/main" id="{72FF23C6-88D4-45D7-B2DA-039632A86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905000"/>
                <a:ext cx="736600" cy="1104900"/>
              </a:xfrm>
              <a:prstGeom prst="rect">
                <a:avLst/>
              </a:prstGeom>
              <a:blipFill>
                <a:blip r:embed="rId6"/>
                <a:stretch>
                  <a:fillRect l="-2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49" name="Rectangle 67">
            <a:extLst>
              <a:ext uri="{FF2B5EF4-FFF2-40B4-BE49-F238E27FC236}">
                <a16:creationId xmlns:a16="http://schemas.microsoft.com/office/drawing/2014/main" id="{6F1B66D3-FCC8-43B8-AA0E-DD38E837A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50" name="Object 66">
                <a:extLst>
                  <a:ext uri="{FF2B5EF4-FFF2-40B4-BE49-F238E27FC236}">
                    <a16:creationId xmlns:a16="http://schemas.microsoft.com/office/drawing/2014/main" id="{C926F6B4-75E0-44EF-9368-2D5A1D3FFFDE}"/>
                  </a:ext>
                </a:extLst>
              </p:cNvPr>
              <p:cNvSpPr txBox="1"/>
              <p:nvPr/>
            </p:nvSpPr>
            <p:spPr bwMode="auto">
              <a:xfrm>
                <a:off x="2438400" y="2057400"/>
                <a:ext cx="639763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50" name="Object 66">
                <a:extLst>
                  <a:ext uri="{FF2B5EF4-FFF2-40B4-BE49-F238E27FC236}">
                    <a16:creationId xmlns:a16="http://schemas.microsoft.com/office/drawing/2014/main" id="{C926F6B4-75E0-44EF-9368-2D5A1D3FF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2057400"/>
                <a:ext cx="639763" cy="838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51" name="Rectangle 69">
            <a:extLst>
              <a:ext uri="{FF2B5EF4-FFF2-40B4-BE49-F238E27FC236}">
                <a16:creationId xmlns:a16="http://schemas.microsoft.com/office/drawing/2014/main" id="{9E57A45F-1706-4124-AAD5-98AF87326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52" name="Object 68">
                <a:extLst>
                  <a:ext uri="{FF2B5EF4-FFF2-40B4-BE49-F238E27FC236}">
                    <a16:creationId xmlns:a16="http://schemas.microsoft.com/office/drawing/2014/main" id="{1A95085C-AA18-45D3-B2D4-B2FC79B4E605}"/>
                  </a:ext>
                </a:extLst>
              </p:cNvPr>
              <p:cNvSpPr txBox="1"/>
              <p:nvPr/>
            </p:nvSpPr>
            <p:spPr bwMode="auto">
              <a:xfrm>
                <a:off x="3810000" y="2057400"/>
                <a:ext cx="1752600" cy="720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52" name="Object 68">
                <a:extLst>
                  <a:ext uri="{FF2B5EF4-FFF2-40B4-BE49-F238E27FC236}">
                    <a16:creationId xmlns:a16="http://schemas.microsoft.com/office/drawing/2014/main" id="{1A95085C-AA18-45D3-B2D4-B2FC79B4E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2057400"/>
                <a:ext cx="1752600" cy="7207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53" name="Rectangle 71">
            <a:extLst>
              <a:ext uri="{FF2B5EF4-FFF2-40B4-BE49-F238E27FC236}">
                <a16:creationId xmlns:a16="http://schemas.microsoft.com/office/drawing/2014/main" id="{86A0ABB0-72BF-4062-83B7-3B8C85E66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54" name="Object 70">
                <a:extLst>
                  <a:ext uri="{FF2B5EF4-FFF2-40B4-BE49-F238E27FC236}">
                    <a16:creationId xmlns:a16="http://schemas.microsoft.com/office/drawing/2014/main" id="{7C337BF0-6C6A-4419-90C6-6CEB3CB78F6A}"/>
                  </a:ext>
                </a:extLst>
              </p:cNvPr>
              <p:cNvSpPr txBox="1"/>
              <p:nvPr/>
            </p:nvSpPr>
            <p:spPr bwMode="auto">
              <a:xfrm>
                <a:off x="6019800" y="2057400"/>
                <a:ext cx="2590800" cy="693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54" name="Object 70">
                <a:extLst>
                  <a:ext uri="{FF2B5EF4-FFF2-40B4-BE49-F238E27FC236}">
                    <a16:creationId xmlns:a16="http://schemas.microsoft.com/office/drawing/2014/main" id="{7C337BF0-6C6A-4419-90C6-6CEB3CB78F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9800" y="2057400"/>
                <a:ext cx="2590800" cy="6937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55" name="Rectangle 75">
            <a:extLst>
              <a:ext uri="{FF2B5EF4-FFF2-40B4-BE49-F238E27FC236}">
                <a16:creationId xmlns:a16="http://schemas.microsoft.com/office/drawing/2014/main" id="{AFE4A72D-F66E-42B9-8AF0-9F2307E60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6656" name="Rectangle 34">
            <a:extLst>
              <a:ext uri="{FF2B5EF4-FFF2-40B4-BE49-F238E27FC236}">
                <a16:creationId xmlns:a16="http://schemas.microsoft.com/office/drawing/2014/main" id="{186C6C8D-4A92-4A6A-9341-FCC757AFA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57" name="Object 33">
                <a:extLst>
                  <a:ext uri="{FF2B5EF4-FFF2-40B4-BE49-F238E27FC236}">
                    <a16:creationId xmlns:a16="http://schemas.microsoft.com/office/drawing/2014/main" id="{AE9CD784-6F41-4EEF-BD73-42CA82D5A90D}"/>
                  </a:ext>
                </a:extLst>
              </p:cNvPr>
              <p:cNvSpPr txBox="1"/>
              <p:nvPr/>
            </p:nvSpPr>
            <p:spPr bwMode="auto">
              <a:xfrm>
                <a:off x="1828800" y="914400"/>
                <a:ext cx="5354638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)=6.0325+0.0096964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57" name="Object 33">
                <a:extLst>
                  <a:ext uri="{FF2B5EF4-FFF2-40B4-BE49-F238E27FC236}">
                    <a16:creationId xmlns:a16="http://schemas.microsoft.com/office/drawing/2014/main" id="{AE9CD784-6F41-4EEF-BD73-42CA82D5A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914400"/>
                <a:ext cx="5354638" cy="6096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>
            <a:extLst>
              <a:ext uri="{FF2B5EF4-FFF2-40B4-BE49-F238E27FC236}">
                <a16:creationId xmlns:a16="http://schemas.microsoft.com/office/drawing/2014/main" id="{777D5E9A-A47D-4A98-BEE9-CE100F434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Standard Error of Estimate</a:t>
            </a:r>
          </a:p>
        </p:txBody>
      </p:sp>
      <p:sp>
        <p:nvSpPr>
          <p:cNvPr id="28675" name="Rectangle 5">
            <a:extLst>
              <a:ext uri="{FF2B5EF4-FFF2-40B4-BE49-F238E27FC236}">
                <a16:creationId xmlns:a16="http://schemas.microsoft.com/office/drawing/2014/main" id="{6CA86E58-FF31-4599-B2F7-9C60C18C6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6" name="Object 4">
                <a:extLst>
                  <a:ext uri="{FF2B5EF4-FFF2-40B4-BE49-F238E27FC236}">
                    <a16:creationId xmlns:a16="http://schemas.microsoft.com/office/drawing/2014/main" id="{60E5CFA1-C958-4AD4-83FF-E7B4647C0206}"/>
                  </a:ext>
                </a:extLst>
              </p:cNvPr>
              <p:cNvSpPr txBox="1"/>
              <p:nvPr/>
            </p:nvSpPr>
            <p:spPr bwMode="auto">
              <a:xfrm>
                <a:off x="2133600" y="1219200"/>
                <a:ext cx="4038600" cy="103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=0.25283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676" name="Object 4">
                <a:extLst>
                  <a:ext uri="{FF2B5EF4-FFF2-40B4-BE49-F238E27FC236}">
                    <a16:creationId xmlns:a16="http://schemas.microsoft.com/office/drawing/2014/main" id="{60E5CFA1-C958-4AD4-83FF-E7B4647C0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1219200"/>
                <a:ext cx="4038600" cy="1031875"/>
              </a:xfrm>
              <a:prstGeom prst="rect">
                <a:avLst/>
              </a:prstGeom>
              <a:blipFill>
                <a:blip r:embed="rId6"/>
                <a:stretch>
                  <a:fillRect l="-3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7" name="Rectangle 7">
            <a:extLst>
              <a:ext uri="{FF2B5EF4-FFF2-40B4-BE49-F238E27FC236}">
                <a16:creationId xmlns:a16="http://schemas.microsoft.com/office/drawing/2014/main" id="{538F2BBA-3FC3-4A90-B95E-52135E87A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8" name="Object 6">
                <a:extLst>
                  <a:ext uri="{FF2B5EF4-FFF2-40B4-BE49-F238E27FC236}">
                    <a16:creationId xmlns:a16="http://schemas.microsoft.com/office/drawing/2014/main" id="{5AEF5A58-9923-40EE-B5C7-83E12927A8FF}"/>
                  </a:ext>
                </a:extLst>
              </p:cNvPr>
              <p:cNvSpPr txBox="1"/>
              <p:nvPr/>
            </p:nvSpPr>
            <p:spPr bwMode="auto">
              <a:xfrm>
                <a:off x="1981200" y="1774825"/>
                <a:ext cx="3429000" cy="1654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678" name="Object 6">
                <a:extLst>
                  <a:ext uri="{FF2B5EF4-FFF2-40B4-BE49-F238E27FC236}">
                    <a16:creationId xmlns:a16="http://schemas.microsoft.com/office/drawing/2014/main" id="{5AEF5A58-9923-40EE-B5C7-83E12927A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1774825"/>
                <a:ext cx="3429000" cy="16541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9" name="Rectangle 9">
            <a:extLst>
              <a:ext uri="{FF2B5EF4-FFF2-40B4-BE49-F238E27FC236}">
                <a16:creationId xmlns:a16="http://schemas.microsoft.com/office/drawing/2014/main" id="{4A4770DC-C2AE-41C7-A63F-128FD25DD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80" name="Object 8">
                <a:extLst>
                  <a:ext uri="{FF2B5EF4-FFF2-40B4-BE49-F238E27FC236}">
                    <a16:creationId xmlns:a16="http://schemas.microsoft.com/office/drawing/2014/main" id="{FCEDE445-3832-42D6-943D-A4490DBC1389}"/>
                  </a:ext>
                </a:extLst>
              </p:cNvPr>
              <p:cNvSpPr txBox="1"/>
              <p:nvPr/>
            </p:nvSpPr>
            <p:spPr bwMode="auto">
              <a:xfrm>
                <a:off x="2667000" y="3093244"/>
                <a:ext cx="2514600" cy="1385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0.25283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6−2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680" name="Object 8">
                <a:extLst>
                  <a:ext uri="{FF2B5EF4-FFF2-40B4-BE49-F238E27FC236}">
                    <a16:creationId xmlns:a16="http://schemas.microsoft.com/office/drawing/2014/main" id="{FCEDE445-3832-42D6-943D-A4490DBC1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3093244"/>
                <a:ext cx="2514600" cy="13858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81" name="Object 10">
                <a:extLst>
                  <a:ext uri="{FF2B5EF4-FFF2-40B4-BE49-F238E27FC236}">
                    <a16:creationId xmlns:a16="http://schemas.microsoft.com/office/drawing/2014/main" id="{8B229E09-497C-422E-A9A7-B961304596D3}"/>
                  </a:ext>
                </a:extLst>
              </p:cNvPr>
              <p:cNvSpPr txBox="1"/>
              <p:nvPr/>
            </p:nvSpPr>
            <p:spPr bwMode="auto">
              <a:xfrm>
                <a:off x="2667000" y="4479132"/>
                <a:ext cx="2895600" cy="779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=0.25141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681" name="Object 10">
                <a:extLst>
                  <a:ext uri="{FF2B5EF4-FFF2-40B4-BE49-F238E27FC236}">
                    <a16:creationId xmlns:a16="http://schemas.microsoft.com/office/drawing/2014/main" id="{8B229E09-497C-422E-A9A7-B96130459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4479132"/>
                <a:ext cx="2895600" cy="7794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46B666B-B7A6-9DFD-5C43-7A584FCF5A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0600" y="1325463"/>
            <a:ext cx="4114800" cy="25450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4375F252-019C-48D9-8227-F6F6865C73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2">
                    <a:satMod val="130000"/>
                  </a:schemeClr>
                </a:solidFill>
              </a:rPr>
              <a:t>Standard Error of Estimate</a:t>
            </a:r>
          </a:p>
        </p:txBody>
      </p:sp>
      <p:sp>
        <p:nvSpPr>
          <p:cNvPr id="30723" name="Rectangle 6">
            <a:extLst>
              <a:ext uri="{FF2B5EF4-FFF2-40B4-BE49-F238E27FC236}">
                <a16:creationId xmlns:a16="http://schemas.microsoft.com/office/drawing/2014/main" id="{8903C40A-BB54-47F2-B96C-D82F1F4BA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30724" name="Picture 2">
            <a:extLst>
              <a:ext uri="{FF2B5EF4-FFF2-40B4-BE49-F238E27FC236}">
                <a16:creationId xmlns:a16="http://schemas.microsoft.com/office/drawing/2014/main" id="{6F768CC0-E365-4AA4-9358-F1BE2DE9C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39825"/>
            <a:ext cx="609600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Object 5">
                <a:extLst>
                  <a:ext uri="{FF2B5EF4-FFF2-40B4-BE49-F238E27FC236}">
                    <a16:creationId xmlns:a16="http://schemas.microsoft.com/office/drawing/2014/main" id="{6A36DE1D-AB68-4A86-92FE-44A4E2C815BD}"/>
                  </a:ext>
                </a:extLst>
              </p:cNvPr>
              <p:cNvSpPr txBox="1"/>
              <p:nvPr/>
            </p:nvSpPr>
            <p:spPr bwMode="auto">
              <a:xfrm>
                <a:off x="2438400" y="1735033"/>
                <a:ext cx="4800600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=(6.0325+2∗0.25141)+0.0096964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Object 5">
                <a:extLst>
                  <a:ext uri="{FF2B5EF4-FFF2-40B4-BE49-F238E27FC236}">
                    <a16:creationId xmlns:a16="http://schemas.microsoft.com/office/drawing/2014/main" id="{6A36DE1D-AB68-4A86-92FE-44A4E2C81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1735033"/>
                <a:ext cx="4800600" cy="306387"/>
              </a:xfrm>
              <a:prstGeom prst="rect">
                <a:avLst/>
              </a:prstGeom>
              <a:blipFill>
                <a:blip r:embed="rId5"/>
                <a:stretch>
                  <a:fillRect b="-3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Object 5">
                <a:extLst>
                  <a:ext uri="{FF2B5EF4-FFF2-40B4-BE49-F238E27FC236}">
                    <a16:creationId xmlns:a16="http://schemas.microsoft.com/office/drawing/2014/main" id="{95E5E891-5003-419A-81AD-FA802DA994F7}"/>
                  </a:ext>
                </a:extLst>
              </p:cNvPr>
              <p:cNvSpPr txBox="1"/>
              <p:nvPr/>
            </p:nvSpPr>
            <p:spPr bwMode="auto">
              <a:xfrm>
                <a:off x="6362700" y="2129631"/>
                <a:ext cx="2819400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=6.0325+0.0096964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Object 5">
                <a:extLst>
                  <a:ext uri="{FF2B5EF4-FFF2-40B4-BE49-F238E27FC236}">
                    <a16:creationId xmlns:a16="http://schemas.microsoft.com/office/drawing/2014/main" id="{95E5E891-5003-419A-81AD-FA802DA99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2700" y="2129631"/>
                <a:ext cx="2819400" cy="306387"/>
              </a:xfrm>
              <a:prstGeom prst="rect">
                <a:avLst/>
              </a:prstGeom>
              <a:blipFill>
                <a:blip r:embed="rId6"/>
                <a:stretch>
                  <a:fillRect b="-137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Object 5">
                <a:extLst>
                  <a:ext uri="{FF2B5EF4-FFF2-40B4-BE49-F238E27FC236}">
                    <a16:creationId xmlns:a16="http://schemas.microsoft.com/office/drawing/2014/main" id="{B1DDD3E2-EAF8-4D51-82CC-EB0C5CE15D32}"/>
                  </a:ext>
                </a:extLst>
              </p:cNvPr>
              <p:cNvSpPr txBox="1"/>
              <p:nvPr/>
            </p:nvSpPr>
            <p:spPr bwMode="auto">
              <a:xfrm>
                <a:off x="4343400" y="3869489"/>
                <a:ext cx="4495800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=(6.0325−2∗0.25141)+0.0096964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Object 5">
                <a:extLst>
                  <a:ext uri="{FF2B5EF4-FFF2-40B4-BE49-F238E27FC236}">
                    <a16:creationId xmlns:a16="http://schemas.microsoft.com/office/drawing/2014/main" id="{B1DDD3E2-EAF8-4D51-82CC-EB0C5CE15D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3869489"/>
                <a:ext cx="4495800" cy="306387"/>
              </a:xfrm>
              <a:prstGeom prst="rect">
                <a:avLst/>
              </a:prstGeom>
              <a:blipFill>
                <a:blip r:embed="rId7"/>
                <a:stretch>
                  <a:fillRect b="-3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1">
            <a:extLst>
              <a:ext uri="{FF2B5EF4-FFF2-40B4-BE49-F238E27FC236}">
                <a16:creationId xmlns:a16="http://schemas.microsoft.com/office/drawing/2014/main" id="{C61CFB96-C2F7-4129-98BF-5DEFB6E09F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Scaled Residuals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1" name="Object 49">
                <a:extLst>
                  <a:ext uri="{FF2B5EF4-FFF2-40B4-BE49-F238E27FC236}">
                    <a16:creationId xmlns:a16="http://schemas.microsoft.com/office/drawing/2014/main" id="{ED2432FE-7F98-46E2-936D-18B49CEA0012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685800" y="3505200"/>
                <a:ext cx="5600700" cy="1190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Scaled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Residual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771" name="Object 49">
                <a:extLst>
                  <a:ext uri="{FF2B5EF4-FFF2-40B4-BE49-F238E27FC236}">
                    <a16:creationId xmlns:a16="http://schemas.microsoft.com/office/drawing/2014/main" id="{ED2432FE-7F98-46E2-936D-18B49CEA0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685800" y="3505200"/>
                <a:ext cx="5600700" cy="11906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772" name="Object 57">
                <a:extLst>
                  <a:ext uri="{FF2B5EF4-FFF2-40B4-BE49-F238E27FC236}">
                    <a16:creationId xmlns:a16="http://schemas.microsoft.com/office/drawing/2014/main" id="{1A43994D-DAB7-4369-990F-812B7666ACE5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0" y="1700213"/>
                <a:ext cx="9142413" cy="12652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Scaled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Residual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Residual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Standard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Error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Estimate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2772" name="Object 57">
                <a:extLst>
                  <a:ext uri="{FF2B5EF4-FFF2-40B4-BE49-F238E27FC236}">
                    <a16:creationId xmlns:a16="http://schemas.microsoft.com/office/drawing/2014/main" id="{1A43994D-DAB7-4369-990F-812B7666A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0" y="1700213"/>
                <a:ext cx="9142413" cy="12652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3" name="Text Box 59">
            <a:extLst>
              <a:ext uri="{FF2B5EF4-FFF2-40B4-BE49-F238E27FC236}">
                <a16:creationId xmlns:a16="http://schemas.microsoft.com/office/drawing/2014/main" id="{74C11F69-B47B-4826-8A7B-08EBE215D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876800"/>
            <a:ext cx="877887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latin typeface="Tahoma" panose="020B0604030504040204" pitchFamily="34" charset="0"/>
              </a:rPr>
              <a:t>95% of the scaled residuals need to be in [-2,2]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>
            <a:extLst>
              <a:ext uri="{FF2B5EF4-FFF2-40B4-BE49-F238E27FC236}">
                <a16:creationId xmlns:a16="http://schemas.microsoft.com/office/drawing/2014/main" id="{B8BC0A8B-A05D-4577-8772-F6A6BCCE6B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381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tx2">
                    <a:satMod val="130000"/>
                  </a:schemeClr>
                </a:solidFill>
              </a:rPr>
              <a:t>Scaled Residuals</a:t>
            </a:r>
          </a:p>
        </p:txBody>
      </p:sp>
      <p:graphicFrame>
        <p:nvGraphicFramePr>
          <p:cNvPr id="158723" name="Group 3">
            <a:extLst>
              <a:ext uri="{FF2B5EF4-FFF2-40B4-BE49-F238E27FC236}">
                <a16:creationId xmlns:a16="http://schemas.microsoft.com/office/drawing/2014/main" id="{79BED11A-53A3-46BB-BB97-31ECF13097D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381000" y="1295400"/>
          <a:ext cx="8534400" cy="4572000"/>
        </p:xfrm>
        <a:graphic>
          <a:graphicData uri="http://schemas.openxmlformats.org/drawingml/2006/table">
            <a:tbl>
              <a:tblPr/>
              <a:tblGrid>
                <a:gridCol w="1630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9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7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6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36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</a:t>
                      </a:r>
                      <a:r>
                        <a:rPr kumimoji="0" lang="en-US" sz="36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</a:t>
                      </a:r>
                      <a:endParaRPr kumimoji="0" lang="el-GR" sz="3600" b="1" i="1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Residual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Scaled Residual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-340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-260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US" sz="3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6.36</a:t>
                      </a:r>
                      <a:endParaRPr kumimoji="0" lang="en-US" sz="3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-0.28571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0.068571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0.23286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0.21714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0.021429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-0.25429</a:t>
                      </a:r>
                      <a:endParaRPr kumimoji="0" lang="en-US" sz="3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-1.1364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0.27275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0.92622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0.86369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0.085235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-1.0115</a:t>
                      </a:r>
                      <a:endParaRPr kumimoji="0" 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4836" name="Object 20">
                <a:extLst>
                  <a:ext uri="{FF2B5EF4-FFF2-40B4-BE49-F238E27FC236}">
                    <a16:creationId xmlns:a16="http://schemas.microsoft.com/office/drawing/2014/main" id="{BE02BA2D-CE08-49D0-A521-19CD0F4DF860}"/>
                  </a:ext>
                </a:extLst>
              </p:cNvPr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2590800" y="685800"/>
                <a:ext cx="3810000" cy="92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=0.25141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4836" name="Object 20">
                <a:extLst>
                  <a:ext uri="{FF2B5EF4-FFF2-40B4-BE49-F238E27FC236}">
                    <a16:creationId xmlns:a16="http://schemas.microsoft.com/office/drawing/2014/main" id="{BE02BA2D-CE08-49D0-A521-19CD0F4DF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2590800" y="685800"/>
                <a:ext cx="3810000" cy="9271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833FD0D-E791-424C-A7D2-DF763C5B42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3. Is the coefficient of determination acceptable?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4DC4D3-9EC9-4450-564E-5654E95AD2D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01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Rectangle 2">
            <a:extLst>
              <a:ext uri="{FF2B5EF4-FFF2-40B4-BE49-F238E27FC236}">
                <a16:creationId xmlns:a16="http://schemas.microsoft.com/office/drawing/2014/main" id="{0B6C9B25-5A49-4C23-9A68-DD2FAA1A8F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tx2">
                    <a:satMod val="130000"/>
                  </a:schemeClr>
                </a:solidFill>
              </a:rPr>
              <a:t>Sum of square of residuals between data and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3" name="Object 86">
                <a:extLst>
                  <a:ext uri="{FF2B5EF4-FFF2-40B4-BE49-F238E27FC236}">
                    <a16:creationId xmlns:a16="http://schemas.microsoft.com/office/drawing/2014/main" id="{DFC5CFC4-9BFB-4919-9EBE-FC90C75CC9D5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200400" y="1295400"/>
                <a:ext cx="2895600" cy="1131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̄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0963" name="Object 86">
                <a:extLst>
                  <a:ext uri="{FF2B5EF4-FFF2-40B4-BE49-F238E27FC236}">
                    <a16:creationId xmlns:a16="http://schemas.microsoft.com/office/drawing/2014/main" id="{DFC5CFC4-9BFB-4919-9EBE-FC90C75CC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200400" y="1295400"/>
                <a:ext cx="2895600" cy="11318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964" name="Group 57">
            <a:extLst>
              <a:ext uri="{FF2B5EF4-FFF2-40B4-BE49-F238E27FC236}">
                <a16:creationId xmlns:a16="http://schemas.microsoft.com/office/drawing/2014/main" id="{7B5FB385-CEA8-494D-B5DD-935E4D23B02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7200" y="2252663"/>
            <a:ext cx="8077200" cy="4605337"/>
            <a:chOff x="1808" y="1440"/>
            <a:chExt cx="9180" cy="5236"/>
          </a:xfrm>
        </p:grpSpPr>
        <p:sp>
          <p:nvSpPr>
            <p:cNvPr id="40966" name="AutoShape 58">
              <a:extLst>
                <a:ext uri="{FF2B5EF4-FFF2-40B4-BE49-F238E27FC236}">
                  <a16:creationId xmlns:a16="http://schemas.microsoft.com/office/drawing/2014/main" id="{E1A5D043-44EF-4761-A81A-1A991B2EB93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08" y="1440"/>
              <a:ext cx="9180" cy="5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sp>
          <p:nvSpPr>
            <p:cNvPr id="40967" name="Line 59">
              <a:extLst>
                <a:ext uri="{FF2B5EF4-FFF2-40B4-BE49-F238E27FC236}">
                  <a16:creationId xmlns:a16="http://schemas.microsoft.com/office/drawing/2014/main" id="{736957AF-1E3B-4441-99D9-C5D10C40A1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8" y="6120"/>
              <a:ext cx="81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8" name="Line 60">
              <a:extLst>
                <a:ext uri="{FF2B5EF4-FFF2-40B4-BE49-F238E27FC236}">
                  <a16:creationId xmlns:a16="http://schemas.microsoft.com/office/drawing/2014/main" id="{D0DBDC52-309B-4068-8355-196016491C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8" y="1620"/>
              <a:ext cx="1" cy="45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9" name="Line 61">
              <a:extLst>
                <a:ext uri="{FF2B5EF4-FFF2-40B4-BE49-F238E27FC236}">
                  <a16:creationId xmlns:a16="http://schemas.microsoft.com/office/drawing/2014/main" id="{0ECA2372-7993-4478-92E1-D5B76217C2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8" y="3959"/>
              <a:ext cx="7200" cy="2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0" name="Rectangle 62" descr="25%">
              <a:extLst>
                <a:ext uri="{FF2B5EF4-FFF2-40B4-BE49-F238E27FC236}">
                  <a16:creationId xmlns:a16="http://schemas.microsoft.com/office/drawing/2014/main" id="{0F29052F-F221-476F-B9F3-11B22D599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8" y="2340"/>
              <a:ext cx="1440" cy="162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971" name="Object 63">
                  <a:extLst>
                    <a:ext uri="{FF2B5EF4-FFF2-40B4-BE49-F238E27FC236}">
                      <a16:creationId xmlns:a16="http://schemas.microsoft.com/office/drawing/2014/main" id="{DE2FCEDD-F00B-44C3-99B0-BCE0D33378D5}"/>
                    </a:ext>
                  </a:extLst>
                </p:cNvPr>
                <p:cNvSpPr txBox="1"/>
                <p:nvPr/>
              </p:nvSpPr>
              <p:spPr bwMode="auto">
                <a:xfrm>
                  <a:off x="2888" y="5040"/>
                  <a:ext cx="720" cy="3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/>
                </a:p>
              </p:txBody>
            </p:sp>
          </mc:Choice>
          <mc:Fallback>
            <p:sp>
              <p:nvSpPr>
                <p:cNvPr id="40971" name="Object 63">
                  <a:extLst>
                    <a:ext uri="{FF2B5EF4-FFF2-40B4-BE49-F238E27FC236}">
                      <a16:creationId xmlns:a16="http://schemas.microsoft.com/office/drawing/2014/main" id="{DE2FCEDD-F00B-44C3-99B0-BCE0D33378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88" y="5040"/>
                  <a:ext cx="720" cy="34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972" name="Object 64">
                  <a:extLst>
                    <a:ext uri="{FF2B5EF4-FFF2-40B4-BE49-F238E27FC236}">
                      <a16:creationId xmlns:a16="http://schemas.microsoft.com/office/drawing/2014/main" id="{493D6495-85AA-4487-8FD2-B080862C3C0F}"/>
                    </a:ext>
                  </a:extLst>
                </p:cNvPr>
                <p:cNvSpPr txBox="1"/>
                <p:nvPr/>
              </p:nvSpPr>
              <p:spPr bwMode="auto">
                <a:xfrm>
                  <a:off x="5580" y="4680"/>
                  <a:ext cx="741" cy="3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/>
                </a:p>
              </p:txBody>
            </p:sp>
          </mc:Choice>
          <mc:Fallback>
            <p:sp>
              <p:nvSpPr>
                <p:cNvPr id="40972" name="Object 64">
                  <a:extLst>
                    <a:ext uri="{FF2B5EF4-FFF2-40B4-BE49-F238E27FC236}">
                      <a16:creationId xmlns:a16="http://schemas.microsoft.com/office/drawing/2014/main" id="{493D6495-85AA-4487-8FD2-B080862C3C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80" y="4680"/>
                  <a:ext cx="741" cy="36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973" name="Object 65">
                  <a:extLst>
                    <a:ext uri="{FF2B5EF4-FFF2-40B4-BE49-F238E27FC236}">
                      <a16:creationId xmlns:a16="http://schemas.microsoft.com/office/drawing/2014/main" id="{2EEB429D-BA32-4238-94D6-046EF401C86C}"/>
                    </a:ext>
                  </a:extLst>
                </p:cNvPr>
                <p:cNvSpPr txBox="1"/>
                <p:nvPr/>
              </p:nvSpPr>
              <p:spPr bwMode="auto">
                <a:xfrm>
                  <a:off x="4508" y="4500"/>
                  <a:ext cx="781" cy="3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/>
                </a:p>
              </p:txBody>
            </p:sp>
          </mc:Choice>
          <mc:Fallback>
            <p:sp>
              <p:nvSpPr>
                <p:cNvPr id="40973" name="Object 65">
                  <a:extLst>
                    <a:ext uri="{FF2B5EF4-FFF2-40B4-BE49-F238E27FC236}">
                      <a16:creationId xmlns:a16="http://schemas.microsoft.com/office/drawing/2014/main" id="{2EEB429D-BA32-4238-94D6-046EF401C8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08" y="4500"/>
                  <a:ext cx="781" cy="342"/>
                </a:xfrm>
                <a:prstGeom prst="rect">
                  <a:avLst/>
                </a:prstGeom>
                <a:blipFill>
                  <a:blip r:embed="rId8"/>
                  <a:stretch>
                    <a:fillRect b="-204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974" name="Object 66">
                  <a:extLst>
                    <a:ext uri="{FF2B5EF4-FFF2-40B4-BE49-F238E27FC236}">
                      <a16:creationId xmlns:a16="http://schemas.microsoft.com/office/drawing/2014/main" id="{CC2FF3FC-788D-459B-B805-3623011AEB9C}"/>
                    </a:ext>
                  </a:extLst>
                </p:cNvPr>
                <p:cNvSpPr txBox="1"/>
                <p:nvPr/>
              </p:nvSpPr>
              <p:spPr bwMode="auto">
                <a:xfrm>
                  <a:off x="9548" y="2160"/>
                  <a:ext cx="780" cy="3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>
            <p:sp>
              <p:nvSpPr>
                <p:cNvPr id="40974" name="Object 66">
                  <a:extLst>
                    <a:ext uri="{FF2B5EF4-FFF2-40B4-BE49-F238E27FC236}">
                      <a16:creationId xmlns:a16="http://schemas.microsoft.com/office/drawing/2014/main" id="{CC2FF3FC-788D-459B-B805-3623011AEB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548" y="2160"/>
                  <a:ext cx="780" cy="360"/>
                </a:xfrm>
                <a:prstGeom prst="rect">
                  <a:avLst/>
                </a:prstGeom>
                <a:blipFill>
                  <a:blip r:embed="rId9"/>
                  <a:stretch>
                    <a:fillRect r="-9735" b="-576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975" name="Rectangle 67" descr="25%">
              <a:extLst>
                <a:ext uri="{FF2B5EF4-FFF2-40B4-BE49-F238E27FC236}">
                  <a16:creationId xmlns:a16="http://schemas.microsoft.com/office/drawing/2014/main" id="{BCF71B41-7794-4FFC-AA43-47724BB7D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8" y="3060"/>
              <a:ext cx="900" cy="90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976" name="Object 68">
                  <a:extLst>
                    <a:ext uri="{FF2B5EF4-FFF2-40B4-BE49-F238E27FC236}">
                      <a16:creationId xmlns:a16="http://schemas.microsoft.com/office/drawing/2014/main" id="{3D6A810F-C9D3-4E18-8299-D26DC30CBA02}"/>
                    </a:ext>
                  </a:extLst>
                </p:cNvPr>
                <p:cNvSpPr txBox="1"/>
                <p:nvPr/>
              </p:nvSpPr>
              <p:spPr bwMode="auto">
                <a:xfrm>
                  <a:off x="6848" y="2700"/>
                  <a:ext cx="681" cy="36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7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/>
                </a:p>
              </p:txBody>
            </p:sp>
          </mc:Choice>
          <mc:Fallback>
            <p:sp>
              <p:nvSpPr>
                <p:cNvPr id="40976" name="Object 68">
                  <a:extLst>
                    <a:ext uri="{FF2B5EF4-FFF2-40B4-BE49-F238E27FC236}">
                      <a16:creationId xmlns:a16="http://schemas.microsoft.com/office/drawing/2014/main" id="{3D6A810F-C9D3-4E18-8299-D26DC30CBA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48" y="2700"/>
                  <a:ext cx="681" cy="36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977" name="Line 69">
              <a:extLst>
                <a:ext uri="{FF2B5EF4-FFF2-40B4-BE49-F238E27FC236}">
                  <a16:creationId xmlns:a16="http://schemas.microsoft.com/office/drawing/2014/main" id="{B4D0E98E-CEE6-42AD-8921-3972BF3296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80" y="3060"/>
              <a:ext cx="8" cy="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8" name="Text Box 70">
              <a:extLst>
                <a:ext uri="{FF2B5EF4-FFF2-40B4-BE49-F238E27FC236}">
                  <a16:creationId xmlns:a16="http://schemas.microsoft.com/office/drawing/2014/main" id="{894FD4C8-4294-48C7-8F19-80FB3E0E2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8" y="2528"/>
              <a:ext cx="36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</a:rPr>
                <a:t>y</a:t>
              </a:r>
              <a:endParaRPr lang="en-US" altLang="en-US" sz="2400">
                <a:latin typeface="Tahoma" panose="020B0604030504040204" pitchFamily="34" charset="0"/>
              </a:endParaRPr>
            </a:p>
          </p:txBody>
        </p:sp>
        <p:sp>
          <p:nvSpPr>
            <p:cNvPr id="40979" name="Rectangle 71" descr="25%">
              <a:extLst>
                <a:ext uri="{FF2B5EF4-FFF2-40B4-BE49-F238E27FC236}">
                  <a16:creationId xmlns:a16="http://schemas.microsoft.com/office/drawing/2014/main" id="{0FDE69EB-FD78-4090-8580-6028E1740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8" y="3948"/>
              <a:ext cx="360" cy="372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pic>
          <p:nvPicPr>
            <p:cNvPr id="40980" name="Picture 72" descr="untitled">
              <a:extLst>
                <a:ext uri="{FF2B5EF4-FFF2-40B4-BE49-F238E27FC236}">
                  <a16:creationId xmlns:a16="http://schemas.microsoft.com/office/drawing/2014/main" id="{C97F703D-3717-494A-9EF8-BAD98D0A39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0" y="4140"/>
              <a:ext cx="252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1" name="Rectangle 73" descr="25%">
              <a:extLst>
                <a:ext uri="{FF2B5EF4-FFF2-40B4-BE49-F238E27FC236}">
                  <a16:creationId xmlns:a16="http://schemas.microsoft.com/office/drawing/2014/main" id="{F1D220E5-4089-4458-B24C-8EFDBC180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0" y="3959"/>
              <a:ext cx="720" cy="721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pic>
          <p:nvPicPr>
            <p:cNvPr id="40982" name="Picture 74" descr="untitled">
              <a:extLst>
                <a:ext uri="{FF2B5EF4-FFF2-40B4-BE49-F238E27FC236}">
                  <a16:creationId xmlns:a16="http://schemas.microsoft.com/office/drawing/2014/main" id="{6B3C944D-F449-413B-A904-CA06F99EF8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" y="4498"/>
              <a:ext cx="252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83" name="Picture 75" descr="untitled">
              <a:extLst>
                <a:ext uri="{FF2B5EF4-FFF2-40B4-BE49-F238E27FC236}">
                  <a16:creationId xmlns:a16="http://schemas.microsoft.com/office/drawing/2014/main" id="{8E9C9CD6-1BBE-46CE-AEA3-92EE40A374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8" y="3060"/>
              <a:ext cx="252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4" name="Rectangle 76" descr="25%">
              <a:extLst>
                <a:ext uri="{FF2B5EF4-FFF2-40B4-BE49-F238E27FC236}">
                  <a16:creationId xmlns:a16="http://schemas.microsoft.com/office/drawing/2014/main" id="{9CC4053E-DB54-4169-86E1-B328C0839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3960"/>
              <a:ext cx="900" cy="90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pic>
          <p:nvPicPr>
            <p:cNvPr id="40985" name="Picture 77" descr="untitled">
              <a:extLst>
                <a:ext uri="{FF2B5EF4-FFF2-40B4-BE49-F238E27FC236}">
                  <a16:creationId xmlns:a16="http://schemas.microsoft.com/office/drawing/2014/main" id="{1DC3AA5C-4931-4E0F-BABF-E08A57327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4680"/>
              <a:ext cx="2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6" name="Line 78">
              <a:extLst>
                <a:ext uri="{FF2B5EF4-FFF2-40B4-BE49-F238E27FC236}">
                  <a16:creationId xmlns:a16="http://schemas.microsoft.com/office/drawing/2014/main" id="{E8F13D7F-125D-4899-B5D6-232D2A40B6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0" y="3060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40987" name="Picture 79" descr="untitled">
              <a:extLst>
                <a:ext uri="{FF2B5EF4-FFF2-40B4-BE49-F238E27FC236}">
                  <a16:creationId xmlns:a16="http://schemas.microsoft.com/office/drawing/2014/main" id="{2C09C6D1-C1AA-4ABF-9AD8-0B5B222F16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" y="2161"/>
              <a:ext cx="252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8" name="Text Box 80">
              <a:extLst>
                <a:ext uri="{FF2B5EF4-FFF2-40B4-BE49-F238E27FC236}">
                  <a16:creationId xmlns:a16="http://schemas.microsoft.com/office/drawing/2014/main" id="{F3D6BEE1-0CE1-47B6-B46E-E5D815A5B3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48" y="5940"/>
              <a:ext cx="360" cy="3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</a:rPr>
                <a:t>x</a:t>
              </a:r>
              <a:endParaRPr lang="en-US" altLang="en-US" sz="2400">
                <a:latin typeface="Tahoma" panose="020B0604030504040204" pitchFamily="34" charset="0"/>
              </a:endParaRPr>
            </a:p>
          </p:txBody>
        </p:sp>
        <p:sp>
          <p:nvSpPr>
            <p:cNvPr id="40989" name="Line 81">
              <a:extLst>
                <a:ext uri="{FF2B5EF4-FFF2-40B4-BE49-F238E27FC236}">
                  <a16:creationId xmlns:a16="http://schemas.microsoft.com/office/drawing/2014/main" id="{B130D4BB-E0BC-4576-873E-F5A7FDB8CD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60" y="3419"/>
              <a:ext cx="1440" cy="90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0" name="Line 82">
              <a:extLst>
                <a:ext uri="{FF2B5EF4-FFF2-40B4-BE49-F238E27FC236}">
                  <a16:creationId xmlns:a16="http://schemas.microsoft.com/office/drawing/2014/main" id="{6CC91D05-4092-4F9D-BEB9-62B18CF63B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0" y="4499"/>
              <a:ext cx="1800" cy="36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1" name="Text Box 83">
              <a:extLst>
                <a:ext uri="{FF2B5EF4-FFF2-40B4-BE49-F238E27FC236}">
                  <a16:creationId xmlns:a16="http://schemas.microsoft.com/office/drawing/2014/main" id="{A88ECE0C-1A07-4C18-A9B5-24C319346A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48" y="3600"/>
              <a:ext cx="108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992" name="Object 9">
                  <a:extLst>
                    <a:ext uri="{FF2B5EF4-FFF2-40B4-BE49-F238E27FC236}">
                      <a16:creationId xmlns:a16="http://schemas.microsoft.com/office/drawing/2014/main" id="{056562EB-C24F-4253-A0BF-08351D8C9F7E}"/>
                    </a:ext>
                  </a:extLst>
                </p:cNvPr>
                <p:cNvSpPr txBox="1"/>
                <p:nvPr/>
              </p:nvSpPr>
              <p:spPr bwMode="auto">
                <a:xfrm>
                  <a:off x="7388" y="3240"/>
                  <a:ext cx="600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6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limUpp>
                          <m:limUp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_</m:t>
                            </m:r>
                          </m:lim>
                        </m:limUpp>
                      </m:oMath>
                    </m:oMathPara>
                  </a14:m>
                  <a:endParaRPr lang="en-US"/>
                </a:p>
              </p:txBody>
            </p:sp>
          </mc:Choice>
          <mc:Fallback>
            <p:sp>
              <p:nvSpPr>
                <p:cNvPr id="40992" name="Object 9">
                  <a:extLst>
                    <a:ext uri="{FF2B5EF4-FFF2-40B4-BE49-F238E27FC236}">
                      <a16:creationId xmlns:a16="http://schemas.microsoft.com/office/drawing/2014/main" id="{056562EB-C24F-4253-A0BF-08351D8C9F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88" y="3240"/>
                  <a:ext cx="600" cy="48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965" name="Object 84">
                <a:extLst>
                  <a:ext uri="{FF2B5EF4-FFF2-40B4-BE49-F238E27FC236}">
                    <a16:creationId xmlns:a16="http://schemas.microsoft.com/office/drawing/2014/main" id="{B4578F51-AB2A-4D9D-9082-BA9719550A1F}"/>
                  </a:ext>
                </a:extLst>
              </p:cNvPr>
              <p:cNvSpPr txBox="1"/>
              <p:nvPr/>
            </p:nvSpPr>
            <p:spPr bwMode="auto">
              <a:xfrm>
                <a:off x="7467600" y="3886200"/>
                <a:ext cx="1084263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li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</m:lim>
                      </m:limUp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0965" name="Object 84">
                <a:extLst>
                  <a:ext uri="{FF2B5EF4-FFF2-40B4-BE49-F238E27FC236}">
                    <a16:creationId xmlns:a16="http://schemas.microsoft.com/office/drawing/2014/main" id="{B4578F51-AB2A-4D9D-9082-BA9719550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7600" y="3886200"/>
                <a:ext cx="1084263" cy="838200"/>
              </a:xfrm>
              <a:prstGeom prst="rect">
                <a:avLst/>
              </a:prstGeom>
              <a:blipFill>
                <a:blip r:embed="rId14"/>
                <a:stretch>
                  <a:fillRect l="-16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031158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Rectangle 58">
            <a:extLst>
              <a:ext uri="{FF2B5EF4-FFF2-40B4-BE49-F238E27FC236}">
                <a16:creationId xmlns:a16="http://schemas.microsoft.com/office/drawing/2014/main" id="{1F3D7924-807E-434F-8B3A-CE838561F8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0690" y="42429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Sum of square of residuals between observed and predicted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57">
                <a:extLst>
                  <a:ext uri="{FF2B5EF4-FFF2-40B4-BE49-F238E27FC236}">
                    <a16:creationId xmlns:a16="http://schemas.microsoft.com/office/drawing/2014/main" id="{CA349A6C-4DA0-45A1-8A9D-240AB842A04C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135188" y="1295400"/>
                <a:ext cx="5178425" cy="1479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3011" name="Object 57">
                <a:extLst>
                  <a:ext uri="{FF2B5EF4-FFF2-40B4-BE49-F238E27FC236}">
                    <a16:creationId xmlns:a16="http://schemas.microsoft.com/office/drawing/2014/main" id="{CA349A6C-4DA0-45A1-8A9D-240AB842A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135188" y="1295400"/>
                <a:ext cx="5178425" cy="1479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012" name="Group 4">
            <a:extLst>
              <a:ext uri="{FF2B5EF4-FFF2-40B4-BE49-F238E27FC236}">
                <a16:creationId xmlns:a16="http://schemas.microsoft.com/office/drawing/2014/main" id="{292E7AB0-EF53-4B13-B23E-BFCCAD23E5D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89025" y="2647950"/>
            <a:ext cx="7064375" cy="4029075"/>
            <a:chOff x="3015" y="6"/>
            <a:chExt cx="7650" cy="4489"/>
          </a:xfrm>
        </p:grpSpPr>
        <p:sp>
          <p:nvSpPr>
            <p:cNvPr id="43013" name="AutoShape 5">
              <a:extLst>
                <a:ext uri="{FF2B5EF4-FFF2-40B4-BE49-F238E27FC236}">
                  <a16:creationId xmlns:a16="http://schemas.microsoft.com/office/drawing/2014/main" id="{2465AB5B-5B3C-4027-B7D6-DEC6C0ABC6B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15" y="6"/>
              <a:ext cx="7650" cy="4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ahoma" panose="020B0604030504040204" pitchFamily="34" charset="0"/>
              </a:endParaRPr>
            </a:p>
          </p:txBody>
        </p:sp>
        <p:grpSp>
          <p:nvGrpSpPr>
            <p:cNvPr id="43014" name="Group 6">
              <a:extLst>
                <a:ext uri="{FF2B5EF4-FFF2-40B4-BE49-F238E27FC236}">
                  <a16:creationId xmlns:a16="http://schemas.microsoft.com/office/drawing/2014/main" id="{D8C01D13-CBF1-4973-9319-032C0CEF20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5" y="160"/>
              <a:ext cx="7500" cy="4013"/>
              <a:chOff x="3015" y="160"/>
              <a:chExt cx="7500" cy="4013"/>
            </a:xfrm>
          </p:grpSpPr>
          <p:sp>
            <p:nvSpPr>
              <p:cNvPr id="43015" name="Line 7">
                <a:extLst>
                  <a:ext uri="{FF2B5EF4-FFF2-40B4-BE49-F238E27FC236}">
                    <a16:creationId xmlns:a16="http://schemas.microsoft.com/office/drawing/2014/main" id="{A62CA100-C724-43F3-AE81-550270ED29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65" y="4018"/>
                <a:ext cx="675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16" name="Line 8">
                <a:extLst>
                  <a:ext uri="{FF2B5EF4-FFF2-40B4-BE49-F238E27FC236}">
                    <a16:creationId xmlns:a16="http://schemas.microsoft.com/office/drawing/2014/main" id="{DB38D9C0-7F76-4855-8DBA-0893B86FC7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65" y="160"/>
                <a:ext cx="1" cy="38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17" name="Line 9">
                <a:extLst>
                  <a:ext uri="{FF2B5EF4-FFF2-40B4-BE49-F238E27FC236}">
                    <a16:creationId xmlns:a16="http://schemas.microsoft.com/office/drawing/2014/main" id="{7E2DEFAE-80A1-42E1-8141-403FE37C78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15" y="315"/>
                <a:ext cx="6000" cy="355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18" name="Rectangle 10">
                <a:extLst>
                  <a:ext uri="{FF2B5EF4-FFF2-40B4-BE49-F238E27FC236}">
                    <a16:creationId xmlns:a16="http://schemas.microsoft.com/office/drawing/2014/main" id="{95E790D8-C985-4CBE-8FBE-8005746DAF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8" y="469"/>
                <a:ext cx="300" cy="30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ahoma" panose="020B0604030504040204" pitchFamily="34" charset="0"/>
                </a:endParaRPr>
              </a:p>
            </p:txBody>
          </p:sp>
          <p:sp>
            <p:nvSpPr>
              <p:cNvPr id="43019" name="Line 11">
                <a:extLst>
                  <a:ext uri="{FF2B5EF4-FFF2-40B4-BE49-F238E27FC236}">
                    <a16:creationId xmlns:a16="http://schemas.microsoft.com/office/drawing/2014/main" id="{C0ECECD7-E168-427C-9088-EC12CF0D80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308" y="469"/>
                <a:ext cx="150" cy="15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0" name="Line 12">
                <a:extLst>
                  <a:ext uri="{FF2B5EF4-FFF2-40B4-BE49-F238E27FC236}">
                    <a16:creationId xmlns:a16="http://schemas.microsoft.com/office/drawing/2014/main" id="{B4EE3AA5-43C4-466D-92A4-5B767E90D9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308" y="469"/>
                <a:ext cx="300" cy="30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1" name="Line 13">
                <a:extLst>
                  <a:ext uri="{FF2B5EF4-FFF2-40B4-BE49-F238E27FC236}">
                    <a16:creationId xmlns:a16="http://schemas.microsoft.com/office/drawing/2014/main" id="{46F099B5-00C8-4412-ABF9-2FC4379515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58" y="625"/>
                <a:ext cx="150" cy="1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3022" name="Object 14">
                    <a:extLst>
                      <a:ext uri="{FF2B5EF4-FFF2-40B4-BE49-F238E27FC236}">
                        <a16:creationId xmlns:a16="http://schemas.microsoft.com/office/drawing/2014/main" id="{B20450EA-A2B1-42A7-9917-8C4DCE74746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4358" y="3710"/>
                    <a:ext cx="600" cy="29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>
                    <a:normAutofit fontScale="62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US"/>
                  </a:p>
                </p:txBody>
              </p:sp>
            </mc:Choice>
            <mc:Fallback>
              <p:sp>
                <p:nvSpPr>
                  <p:cNvPr id="43022" name="Object 14">
                    <a:extLst>
                      <a:ext uri="{FF2B5EF4-FFF2-40B4-BE49-F238E27FC236}">
                        <a16:creationId xmlns:a16="http://schemas.microsoft.com/office/drawing/2014/main" id="{B20450EA-A2B1-42A7-9917-8C4DCE7474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358" y="3710"/>
                    <a:ext cx="600" cy="29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3023" name="Object 15">
                    <a:extLst>
                      <a:ext uri="{FF2B5EF4-FFF2-40B4-BE49-F238E27FC236}">
                        <a16:creationId xmlns:a16="http://schemas.microsoft.com/office/drawing/2014/main" id="{2A822B6F-8B35-44E6-9083-5DEC795E9A26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6158" y="2784"/>
                    <a:ext cx="618" cy="30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>
                    <a:normAutofit fontScale="62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US"/>
                  </a:p>
                </p:txBody>
              </p:sp>
            </mc:Choice>
            <mc:Fallback>
              <p:sp>
                <p:nvSpPr>
                  <p:cNvPr id="43023" name="Object 15">
                    <a:extLst>
                      <a:ext uri="{FF2B5EF4-FFF2-40B4-BE49-F238E27FC236}">
                        <a16:creationId xmlns:a16="http://schemas.microsoft.com/office/drawing/2014/main" id="{2A822B6F-8B35-44E6-9083-5DEC795E9A2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158" y="2784"/>
                    <a:ext cx="618" cy="30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3024" name="Object 16">
                    <a:extLst>
                      <a:ext uri="{FF2B5EF4-FFF2-40B4-BE49-F238E27FC236}">
                        <a16:creationId xmlns:a16="http://schemas.microsoft.com/office/drawing/2014/main" id="{4E0F1AF1-ABFE-42DF-AC2D-C1F012E2EAD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108" y="2012"/>
                    <a:ext cx="618" cy="29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>
                    <a:normAutofit fontScale="62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US"/>
                  </a:p>
                </p:txBody>
              </p:sp>
            </mc:Choice>
            <mc:Fallback>
              <p:sp>
                <p:nvSpPr>
                  <p:cNvPr id="43024" name="Object 16">
                    <a:extLst>
                      <a:ext uri="{FF2B5EF4-FFF2-40B4-BE49-F238E27FC236}">
                        <a16:creationId xmlns:a16="http://schemas.microsoft.com/office/drawing/2014/main" id="{4E0F1AF1-ABFE-42DF-AC2D-C1F012E2EA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108" y="2012"/>
                    <a:ext cx="618" cy="293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3025" name="Object 17">
                    <a:extLst>
                      <a:ext uri="{FF2B5EF4-FFF2-40B4-BE49-F238E27FC236}">
                        <a16:creationId xmlns:a16="http://schemas.microsoft.com/office/drawing/2014/main" id="{EF5C244B-A69E-4E05-BCC2-9C2CE36EE674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9008" y="777"/>
                    <a:ext cx="650" cy="30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>
                    <a:normAutofit fontScale="62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/>
                  </a:p>
                </p:txBody>
              </p:sp>
            </mc:Choice>
            <mc:Fallback>
              <p:sp>
                <p:nvSpPr>
                  <p:cNvPr id="43025" name="Object 17">
                    <a:extLst>
                      <a:ext uri="{FF2B5EF4-FFF2-40B4-BE49-F238E27FC236}">
                        <a16:creationId xmlns:a16="http://schemas.microsoft.com/office/drawing/2014/main" id="{EF5C244B-A69E-4E05-BCC2-9C2CE36EE67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08" y="777"/>
                    <a:ext cx="650" cy="30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2020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026" name="Rectangle 18">
                <a:extLst>
                  <a:ext uri="{FF2B5EF4-FFF2-40B4-BE49-F238E27FC236}">
                    <a16:creationId xmlns:a16="http://schemas.microsoft.com/office/drawing/2014/main" id="{73D3D290-37CF-42B5-826C-38AC232C36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8" y="1395"/>
                <a:ext cx="300" cy="30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ahoma" panose="020B0604030504040204" pitchFamily="34" charset="0"/>
                </a:endParaRPr>
              </a:p>
            </p:txBody>
          </p:sp>
          <p:sp>
            <p:nvSpPr>
              <p:cNvPr id="43027" name="Line 19">
                <a:extLst>
                  <a:ext uri="{FF2B5EF4-FFF2-40B4-BE49-F238E27FC236}">
                    <a16:creationId xmlns:a16="http://schemas.microsoft.com/office/drawing/2014/main" id="{ED9BB54B-53F1-47C4-82E4-4D4F3BADF2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08" y="1395"/>
                <a:ext cx="150" cy="15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8" name="Line 20">
                <a:extLst>
                  <a:ext uri="{FF2B5EF4-FFF2-40B4-BE49-F238E27FC236}">
                    <a16:creationId xmlns:a16="http://schemas.microsoft.com/office/drawing/2014/main" id="{D9F67061-D708-4199-AC5D-D07B4B3CE1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08" y="1395"/>
                <a:ext cx="300" cy="30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9" name="Line 21">
                <a:extLst>
                  <a:ext uri="{FF2B5EF4-FFF2-40B4-BE49-F238E27FC236}">
                    <a16:creationId xmlns:a16="http://schemas.microsoft.com/office/drawing/2014/main" id="{9F77742B-358C-489B-92F2-5DDD46103E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58" y="1549"/>
                <a:ext cx="150" cy="15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3030" name="Object 22">
                    <a:extLst>
                      <a:ext uri="{FF2B5EF4-FFF2-40B4-BE49-F238E27FC236}">
                        <a16:creationId xmlns:a16="http://schemas.microsoft.com/office/drawing/2014/main" id="{534F87A6-4939-4B57-95D9-66DE600FFBC4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6908" y="1086"/>
                    <a:ext cx="568" cy="3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>
                    <a:normAutofit fontScale="62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US"/>
                  </a:p>
                </p:txBody>
              </p:sp>
            </mc:Choice>
            <mc:Fallback>
              <p:sp>
                <p:nvSpPr>
                  <p:cNvPr id="43030" name="Object 22">
                    <a:extLst>
                      <a:ext uri="{FF2B5EF4-FFF2-40B4-BE49-F238E27FC236}">
                        <a16:creationId xmlns:a16="http://schemas.microsoft.com/office/drawing/2014/main" id="{534F87A6-4939-4B57-95D9-66DE600FFBC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908" y="1086"/>
                    <a:ext cx="568" cy="3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031" name="Line 23">
                <a:extLst>
                  <a:ext uri="{FF2B5EF4-FFF2-40B4-BE49-F238E27FC236}">
                    <a16:creationId xmlns:a16="http://schemas.microsoft.com/office/drawing/2014/main" id="{124DF503-B50A-4464-8EB8-67367418D9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58" y="1395"/>
                <a:ext cx="7" cy="31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3032" name="Object 24">
                    <a:extLst>
                      <a:ext uri="{FF2B5EF4-FFF2-40B4-BE49-F238E27FC236}">
                        <a16:creationId xmlns:a16="http://schemas.microsoft.com/office/drawing/2014/main" id="{F93D127D-049A-477D-A099-77C64D7D74C9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815" y="1402"/>
                    <a:ext cx="1433" cy="3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>
                    <a:normAutofit fontScale="55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/>
                  </a:p>
                </p:txBody>
              </p:sp>
            </mc:Choice>
            <mc:Fallback>
              <p:sp>
                <p:nvSpPr>
                  <p:cNvPr id="43032" name="Object 24">
                    <a:extLst>
                      <a:ext uri="{FF2B5EF4-FFF2-40B4-BE49-F238E27FC236}">
                        <a16:creationId xmlns:a16="http://schemas.microsoft.com/office/drawing/2014/main" id="{F93D127D-049A-477D-A099-77C64D7D74C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815" y="1402"/>
                    <a:ext cx="1433" cy="3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033" name="Text Box 25">
                <a:extLst>
                  <a:ext uri="{FF2B5EF4-FFF2-40B4-BE49-F238E27FC236}">
                    <a16:creationId xmlns:a16="http://schemas.microsoft.com/office/drawing/2014/main" id="{6AEB3739-6A9C-4545-998F-3577281AE5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15" y="939"/>
                <a:ext cx="300" cy="46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i="1">
                    <a:latin typeface="Times New Roman" panose="02020603050405020304" pitchFamily="18" charset="0"/>
                  </a:rPr>
                  <a:t>y</a:t>
                </a:r>
                <a:endParaRPr lang="en-US" altLang="en-US" sz="2400">
                  <a:latin typeface="Tahoma" panose="020B0604030504040204" pitchFamily="34" charset="0"/>
                </a:endParaRPr>
              </a:p>
            </p:txBody>
          </p:sp>
          <p:sp>
            <p:nvSpPr>
              <p:cNvPr id="43034" name="Rectangle 26">
                <a:extLst>
                  <a:ext uri="{FF2B5EF4-FFF2-40B4-BE49-F238E27FC236}">
                    <a16:creationId xmlns:a16="http://schemas.microsoft.com/office/drawing/2014/main" id="{F3930E14-5998-4CC8-ADE5-73F6CEE8D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8" y="2321"/>
                <a:ext cx="450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ahoma" panose="020B0604030504040204" pitchFamily="34" charset="0"/>
                </a:endParaRPr>
              </a:p>
            </p:txBody>
          </p:sp>
          <p:pic>
            <p:nvPicPr>
              <p:cNvPr id="43035" name="Picture 27" descr="untitled">
                <a:extLst>
                  <a:ext uri="{FF2B5EF4-FFF2-40B4-BE49-F238E27FC236}">
                    <a16:creationId xmlns:a16="http://schemas.microsoft.com/office/drawing/2014/main" id="{31130C70-A9EA-4E02-9CC7-F109F12C51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8" y="2321"/>
                <a:ext cx="210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036" name="Rectangle 28">
                <a:extLst>
                  <a:ext uri="{FF2B5EF4-FFF2-40B4-BE49-F238E27FC236}">
                    <a16:creationId xmlns:a16="http://schemas.microsoft.com/office/drawing/2014/main" id="{94F6E405-3A0D-456E-952F-30A3815A0A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8" y="2166"/>
                <a:ext cx="600" cy="61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ahoma" panose="020B0604030504040204" pitchFamily="34" charset="0"/>
                </a:endParaRPr>
              </a:p>
            </p:txBody>
          </p:sp>
          <p:pic>
            <p:nvPicPr>
              <p:cNvPr id="43037" name="Picture 29" descr="untitled">
                <a:extLst>
                  <a:ext uri="{FF2B5EF4-FFF2-40B4-BE49-F238E27FC236}">
                    <a16:creationId xmlns:a16="http://schemas.microsoft.com/office/drawing/2014/main" id="{6DE63495-7F65-4710-9082-B1A129FE71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8" y="2628"/>
                <a:ext cx="210" cy="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038" name="Picture 30" descr="untitled">
                <a:extLst>
                  <a:ext uri="{FF2B5EF4-FFF2-40B4-BE49-F238E27FC236}">
                    <a16:creationId xmlns:a16="http://schemas.microsoft.com/office/drawing/2014/main" id="{A14BD534-F20F-403D-86DD-CB72D73AAB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8" y="1395"/>
                <a:ext cx="210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039" name="Rectangle 31">
                <a:extLst>
                  <a:ext uri="{FF2B5EF4-FFF2-40B4-BE49-F238E27FC236}">
                    <a16:creationId xmlns:a16="http://schemas.microsoft.com/office/drawing/2014/main" id="{1FB088C2-210C-4777-AF41-50A54D0612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3247"/>
                <a:ext cx="450" cy="46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ahoma" panose="020B0604030504040204" pitchFamily="34" charset="0"/>
                </a:endParaRPr>
              </a:p>
            </p:txBody>
          </p:sp>
          <p:pic>
            <p:nvPicPr>
              <p:cNvPr id="43040" name="Picture 32" descr="untitled">
                <a:extLst>
                  <a:ext uri="{FF2B5EF4-FFF2-40B4-BE49-F238E27FC236}">
                    <a16:creationId xmlns:a16="http://schemas.microsoft.com/office/drawing/2014/main" id="{2126418E-0A90-48AF-8A4D-81D4F88DE9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8" y="3555"/>
                <a:ext cx="210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041" name="Line 33">
                <a:extLst>
                  <a:ext uri="{FF2B5EF4-FFF2-40B4-BE49-F238E27FC236}">
                    <a16:creationId xmlns:a16="http://schemas.microsoft.com/office/drawing/2014/main" id="{9C37B833-4B2C-4A3E-A1DB-93B950B8C6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8" y="1395"/>
                <a:ext cx="3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2" name="Line 34">
                <a:extLst>
                  <a:ext uri="{FF2B5EF4-FFF2-40B4-BE49-F238E27FC236}">
                    <a16:creationId xmlns:a16="http://schemas.microsoft.com/office/drawing/2014/main" id="{BFE64DFA-B8DA-43A9-9A63-9F014A6020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08" y="1704"/>
                <a:ext cx="30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43043" name="Picture 35" descr="untitled">
                <a:extLst>
                  <a:ext uri="{FF2B5EF4-FFF2-40B4-BE49-F238E27FC236}">
                    <a16:creationId xmlns:a16="http://schemas.microsoft.com/office/drawing/2014/main" id="{312F6C13-FDA7-477F-8D52-3DFD280959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08" y="624"/>
                <a:ext cx="210" cy="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044" name="Line 36">
                <a:extLst>
                  <a:ext uri="{FF2B5EF4-FFF2-40B4-BE49-F238E27FC236}">
                    <a16:creationId xmlns:a16="http://schemas.microsoft.com/office/drawing/2014/main" id="{6C54296F-C0A5-4BA2-AE4C-DFB0246F04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58" y="2321"/>
                <a:ext cx="150" cy="15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5" name="Line 37">
                <a:extLst>
                  <a:ext uri="{FF2B5EF4-FFF2-40B4-BE49-F238E27FC236}">
                    <a16:creationId xmlns:a16="http://schemas.microsoft.com/office/drawing/2014/main" id="{C1F00D57-4371-41A3-92FC-F09B03153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58" y="2475"/>
                <a:ext cx="300" cy="30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6" name="Line 38">
                <a:extLst>
                  <a:ext uri="{FF2B5EF4-FFF2-40B4-BE49-F238E27FC236}">
                    <a16:creationId xmlns:a16="http://schemas.microsoft.com/office/drawing/2014/main" id="{674B007E-9FA3-4FA4-A3BD-CAF4FD51BD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58" y="2629"/>
                <a:ext cx="150" cy="15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7" name="Line 39">
                <a:extLst>
                  <a:ext uri="{FF2B5EF4-FFF2-40B4-BE49-F238E27FC236}">
                    <a16:creationId xmlns:a16="http://schemas.microsoft.com/office/drawing/2014/main" id="{EB231124-E9FA-48AD-BE54-2406FA46A3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58" y="2321"/>
                <a:ext cx="300" cy="30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8" name="Line 40">
                <a:extLst>
                  <a:ext uri="{FF2B5EF4-FFF2-40B4-BE49-F238E27FC236}">
                    <a16:creationId xmlns:a16="http://schemas.microsoft.com/office/drawing/2014/main" id="{4172FF37-ECB8-457F-8612-C9C5FB626F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08" y="2475"/>
                <a:ext cx="300" cy="30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9" name="Line 41">
                <a:extLst>
                  <a:ext uri="{FF2B5EF4-FFF2-40B4-BE49-F238E27FC236}">
                    <a16:creationId xmlns:a16="http://schemas.microsoft.com/office/drawing/2014/main" id="{5E216D0D-1E53-4812-840A-2EE1194BDC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58" y="3247"/>
                <a:ext cx="150" cy="15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0" name="Line 42">
                <a:extLst>
                  <a:ext uri="{FF2B5EF4-FFF2-40B4-BE49-F238E27FC236}">
                    <a16:creationId xmlns:a16="http://schemas.microsoft.com/office/drawing/2014/main" id="{9C0B7C1E-77AE-4CA5-A6FC-DF54B951F3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58" y="3247"/>
                <a:ext cx="300" cy="30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1" name="Line 43">
                <a:extLst>
                  <a:ext uri="{FF2B5EF4-FFF2-40B4-BE49-F238E27FC236}">
                    <a16:creationId xmlns:a16="http://schemas.microsoft.com/office/drawing/2014/main" id="{9757B779-A763-418D-BB0B-446DF5F532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8" y="3401"/>
                <a:ext cx="300" cy="30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2" name="Line 44">
                <a:extLst>
                  <a:ext uri="{FF2B5EF4-FFF2-40B4-BE49-F238E27FC236}">
                    <a16:creationId xmlns:a16="http://schemas.microsoft.com/office/drawing/2014/main" id="{353D374D-0946-4769-8A8A-A7862AA768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8" y="3247"/>
                <a:ext cx="300" cy="30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3" name="Line 45">
                <a:extLst>
                  <a:ext uri="{FF2B5EF4-FFF2-40B4-BE49-F238E27FC236}">
                    <a16:creationId xmlns:a16="http://schemas.microsoft.com/office/drawing/2014/main" id="{00F549B6-4C47-4807-B49D-5A4B27904B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58" y="3555"/>
                <a:ext cx="150" cy="15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4" name="Line 46">
                <a:extLst>
                  <a:ext uri="{FF2B5EF4-FFF2-40B4-BE49-F238E27FC236}">
                    <a16:creationId xmlns:a16="http://schemas.microsoft.com/office/drawing/2014/main" id="{B1C9CB42-4F03-4B3A-A9BE-A061C6EC00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58" y="2166"/>
                <a:ext cx="150" cy="15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5" name="Line 47">
                <a:extLst>
                  <a:ext uri="{FF2B5EF4-FFF2-40B4-BE49-F238E27FC236}">
                    <a16:creationId xmlns:a16="http://schemas.microsoft.com/office/drawing/2014/main" id="{DEEF420E-368E-47CC-82A6-A7C37F1DC7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58" y="2166"/>
                <a:ext cx="300" cy="30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6" name="Line 48">
                <a:extLst>
                  <a:ext uri="{FF2B5EF4-FFF2-40B4-BE49-F238E27FC236}">
                    <a16:creationId xmlns:a16="http://schemas.microsoft.com/office/drawing/2014/main" id="{448E85E3-A9D4-4614-B684-0BEC2B4454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58" y="2166"/>
                <a:ext cx="450" cy="4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7" name="Line 49">
                <a:extLst>
                  <a:ext uri="{FF2B5EF4-FFF2-40B4-BE49-F238E27FC236}">
                    <a16:creationId xmlns:a16="http://schemas.microsoft.com/office/drawing/2014/main" id="{F4B197C0-0CBB-4AB5-B05F-29B8394E20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08" y="2166"/>
                <a:ext cx="450" cy="4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8" name="Line 50">
                <a:extLst>
                  <a:ext uri="{FF2B5EF4-FFF2-40B4-BE49-F238E27FC236}">
                    <a16:creationId xmlns:a16="http://schemas.microsoft.com/office/drawing/2014/main" id="{EEC3783B-6D89-4BB7-A691-0E75671863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08" y="2321"/>
                <a:ext cx="450" cy="4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9" name="Line 51">
                <a:extLst>
                  <a:ext uri="{FF2B5EF4-FFF2-40B4-BE49-F238E27FC236}">
                    <a16:creationId xmlns:a16="http://schemas.microsoft.com/office/drawing/2014/main" id="{DF32B0BB-8DE7-4407-AF9C-97274F11CE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58" y="2475"/>
                <a:ext cx="300" cy="30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0" name="Line 52">
                <a:extLst>
                  <a:ext uri="{FF2B5EF4-FFF2-40B4-BE49-F238E27FC236}">
                    <a16:creationId xmlns:a16="http://schemas.microsoft.com/office/drawing/2014/main" id="{E5D4953E-BBE6-4D24-8A99-062EB54730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08" y="2629"/>
                <a:ext cx="150" cy="15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1" name="Text Box 53">
                <a:extLst>
                  <a:ext uri="{FF2B5EF4-FFF2-40B4-BE49-F238E27FC236}">
                    <a16:creationId xmlns:a16="http://schemas.microsoft.com/office/drawing/2014/main" id="{16605E8B-14E0-4739-8C25-DBB72C61A0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15" y="3864"/>
                <a:ext cx="300" cy="309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i="1">
                    <a:latin typeface="Times New Roman" panose="02020603050405020304" pitchFamily="18" charset="0"/>
                  </a:rPr>
                  <a:t>x</a:t>
                </a:r>
                <a:endParaRPr lang="en-US" altLang="en-US" sz="2400">
                  <a:latin typeface="Tahoma" panose="020B0604030504040204" pitchFamily="34" charset="0"/>
                </a:endParaRPr>
              </a:p>
            </p:txBody>
          </p:sp>
          <p:sp>
            <p:nvSpPr>
              <p:cNvPr id="43062" name="Line 54">
                <a:extLst>
                  <a:ext uri="{FF2B5EF4-FFF2-40B4-BE49-F238E27FC236}">
                    <a16:creationId xmlns:a16="http://schemas.microsoft.com/office/drawing/2014/main" id="{85E5A720-6B53-4196-A5CD-998B5888F9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8" y="1703"/>
                <a:ext cx="1200" cy="772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3" name="Line 55">
                <a:extLst>
                  <a:ext uri="{FF2B5EF4-FFF2-40B4-BE49-F238E27FC236}">
                    <a16:creationId xmlns:a16="http://schemas.microsoft.com/office/drawing/2014/main" id="{B5EFAD6B-2284-4D05-A541-E60D3D3C68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58" y="2629"/>
                <a:ext cx="1500" cy="309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4" name="Text Box 56">
                <a:extLst>
                  <a:ext uri="{FF2B5EF4-FFF2-40B4-BE49-F238E27FC236}">
                    <a16:creationId xmlns:a16="http://schemas.microsoft.com/office/drawing/2014/main" id="{22E685AF-C577-4369-8325-1BB64CF1B2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65" y="3401"/>
                <a:ext cx="1500" cy="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Times New Roman" panose="020206030504050203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ahoma" panose="020B0604030504040204" pitchFamily="34" charset="0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01708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">
            <a:extLst>
              <a:ext uri="{FF2B5EF4-FFF2-40B4-BE49-F238E27FC236}">
                <a16:creationId xmlns:a16="http://schemas.microsoft.com/office/drawing/2014/main" id="{49221D98-D5DD-4868-896E-1A748ADCDA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686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Coefficient of determination</a:t>
            </a:r>
          </a:p>
        </p:txBody>
      </p:sp>
      <p:sp>
        <p:nvSpPr>
          <p:cNvPr id="38915" name="Rectangle 5">
            <a:extLst>
              <a:ext uri="{FF2B5EF4-FFF2-40B4-BE49-F238E27FC236}">
                <a16:creationId xmlns:a16="http://schemas.microsoft.com/office/drawing/2014/main" id="{F9F6013B-306D-466B-BB7D-8BE021361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876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6" name="Object 4">
                <a:extLst>
                  <a:ext uri="{FF2B5EF4-FFF2-40B4-BE49-F238E27FC236}">
                    <a16:creationId xmlns:a16="http://schemas.microsoft.com/office/drawing/2014/main" id="{5DDBA2CB-DB6D-4150-A9B0-510753ACF251}"/>
                  </a:ext>
                </a:extLst>
              </p:cNvPr>
              <p:cNvSpPr txBox="1"/>
              <p:nvPr/>
            </p:nvSpPr>
            <p:spPr bwMode="auto">
              <a:xfrm>
                <a:off x="1971675" y="2438400"/>
                <a:ext cx="4495800" cy="1284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8916" name="Object 4">
                <a:extLst>
                  <a:ext uri="{FF2B5EF4-FFF2-40B4-BE49-F238E27FC236}">
                    <a16:creationId xmlns:a16="http://schemas.microsoft.com/office/drawing/2014/main" id="{5DDBA2CB-DB6D-4150-A9B0-510753ACF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1675" y="2438400"/>
                <a:ext cx="4495800" cy="12842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17" name="Rectangle 7">
            <a:extLst>
              <a:ext uri="{FF2B5EF4-FFF2-40B4-BE49-F238E27FC236}">
                <a16:creationId xmlns:a16="http://schemas.microsoft.com/office/drawing/2014/main" id="{B1F9677C-E513-44AE-8C88-94ED0BD0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8" name="Object 6">
                <a:extLst>
                  <a:ext uri="{FF2B5EF4-FFF2-40B4-BE49-F238E27FC236}">
                    <a16:creationId xmlns:a16="http://schemas.microsoft.com/office/drawing/2014/main" id="{7B3FF5E9-58EB-4F3B-8977-9ECC9E710DEA}"/>
                  </a:ext>
                </a:extLst>
              </p:cNvPr>
              <p:cNvSpPr txBox="1"/>
              <p:nvPr/>
            </p:nvSpPr>
            <p:spPr bwMode="auto">
              <a:xfrm>
                <a:off x="1981200" y="1143000"/>
                <a:ext cx="3810000" cy="147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̄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8918" name="Object 6">
                <a:extLst>
                  <a:ext uri="{FF2B5EF4-FFF2-40B4-BE49-F238E27FC236}">
                    <a16:creationId xmlns:a16="http://schemas.microsoft.com/office/drawing/2014/main" id="{7B3FF5E9-58EB-4F3B-8977-9ECC9E710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1143000"/>
                <a:ext cx="3810000" cy="1473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19" name="Rectangle 9">
            <a:extLst>
              <a:ext uri="{FF2B5EF4-FFF2-40B4-BE49-F238E27FC236}">
                <a16:creationId xmlns:a16="http://schemas.microsoft.com/office/drawing/2014/main" id="{836B2971-3ACA-4598-AF4E-E72B1E025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20" name="Object 8">
                <a:extLst>
                  <a:ext uri="{FF2B5EF4-FFF2-40B4-BE49-F238E27FC236}">
                    <a16:creationId xmlns:a16="http://schemas.microsoft.com/office/drawing/2014/main" id="{51C3A420-EF40-43F5-B0E3-9BA4D637BA99}"/>
                  </a:ext>
                </a:extLst>
              </p:cNvPr>
              <p:cNvSpPr txBox="1"/>
              <p:nvPr/>
            </p:nvSpPr>
            <p:spPr bwMode="auto">
              <a:xfrm>
                <a:off x="2133600" y="4156075"/>
                <a:ext cx="1947333" cy="920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920" name="Object 8">
                <a:extLst>
                  <a:ext uri="{FF2B5EF4-FFF2-40B4-BE49-F238E27FC236}">
                    <a16:creationId xmlns:a16="http://schemas.microsoft.com/office/drawing/2014/main" id="{51C3A420-EF40-43F5-B0E3-9BA4D637B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4156075"/>
                <a:ext cx="1947333" cy="9207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760740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2">
            <a:extLst>
              <a:ext uri="{FF2B5EF4-FFF2-40B4-BE49-F238E27FC236}">
                <a16:creationId xmlns:a16="http://schemas.microsoft.com/office/drawing/2014/main" id="{737D1D08-E865-4840-AD94-167C09272C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Calculation of S</a:t>
            </a:r>
            <a:r>
              <a:rPr lang="en-US" b="1" baseline="-25000" dirty="0">
                <a:solidFill>
                  <a:schemeClr val="tx2">
                    <a:satMod val="130000"/>
                  </a:schemeClr>
                </a:solidFill>
              </a:rPr>
              <a:t>t</a:t>
            </a:r>
          </a:p>
        </p:txBody>
      </p:sp>
      <p:sp>
        <p:nvSpPr>
          <p:cNvPr id="45059" name="Rectangle 7">
            <a:extLst>
              <a:ext uri="{FF2B5EF4-FFF2-40B4-BE49-F238E27FC236}">
                <a16:creationId xmlns:a16="http://schemas.microsoft.com/office/drawing/2014/main" id="{476ADE6B-7EE0-468C-AF82-32B958BA4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45060" name="Rectangle 9">
            <a:extLst>
              <a:ext uri="{FF2B5EF4-FFF2-40B4-BE49-F238E27FC236}">
                <a16:creationId xmlns:a16="http://schemas.microsoft.com/office/drawing/2014/main" id="{6A7C004B-6F0C-4B3B-9EC7-E456C3AA1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graphicFrame>
        <p:nvGraphicFramePr>
          <p:cNvPr id="77883" name="Group 59">
            <a:extLst>
              <a:ext uri="{FF2B5EF4-FFF2-40B4-BE49-F238E27FC236}">
                <a16:creationId xmlns:a16="http://schemas.microsoft.com/office/drawing/2014/main" id="{2F488C68-A67B-4104-A885-5F65F8F68B6F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143000"/>
          <a:ext cx="6096000" cy="5284788"/>
        </p:xfrm>
        <a:graphic>
          <a:graphicData uri="http://schemas.openxmlformats.org/drawingml/2006/table">
            <a:tbl>
              <a:tblPr/>
              <a:tblGrid>
                <a:gridCol w="1741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5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69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94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-340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-260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-180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-100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-20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US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2.45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3.58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4.52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5.28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5.86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6.36</a:t>
                      </a:r>
                      <a:endParaRPr kumimoji="0" lang="en-US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-2.2250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-1.0950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-0.15500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0.60500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1.1850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1.6850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5075" name="Rectangle 51">
            <a:extLst>
              <a:ext uri="{FF2B5EF4-FFF2-40B4-BE49-F238E27FC236}">
                <a16:creationId xmlns:a16="http://schemas.microsoft.com/office/drawing/2014/main" id="{24973976-D4D1-4E33-BD0C-615330548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76" name="Object 50">
                <a:extLst>
                  <a:ext uri="{FF2B5EF4-FFF2-40B4-BE49-F238E27FC236}">
                    <a16:creationId xmlns:a16="http://schemas.microsoft.com/office/drawing/2014/main" id="{649C8F58-0302-4C5B-B637-8C4139A18FAA}"/>
                  </a:ext>
                </a:extLst>
              </p:cNvPr>
              <p:cNvSpPr txBox="1"/>
              <p:nvPr/>
            </p:nvSpPr>
            <p:spPr bwMode="auto">
              <a:xfrm>
                <a:off x="762000" y="1447800"/>
                <a:ext cx="5080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5076" name="Object 50">
                <a:extLst>
                  <a:ext uri="{FF2B5EF4-FFF2-40B4-BE49-F238E27FC236}">
                    <a16:creationId xmlns:a16="http://schemas.microsoft.com/office/drawing/2014/main" id="{649C8F58-0302-4C5B-B637-8C4139A18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1447800"/>
                <a:ext cx="508000" cy="762000"/>
              </a:xfrm>
              <a:prstGeom prst="rect">
                <a:avLst/>
              </a:prstGeom>
              <a:blipFill>
                <a:blip r:embed="rId4"/>
                <a:stretch>
                  <a:fillRect l="-24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77" name="Rectangle 53">
            <a:extLst>
              <a:ext uri="{FF2B5EF4-FFF2-40B4-BE49-F238E27FC236}">
                <a16:creationId xmlns:a16="http://schemas.microsoft.com/office/drawing/2014/main" id="{72F211B9-997E-4E79-80A7-77D492BA1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78" name="Object 52">
                <a:extLst>
                  <a:ext uri="{FF2B5EF4-FFF2-40B4-BE49-F238E27FC236}">
                    <a16:creationId xmlns:a16="http://schemas.microsoft.com/office/drawing/2014/main" id="{0FF81088-C189-4909-BB52-42AF89F571A8}"/>
                  </a:ext>
                </a:extLst>
              </p:cNvPr>
              <p:cNvSpPr txBox="1"/>
              <p:nvPr/>
            </p:nvSpPr>
            <p:spPr bwMode="auto">
              <a:xfrm>
                <a:off x="2438400" y="1371600"/>
                <a:ext cx="790575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5078" name="Object 52">
                <a:extLst>
                  <a:ext uri="{FF2B5EF4-FFF2-40B4-BE49-F238E27FC236}">
                    <a16:creationId xmlns:a16="http://schemas.microsoft.com/office/drawing/2014/main" id="{0FF81088-C189-4909-BB52-42AF89F57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1371600"/>
                <a:ext cx="790575" cy="990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79" name="Rectangle 55">
            <a:extLst>
              <a:ext uri="{FF2B5EF4-FFF2-40B4-BE49-F238E27FC236}">
                <a16:creationId xmlns:a16="http://schemas.microsoft.com/office/drawing/2014/main" id="{FADED384-FFC9-465D-9BBD-6C32AFE5B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80" name="Object 54">
                <a:extLst>
                  <a:ext uri="{FF2B5EF4-FFF2-40B4-BE49-F238E27FC236}">
                    <a16:creationId xmlns:a16="http://schemas.microsoft.com/office/drawing/2014/main" id="{B61CDBF5-FB60-417B-B7F5-ED180D704A7C}"/>
                  </a:ext>
                </a:extLst>
              </p:cNvPr>
              <p:cNvSpPr txBox="1"/>
              <p:nvPr/>
            </p:nvSpPr>
            <p:spPr bwMode="auto">
              <a:xfrm>
                <a:off x="4397375" y="1395413"/>
                <a:ext cx="1828800" cy="898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̄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080" name="Object 54">
                <a:extLst>
                  <a:ext uri="{FF2B5EF4-FFF2-40B4-BE49-F238E27FC236}">
                    <a16:creationId xmlns:a16="http://schemas.microsoft.com/office/drawing/2014/main" id="{B61CDBF5-FB60-417B-B7F5-ED180D704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7375" y="1395413"/>
                <a:ext cx="1828800" cy="898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81" name="Rectangle 58">
            <a:extLst>
              <a:ext uri="{FF2B5EF4-FFF2-40B4-BE49-F238E27FC236}">
                <a16:creationId xmlns:a16="http://schemas.microsoft.com/office/drawing/2014/main" id="{40E50F53-413C-48B8-B1A6-B93359179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82" name="Object 57">
                <a:extLst>
                  <a:ext uri="{FF2B5EF4-FFF2-40B4-BE49-F238E27FC236}">
                    <a16:creationId xmlns:a16="http://schemas.microsoft.com/office/drawing/2014/main" id="{67B28866-42B1-4CEF-9BBD-F6AB1D01D9BF}"/>
                  </a:ext>
                </a:extLst>
              </p:cNvPr>
              <p:cNvSpPr txBox="1"/>
              <p:nvPr/>
            </p:nvSpPr>
            <p:spPr bwMode="auto">
              <a:xfrm>
                <a:off x="6820517" y="1740077"/>
                <a:ext cx="3048000" cy="982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=10.783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082" name="Object 57">
                <a:extLst>
                  <a:ext uri="{FF2B5EF4-FFF2-40B4-BE49-F238E27FC236}">
                    <a16:creationId xmlns:a16="http://schemas.microsoft.com/office/drawing/2014/main" id="{67B28866-42B1-4CEF-9BBD-F6AB1D01D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20517" y="1740077"/>
                <a:ext cx="3048000" cy="982663"/>
              </a:xfrm>
              <a:prstGeom prst="rect">
                <a:avLst/>
              </a:prstGeom>
              <a:blipFill>
                <a:blip r:embed="rId7"/>
                <a:stretch>
                  <a:fillRect l="-6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083" name="Object 27">
                <a:extLst>
                  <a:ext uri="{FF2B5EF4-FFF2-40B4-BE49-F238E27FC236}">
                    <a16:creationId xmlns:a16="http://schemas.microsoft.com/office/drawing/2014/main" id="{122A0AD6-9063-49AC-9FA2-352044BF23A0}"/>
                  </a:ext>
                </a:extLst>
              </p:cNvPr>
              <p:cNvSpPr txBox="1"/>
              <p:nvPr/>
            </p:nvSpPr>
            <p:spPr bwMode="auto">
              <a:xfrm>
                <a:off x="6807200" y="1128712"/>
                <a:ext cx="2946400" cy="700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̄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=4.6750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083" name="Object 27">
                <a:extLst>
                  <a:ext uri="{FF2B5EF4-FFF2-40B4-BE49-F238E27FC236}">
                    <a16:creationId xmlns:a16="http://schemas.microsoft.com/office/drawing/2014/main" id="{122A0AD6-9063-49AC-9FA2-352044BF2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07200" y="1128712"/>
                <a:ext cx="2946400" cy="700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423816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2">
            <a:extLst>
              <a:ext uri="{FF2B5EF4-FFF2-40B4-BE49-F238E27FC236}">
                <a16:creationId xmlns:a16="http://schemas.microsoft.com/office/drawing/2014/main" id="{B1C01372-9D0C-45B7-8244-6F0390DD5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54298"/>
            <a:ext cx="8382000" cy="61277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Calculation of S</a:t>
            </a:r>
            <a:r>
              <a:rPr lang="en-US" b="1" baseline="-25000" dirty="0">
                <a:solidFill>
                  <a:schemeClr val="tx2">
                    <a:satMod val="130000"/>
                  </a:schemeClr>
                </a:solidFill>
              </a:rPr>
              <a:t>r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C8E83AC9-4510-4C9F-ACE6-B683338AB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B8F6A2DA-8641-4EA7-BC86-309269023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47109" name="Rectangle 5">
            <a:extLst>
              <a:ext uri="{FF2B5EF4-FFF2-40B4-BE49-F238E27FC236}">
                <a16:creationId xmlns:a16="http://schemas.microsoft.com/office/drawing/2014/main" id="{DE44158C-3345-4DA8-9824-A26610F03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graphicFrame>
        <p:nvGraphicFramePr>
          <p:cNvPr id="79904" name="Group 32">
            <a:extLst>
              <a:ext uri="{FF2B5EF4-FFF2-40B4-BE49-F238E27FC236}">
                <a16:creationId xmlns:a16="http://schemas.microsoft.com/office/drawing/2014/main" id="{1C5C9DE3-B429-4485-B634-42A498DB3111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1299441"/>
          <a:ext cx="7315200" cy="4656180"/>
        </p:xfrm>
        <a:graphic>
          <a:graphicData uri="http://schemas.openxmlformats.org/drawingml/2006/table">
            <a:tbl>
              <a:tblPr/>
              <a:tblGrid>
                <a:gridCol w="1490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2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0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1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71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4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-340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-260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-180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-100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-20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2.45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3.58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4.52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5.28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5.86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6.36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2.7357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3.5114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4.2871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5.0629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5.8386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6.6143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-0.28571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0.068571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0.23286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0.21714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0.021429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-0.25429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7127" name="Rectangle 23">
            <a:extLst>
              <a:ext uri="{FF2B5EF4-FFF2-40B4-BE49-F238E27FC236}">
                <a16:creationId xmlns:a16="http://schemas.microsoft.com/office/drawing/2014/main" id="{59169969-B08A-4E9F-93EA-800A3E72C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128" name="Object 24">
                <a:extLst>
                  <a:ext uri="{FF2B5EF4-FFF2-40B4-BE49-F238E27FC236}">
                    <a16:creationId xmlns:a16="http://schemas.microsoft.com/office/drawing/2014/main" id="{8DA809C2-9436-4101-A086-BA6EC6F8DA5A}"/>
                  </a:ext>
                </a:extLst>
              </p:cNvPr>
              <p:cNvSpPr txBox="1"/>
              <p:nvPr/>
            </p:nvSpPr>
            <p:spPr bwMode="auto">
              <a:xfrm>
                <a:off x="1300624" y="1657350"/>
                <a:ext cx="639763" cy="47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128" name="Object 24">
                <a:extLst>
                  <a:ext uri="{FF2B5EF4-FFF2-40B4-BE49-F238E27FC236}">
                    <a16:creationId xmlns:a16="http://schemas.microsoft.com/office/drawing/2014/main" id="{8DA809C2-9436-4101-A086-BA6EC6F8D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0624" y="1657350"/>
                <a:ext cx="639763" cy="476249"/>
              </a:xfrm>
              <a:prstGeom prst="rect">
                <a:avLst/>
              </a:prstGeom>
              <a:blipFill>
                <a:blip r:embed="rId4"/>
                <a:stretch>
                  <a:fillRect l="-1905" b="-12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129" name="Rectangle 25">
            <a:extLst>
              <a:ext uri="{FF2B5EF4-FFF2-40B4-BE49-F238E27FC236}">
                <a16:creationId xmlns:a16="http://schemas.microsoft.com/office/drawing/2014/main" id="{9BBC0305-7E1D-4031-BFB9-D4CA1F776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130" name="Object 26">
                <a:extLst>
                  <a:ext uri="{FF2B5EF4-FFF2-40B4-BE49-F238E27FC236}">
                    <a16:creationId xmlns:a16="http://schemas.microsoft.com/office/drawing/2014/main" id="{6186C43B-041B-4330-A252-37E99A8C603A}"/>
                  </a:ext>
                </a:extLst>
              </p:cNvPr>
              <p:cNvSpPr txBox="1"/>
              <p:nvPr/>
            </p:nvSpPr>
            <p:spPr bwMode="auto">
              <a:xfrm>
                <a:off x="2810691" y="1612902"/>
                <a:ext cx="639763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130" name="Object 26">
                <a:extLst>
                  <a:ext uri="{FF2B5EF4-FFF2-40B4-BE49-F238E27FC236}">
                    <a16:creationId xmlns:a16="http://schemas.microsoft.com/office/drawing/2014/main" id="{6186C43B-041B-4330-A252-37E99A8C6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0691" y="1612902"/>
                <a:ext cx="639763" cy="838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131" name="Rectangle 27">
            <a:extLst>
              <a:ext uri="{FF2B5EF4-FFF2-40B4-BE49-F238E27FC236}">
                <a16:creationId xmlns:a16="http://schemas.microsoft.com/office/drawing/2014/main" id="{358B4B54-4E97-4E44-B225-5BF611CCC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132" name="Object 28">
                <a:extLst>
                  <a:ext uri="{FF2B5EF4-FFF2-40B4-BE49-F238E27FC236}">
                    <a16:creationId xmlns:a16="http://schemas.microsoft.com/office/drawing/2014/main" id="{8E773D3C-6DC9-4C58-8849-E95A0784F5A5}"/>
                  </a:ext>
                </a:extLst>
              </p:cNvPr>
              <p:cNvSpPr txBox="1"/>
              <p:nvPr/>
            </p:nvSpPr>
            <p:spPr bwMode="auto">
              <a:xfrm>
                <a:off x="4076700" y="1619941"/>
                <a:ext cx="1752600" cy="720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132" name="Object 28">
                <a:extLst>
                  <a:ext uri="{FF2B5EF4-FFF2-40B4-BE49-F238E27FC236}">
                    <a16:creationId xmlns:a16="http://schemas.microsoft.com/office/drawing/2014/main" id="{8E773D3C-6DC9-4C58-8849-E95A0784F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76700" y="1619941"/>
                <a:ext cx="1752600" cy="7207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133" name="Rectangle 29">
            <a:extLst>
              <a:ext uri="{FF2B5EF4-FFF2-40B4-BE49-F238E27FC236}">
                <a16:creationId xmlns:a16="http://schemas.microsoft.com/office/drawing/2014/main" id="{1C155FD3-B9BF-49C5-9C2A-CA6E463CA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134" name="Object 30">
                <a:extLst>
                  <a:ext uri="{FF2B5EF4-FFF2-40B4-BE49-F238E27FC236}">
                    <a16:creationId xmlns:a16="http://schemas.microsoft.com/office/drawing/2014/main" id="{7FC90AE3-0943-4E20-9330-A4D5DC8DB94D}"/>
                  </a:ext>
                </a:extLst>
              </p:cNvPr>
              <p:cNvSpPr txBox="1"/>
              <p:nvPr/>
            </p:nvSpPr>
            <p:spPr bwMode="auto">
              <a:xfrm>
                <a:off x="5951923" y="1624841"/>
                <a:ext cx="2590800" cy="693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134" name="Object 30">
                <a:extLst>
                  <a:ext uri="{FF2B5EF4-FFF2-40B4-BE49-F238E27FC236}">
                    <a16:creationId xmlns:a16="http://schemas.microsoft.com/office/drawing/2014/main" id="{7FC90AE3-0943-4E20-9330-A4D5DC8DB9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923" y="1624841"/>
                <a:ext cx="2590800" cy="6937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135" name="Rectangle 31">
            <a:extLst>
              <a:ext uri="{FF2B5EF4-FFF2-40B4-BE49-F238E27FC236}">
                <a16:creationId xmlns:a16="http://schemas.microsoft.com/office/drawing/2014/main" id="{0856629C-952C-43F7-8A40-9D5A4D514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47136" name="Rectangle 34">
            <a:extLst>
              <a:ext uri="{FF2B5EF4-FFF2-40B4-BE49-F238E27FC236}">
                <a16:creationId xmlns:a16="http://schemas.microsoft.com/office/drawing/2014/main" id="{69DF2B4E-0B6F-4CD3-8551-5FC33DAF3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137" name="Object 33">
                <a:extLst>
                  <a:ext uri="{FF2B5EF4-FFF2-40B4-BE49-F238E27FC236}">
                    <a16:creationId xmlns:a16="http://schemas.microsoft.com/office/drawing/2014/main" id="{933D0623-161A-41DB-AD4C-FBF52D8BB4C1}"/>
                  </a:ext>
                </a:extLst>
              </p:cNvPr>
              <p:cNvSpPr txBox="1"/>
              <p:nvPr/>
            </p:nvSpPr>
            <p:spPr bwMode="auto">
              <a:xfrm>
                <a:off x="2990850" y="6038566"/>
                <a:ext cx="3162300" cy="7651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=0.25283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7137" name="Object 33">
                <a:extLst>
                  <a:ext uri="{FF2B5EF4-FFF2-40B4-BE49-F238E27FC236}">
                    <a16:creationId xmlns:a16="http://schemas.microsoft.com/office/drawing/2014/main" id="{933D0623-161A-41DB-AD4C-FBF52D8BB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0850" y="6038566"/>
                <a:ext cx="3162300" cy="7651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0FC36C2-8D37-427F-8114-221723F7E1F9}"/>
                  </a:ext>
                </a:extLst>
              </p:cNvPr>
              <p:cNvSpPr txBox="1"/>
              <p:nvPr/>
            </p:nvSpPr>
            <p:spPr>
              <a:xfrm>
                <a:off x="2590800" y="752783"/>
                <a:ext cx="543037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)=6.0325+0.0096964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0FC36C2-8D37-427F-8114-221723F7E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752783"/>
                <a:ext cx="5430376" cy="461665"/>
              </a:xfrm>
              <a:prstGeom prst="rect">
                <a:avLst/>
              </a:prstGeom>
              <a:blipFill>
                <a:blip r:embed="rId9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417662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>
            <a:extLst>
              <a:ext uri="{FF2B5EF4-FFF2-40B4-BE49-F238E27FC236}">
                <a16:creationId xmlns:a16="http://schemas.microsoft.com/office/drawing/2014/main" id="{CB02131F-C15C-4ACC-AD9D-C346C46EFB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Coefficient of determination</a:t>
            </a:r>
          </a:p>
        </p:txBody>
      </p:sp>
      <p:sp>
        <p:nvSpPr>
          <p:cNvPr id="49155" name="Rectangle 5">
            <a:extLst>
              <a:ext uri="{FF2B5EF4-FFF2-40B4-BE49-F238E27FC236}">
                <a16:creationId xmlns:a16="http://schemas.microsoft.com/office/drawing/2014/main" id="{47C4BFAE-DD5C-4D0A-876B-E45C34941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56" name="Object 4">
                <a:extLst>
                  <a:ext uri="{FF2B5EF4-FFF2-40B4-BE49-F238E27FC236}">
                    <a16:creationId xmlns:a16="http://schemas.microsoft.com/office/drawing/2014/main" id="{BC85A279-BC7B-4B4C-920F-4C9DB41F4D7D}"/>
                  </a:ext>
                </a:extLst>
              </p:cNvPr>
              <p:cNvSpPr txBox="1"/>
              <p:nvPr/>
            </p:nvSpPr>
            <p:spPr bwMode="auto">
              <a:xfrm>
                <a:off x="3124200" y="1524000"/>
                <a:ext cx="3352800" cy="181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9156" name="Object 4">
                <a:extLst>
                  <a:ext uri="{FF2B5EF4-FFF2-40B4-BE49-F238E27FC236}">
                    <a16:creationId xmlns:a16="http://schemas.microsoft.com/office/drawing/2014/main" id="{BC85A279-BC7B-4B4C-920F-4C9DB41F4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1524000"/>
                <a:ext cx="3352800" cy="18129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157" name="Rectangle 7">
            <a:extLst>
              <a:ext uri="{FF2B5EF4-FFF2-40B4-BE49-F238E27FC236}">
                <a16:creationId xmlns:a16="http://schemas.microsoft.com/office/drawing/2014/main" id="{ACA67190-55AC-423C-9D3C-40BB7AC49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58" name="Object 6">
                <a:extLst>
                  <a:ext uri="{FF2B5EF4-FFF2-40B4-BE49-F238E27FC236}">
                    <a16:creationId xmlns:a16="http://schemas.microsoft.com/office/drawing/2014/main" id="{B8DC9FCC-589D-4640-B04F-93122C4E7B0D}"/>
                  </a:ext>
                </a:extLst>
              </p:cNvPr>
              <p:cNvSpPr txBox="1"/>
              <p:nvPr/>
            </p:nvSpPr>
            <p:spPr bwMode="auto">
              <a:xfrm>
                <a:off x="3581400" y="2413529"/>
                <a:ext cx="4419600" cy="1438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10.783−0.25283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10.783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158" name="Object 6">
                <a:extLst>
                  <a:ext uri="{FF2B5EF4-FFF2-40B4-BE49-F238E27FC236}">
                    <a16:creationId xmlns:a16="http://schemas.microsoft.com/office/drawing/2014/main" id="{B8DC9FCC-589D-4640-B04F-93122C4E7B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2413529"/>
                <a:ext cx="4419600" cy="14382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159" name="Rectangle 9">
            <a:extLst>
              <a:ext uri="{FF2B5EF4-FFF2-40B4-BE49-F238E27FC236}">
                <a16:creationId xmlns:a16="http://schemas.microsoft.com/office/drawing/2014/main" id="{150320C8-21AC-43D8-850A-FFE9FF3BF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60" name="Object 8">
                <a:extLst>
                  <a:ext uri="{FF2B5EF4-FFF2-40B4-BE49-F238E27FC236}">
                    <a16:creationId xmlns:a16="http://schemas.microsoft.com/office/drawing/2014/main" id="{CF141BD4-37B3-414C-A4D9-5099FA31F439}"/>
                  </a:ext>
                </a:extLst>
              </p:cNvPr>
              <p:cNvSpPr txBox="1"/>
              <p:nvPr/>
            </p:nvSpPr>
            <p:spPr bwMode="auto">
              <a:xfrm>
                <a:off x="3581400" y="3336925"/>
                <a:ext cx="28956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=0.97655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160" name="Object 8">
                <a:extLst>
                  <a:ext uri="{FF2B5EF4-FFF2-40B4-BE49-F238E27FC236}">
                    <a16:creationId xmlns:a16="http://schemas.microsoft.com/office/drawing/2014/main" id="{CF141BD4-37B3-414C-A4D9-5099FA31F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3336925"/>
                <a:ext cx="2895600" cy="762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164450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>
            <a:extLst>
              <a:ext uri="{FF2B5EF4-FFF2-40B4-BE49-F238E27FC236}">
                <a16:creationId xmlns:a16="http://schemas.microsoft.com/office/drawing/2014/main" id="{F1A5D626-8CF7-4C0A-9529-0BB55B4DC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85825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Limits of Coefficient of Determination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03" name="Object 5">
                <a:extLst>
                  <a:ext uri="{FF2B5EF4-FFF2-40B4-BE49-F238E27FC236}">
                    <a16:creationId xmlns:a16="http://schemas.microsoft.com/office/drawing/2014/main" id="{32E971F9-3278-4F89-8388-9E9A98D17E94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895600" y="1600200"/>
                <a:ext cx="2589213" cy="141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203" name="Object 5">
                <a:extLst>
                  <a:ext uri="{FF2B5EF4-FFF2-40B4-BE49-F238E27FC236}">
                    <a16:creationId xmlns:a16="http://schemas.microsoft.com/office/drawing/2014/main" id="{32E971F9-3278-4F89-8388-9E9A98D17E94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895600" y="1600200"/>
                <a:ext cx="2589213" cy="1416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04" name="Object 7">
                <a:extLst>
                  <a:ext uri="{FF2B5EF4-FFF2-40B4-BE49-F238E27FC236}">
                    <a16:creationId xmlns:a16="http://schemas.microsoft.com/office/drawing/2014/main" id="{431176F3-7970-4DB1-A8E7-77C919A026D3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895600" y="2667001"/>
                <a:ext cx="3046413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0≤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204" name="Object 7">
                <a:extLst>
                  <a:ext uri="{FF2B5EF4-FFF2-40B4-BE49-F238E27FC236}">
                    <a16:creationId xmlns:a16="http://schemas.microsoft.com/office/drawing/2014/main" id="{431176F3-7970-4DB1-A8E7-77C919A026D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895600" y="2667001"/>
                <a:ext cx="3046413" cy="457200"/>
              </a:xfrm>
              <a:prstGeom prst="rect">
                <a:avLst/>
              </a:prstGeom>
              <a:blipFill>
                <a:blip r:embed="rId5"/>
                <a:stretch>
                  <a:fillRect l="-400" b="-1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04792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>
            <a:extLst>
              <a:ext uri="{FF2B5EF4-FFF2-40B4-BE49-F238E27FC236}">
                <a16:creationId xmlns:a16="http://schemas.microsoft.com/office/drawing/2014/main" id="{87E3D1C2-9848-4CA7-A5C2-918B489F17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Correlation coefficient</a:t>
            </a:r>
          </a:p>
        </p:txBody>
      </p:sp>
      <p:sp>
        <p:nvSpPr>
          <p:cNvPr id="53251" name="Rectangle 5">
            <a:extLst>
              <a:ext uri="{FF2B5EF4-FFF2-40B4-BE49-F238E27FC236}">
                <a16:creationId xmlns:a16="http://schemas.microsoft.com/office/drawing/2014/main" id="{4412335D-1BE6-40A7-A9EF-1BD111DAF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252" name="Object 4">
                <a:extLst>
                  <a:ext uri="{FF2B5EF4-FFF2-40B4-BE49-F238E27FC236}">
                    <a16:creationId xmlns:a16="http://schemas.microsoft.com/office/drawing/2014/main" id="{8685BD00-8AF2-4001-93A6-E078CA84F0DA}"/>
                  </a:ext>
                </a:extLst>
              </p:cNvPr>
              <p:cNvSpPr txBox="1"/>
              <p:nvPr/>
            </p:nvSpPr>
            <p:spPr bwMode="auto">
              <a:xfrm>
                <a:off x="2743200" y="1446213"/>
                <a:ext cx="3509962" cy="196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r>
                  <a:rPr lang="en-US" dirty="0"/>
                  <a:t>  </a:t>
                </a:r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0.97655</m:t>
                          </m:r>
                        </m:e>
                      </m:rad>
                    </m:oMath>
                  </m:oMathPara>
                </a14:m>
                <a:endParaRPr lang="en-US" dirty="0"/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0.98820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3252" name="Object 4">
                <a:extLst>
                  <a:ext uri="{FF2B5EF4-FFF2-40B4-BE49-F238E27FC236}">
                    <a16:creationId xmlns:a16="http://schemas.microsoft.com/office/drawing/2014/main" id="{8685BD00-8AF2-4001-93A6-E078CA84F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1446213"/>
                <a:ext cx="3509962" cy="1968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253" name="Rectangle 7">
            <a:extLst>
              <a:ext uri="{FF2B5EF4-FFF2-40B4-BE49-F238E27FC236}">
                <a16:creationId xmlns:a16="http://schemas.microsoft.com/office/drawing/2014/main" id="{4D030004-E2BE-4B41-9DF5-4CE0B28F6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53254" name="Rectangle 9">
            <a:extLst>
              <a:ext uri="{FF2B5EF4-FFF2-40B4-BE49-F238E27FC236}">
                <a16:creationId xmlns:a16="http://schemas.microsoft.com/office/drawing/2014/main" id="{379D26CB-8537-4B42-8502-BD9949D2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53256" name="Rectangle 1">
            <a:extLst>
              <a:ext uri="{FF2B5EF4-FFF2-40B4-BE49-F238E27FC236}">
                <a16:creationId xmlns:a16="http://schemas.microsoft.com/office/drawing/2014/main" id="{513A11B4-101A-446C-9226-6DA29702D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661752"/>
            <a:ext cx="7543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ahoma" panose="020B0604030504040204" pitchFamily="34" charset="0"/>
              </a:rPr>
              <a:t>How do you know if </a:t>
            </a:r>
            <a:r>
              <a:rPr lang="en-US" alt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b="1" dirty="0">
                <a:latin typeface="Tahoma" panose="020B0604030504040204" pitchFamily="34" charset="0"/>
              </a:rPr>
              <a:t> is positive or negative ?</a:t>
            </a:r>
            <a:endParaRPr lang="en-US" altLang="en-US" sz="2400" dirty="0">
              <a:latin typeface="Tahoma" panose="020B0604030504040204" pitchFamily="34" charset="0"/>
            </a:endParaRP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7C5C85BA-3375-4090-BF7E-FCDCB021EC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271923"/>
            <a:ext cx="3760979" cy="2824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>
            <a:extLst>
              <a:ext uri="{FF2B5EF4-FFF2-40B4-BE49-F238E27FC236}">
                <a16:creationId xmlns:a16="http://schemas.microsoft.com/office/drawing/2014/main" id="{4F51175D-98EF-4439-8DA6-7BF9BA0C92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What does a particular value of |r| mean?</a:t>
            </a:r>
          </a:p>
        </p:txBody>
      </p:sp>
      <p:sp>
        <p:nvSpPr>
          <p:cNvPr id="55299" name="Rectangle 5">
            <a:extLst>
              <a:ext uri="{FF2B5EF4-FFF2-40B4-BE49-F238E27FC236}">
                <a16:creationId xmlns:a16="http://schemas.microsoft.com/office/drawing/2014/main" id="{1CB4719A-4672-4B76-B196-406C0ABAA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55300" name="Rectangle 7">
            <a:extLst>
              <a:ext uri="{FF2B5EF4-FFF2-40B4-BE49-F238E27FC236}">
                <a16:creationId xmlns:a16="http://schemas.microsoft.com/office/drawing/2014/main" id="{BBAA1E3B-C87D-47AC-9B6C-6CADD491B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55301" name="Rectangle 9">
            <a:extLst>
              <a:ext uri="{FF2B5EF4-FFF2-40B4-BE49-F238E27FC236}">
                <a16:creationId xmlns:a16="http://schemas.microsoft.com/office/drawing/2014/main" id="{C95E90A0-854A-4547-A1D6-1CBF1D3D3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55302" name="Rectangle 2">
            <a:extLst>
              <a:ext uri="{FF2B5EF4-FFF2-40B4-BE49-F238E27FC236}">
                <a16:creationId xmlns:a16="http://schemas.microsoft.com/office/drawing/2014/main" id="{D37CE2FF-E58F-4F43-AB01-E08D76760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85344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en-US" altLang="en-US" sz="2400">
                <a:latin typeface="Tahoma" panose="020B0604030504040204" pitchFamily="34" charset="0"/>
              </a:rPr>
              <a:t>0.8 to 1.0 -  Very strong relationship </a:t>
            </a:r>
            <a:br>
              <a:rPr lang="en-US" altLang="en-US" sz="2400">
                <a:latin typeface="Tahoma" panose="020B0604030504040204" pitchFamily="34" charset="0"/>
              </a:rPr>
            </a:br>
            <a:r>
              <a:rPr lang="en-US" altLang="en-US" sz="2400">
                <a:latin typeface="Tahoma" panose="020B0604030504040204" pitchFamily="34" charset="0"/>
              </a:rPr>
              <a:t>0.6 to 0.8 - Strong relationship </a:t>
            </a:r>
            <a:br>
              <a:rPr lang="en-US" altLang="en-US" sz="2400">
                <a:latin typeface="Tahoma" panose="020B0604030504040204" pitchFamily="34" charset="0"/>
              </a:rPr>
            </a:br>
            <a:r>
              <a:rPr lang="en-US" altLang="en-US" sz="2400">
                <a:latin typeface="Tahoma" panose="020B0604030504040204" pitchFamily="34" charset="0"/>
              </a:rPr>
              <a:t>0.4 to 0.6 - Moderate relationship </a:t>
            </a:r>
            <a:br>
              <a:rPr lang="en-US" altLang="en-US" sz="2400">
                <a:latin typeface="Tahoma" panose="020B0604030504040204" pitchFamily="34" charset="0"/>
              </a:rPr>
            </a:br>
            <a:r>
              <a:rPr lang="en-US" altLang="en-US" sz="2400">
                <a:latin typeface="Tahoma" panose="020B0604030504040204" pitchFamily="34" charset="0"/>
              </a:rPr>
              <a:t>0.2 to 0.4 - Weak relationship </a:t>
            </a:r>
            <a:br>
              <a:rPr lang="en-US" altLang="en-US" sz="2400">
                <a:latin typeface="Tahoma" panose="020B0604030504040204" pitchFamily="34" charset="0"/>
              </a:rPr>
            </a:br>
            <a:r>
              <a:rPr lang="en-US" altLang="en-US" sz="2400">
                <a:latin typeface="Tahoma" panose="020B0604030504040204" pitchFamily="34" charset="0"/>
              </a:rPr>
              <a:t>0.0 to 0.2 - Weak or no relationship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4BC5825-AE6C-41F5-A4F6-74C93A78B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190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Four checks (with many data points)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1C79A16-2696-4D5C-8644-7CB840ABD4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990600"/>
            <a:ext cx="8915400" cy="5638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look like it explains the data?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 95%of the residuals fall within ±2 of standard error of estimate?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Is the coefficient of determination acceptable?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meet the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C79AC273-E2EC-4934-8987-960C057AD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tx2">
                    <a:satMod val="130000"/>
                  </a:schemeClr>
                </a:solidFill>
              </a:rPr>
              <a:t>Check 1: </a:t>
            </a:r>
            <a:r>
              <a:rPr lang="en-US" altLang="en-US" b="1" dirty="0"/>
              <a:t>Does the model look like it explains the data?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76844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3797FCA-E600-4C6F-81DF-7A1D0F4888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Check 1:Plot Model and Data</a:t>
            </a:r>
          </a:p>
        </p:txBody>
      </p:sp>
      <p:graphicFrame>
        <p:nvGraphicFramePr>
          <p:cNvPr id="120150" name="Group 342">
            <a:extLst>
              <a:ext uri="{FF2B5EF4-FFF2-40B4-BE49-F238E27FC236}">
                <a16:creationId xmlns:a16="http://schemas.microsoft.com/office/drawing/2014/main" id="{240EB7EC-27A4-4DC8-AD9C-ADA2178B489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98438" y="796925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120151" name="Group 343">
            <a:extLst>
              <a:ext uri="{FF2B5EF4-FFF2-40B4-BE49-F238E27FC236}">
                <a16:creationId xmlns:a16="http://schemas.microsoft.com/office/drawing/2014/main" id="{897E6C20-A0F9-49F1-ADDC-060DABAB3FB1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981200" y="798513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p:pic>
        <p:nvPicPr>
          <p:cNvPr id="63572" name="Picture 3">
            <a:extLst>
              <a:ext uri="{FF2B5EF4-FFF2-40B4-BE49-F238E27FC236}">
                <a16:creationId xmlns:a16="http://schemas.microsoft.com/office/drawing/2014/main" id="{EF9DC31C-2AB0-454C-A4A4-41C374C68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84297"/>
            <a:ext cx="5675313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/>
              <p:nvPr/>
            </p:nvSpPr>
            <p:spPr bwMode="auto">
              <a:xfrm>
                <a:off x="5638800" y="3429000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8800" y="3429000"/>
                <a:ext cx="2801938" cy="306387"/>
              </a:xfrm>
              <a:prstGeom prst="rect">
                <a:avLst/>
              </a:prstGeom>
              <a:blipFill>
                <a:blip r:embed="rId5"/>
                <a:stretch>
                  <a:fillRect b="-1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51216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EA58BAE-0ABE-40CF-A537-1B1C00F218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2225" y="2590800"/>
            <a:ext cx="86868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2. </a:t>
            </a:r>
            <a:r>
              <a:rPr lang="en-US" altLang="en-US" b="1" dirty="0"/>
              <a:t>Do 95%of the residuals fall within ±2 standard error of estimate?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00112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428E005B-5AD3-4ECB-A86F-ABCF6EE2C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2: Using Standard Error of Estimate</a:t>
            </a:r>
          </a:p>
        </p:txBody>
      </p:sp>
      <p:sp>
        <p:nvSpPr>
          <p:cNvPr id="65539" name="Rectangle 6">
            <a:extLst>
              <a:ext uri="{FF2B5EF4-FFF2-40B4-BE49-F238E27FC236}">
                <a16:creationId xmlns:a16="http://schemas.microsoft.com/office/drawing/2014/main" id="{BD6F55EC-3AD8-40C2-9B8B-11FF09A6A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65540" name="Picture 1">
            <a:extLst>
              <a:ext uri="{FF2B5EF4-FFF2-40B4-BE49-F238E27FC236}">
                <a16:creationId xmlns:a16="http://schemas.microsoft.com/office/drawing/2014/main" id="{EA6484A7-4BF3-453E-BAE2-BA8056258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17638"/>
            <a:ext cx="55816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/>
              <p:nvPr/>
            </p:nvSpPr>
            <p:spPr>
              <a:xfrm>
                <a:off x="5525934" y="5997948"/>
                <a:ext cx="1808316" cy="4024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0.1700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934" y="5997948"/>
                <a:ext cx="1808316" cy="402482"/>
              </a:xfrm>
              <a:prstGeom prst="rect">
                <a:avLst/>
              </a:prstGeom>
              <a:blipFill>
                <a:blip r:embed="rId5"/>
                <a:stretch>
                  <a:fillRect l="-4040" t="-27273" r="-875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/>
              <p:nvPr/>
            </p:nvSpPr>
            <p:spPr bwMode="auto">
              <a:xfrm>
                <a:off x="6367462" y="2311400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7462" y="2311400"/>
                <a:ext cx="2801938" cy="306387"/>
              </a:xfrm>
              <a:prstGeom prst="rect">
                <a:avLst/>
              </a:prstGeom>
              <a:blipFill>
                <a:blip r:embed="rId6"/>
                <a:stretch>
                  <a:fillRect b="-1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/>
              <p:nvPr/>
            </p:nvSpPr>
            <p:spPr bwMode="auto">
              <a:xfrm>
                <a:off x="4218106" y="3819375"/>
                <a:ext cx="4751576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=(6.0248−2∗0.1700)+0.0093868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8106" y="3819375"/>
                <a:ext cx="4751576" cy="306387"/>
              </a:xfrm>
              <a:prstGeom prst="rect">
                <a:avLst/>
              </a:prstGeom>
              <a:blipFill>
                <a:blip r:embed="rId7"/>
                <a:stretch>
                  <a:fillRect b="-3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/>
              <p:nvPr/>
            </p:nvSpPr>
            <p:spPr bwMode="auto">
              <a:xfrm>
                <a:off x="2379844" y="2015111"/>
                <a:ext cx="4514927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=(6.0248+2∗0.1700)+0.0093868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79844" y="2015111"/>
                <a:ext cx="4514927" cy="306387"/>
              </a:xfrm>
              <a:prstGeom prst="rect">
                <a:avLst/>
              </a:prstGeom>
              <a:blipFill>
                <a:blip r:embed="rId8"/>
                <a:stretch>
                  <a:fillRect b="-3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3AE4FE-3072-4084-821D-9C2B800D2289}"/>
                  </a:ext>
                </a:extLst>
              </p:cNvPr>
              <p:cNvSpPr txBox="1"/>
              <p:nvPr/>
            </p:nvSpPr>
            <p:spPr>
              <a:xfrm>
                <a:off x="2209800" y="5608638"/>
                <a:ext cx="2008306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3AE4FE-3072-4084-821D-9C2B800D2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608638"/>
                <a:ext cx="2008306" cy="10911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385433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833FD0D-E791-424C-A7D2-DF763C5B42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3. Is the coefficient of determination acceptable?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7247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>
            <a:extLst>
              <a:ext uri="{FF2B5EF4-FFF2-40B4-BE49-F238E27FC236}">
                <a16:creationId xmlns:a16="http://schemas.microsoft.com/office/drawing/2014/main" id="{0DA38DDD-3E81-4715-83DB-D201333EE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3: Using Coefficient of Determination</a:t>
            </a:r>
          </a:p>
        </p:txBody>
      </p:sp>
      <p:sp>
        <p:nvSpPr>
          <p:cNvPr id="67587" name="Rectangle 5">
            <a:extLst>
              <a:ext uri="{FF2B5EF4-FFF2-40B4-BE49-F238E27FC236}">
                <a16:creationId xmlns:a16="http://schemas.microsoft.com/office/drawing/2014/main" id="{C1F7BAAF-B9EC-468B-BC07-9CA9D10C1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67588" name="Rectangle 7">
            <a:extLst>
              <a:ext uri="{FF2B5EF4-FFF2-40B4-BE49-F238E27FC236}">
                <a16:creationId xmlns:a16="http://schemas.microsoft.com/office/drawing/2014/main" id="{ED7098AD-0DE0-4449-B1EE-8BD0032C5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2E5AC3-1BC1-43E6-B593-5374A75AA74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224234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76096F-2950-48B7-9B2C-E71D3FCB885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113434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9845FD-56BD-438F-A085-78B00DDD7CD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6600" y="3115390"/>
            <a:ext cx="3303969" cy="1902829"/>
          </a:xfrm>
          <a:prstGeom prst="rect">
            <a:avLst/>
          </a:prstGeom>
          <a:blipFill>
            <a:blip r:embed="rId6"/>
            <a:stretch>
              <a:fillRect t="-2244" b="-1378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60341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CBE6E4B-8627-4662-A31D-AA5D14ECE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8575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4. Does the </a:t>
            </a: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model meet the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FCB8D16-BF08-45B0-B5E5-83008384C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tx2">
                    <a:satMod val="130000"/>
                  </a:schemeClr>
                </a:solidFill>
              </a:rPr>
              <a:t>Therm exp coeff vs temperature</a:t>
            </a:r>
          </a:p>
        </p:txBody>
      </p:sp>
      <p:graphicFrame>
        <p:nvGraphicFramePr>
          <p:cNvPr id="6" name="Group 342">
            <a:extLst>
              <a:ext uri="{FF2B5EF4-FFF2-40B4-BE49-F238E27FC236}">
                <a16:creationId xmlns:a16="http://schemas.microsoft.com/office/drawing/2014/main" id="{41CBFAB9-63BF-4914-8944-AD4F4558226A}"/>
              </a:ext>
            </a:extLst>
          </p:cNvPr>
          <p:cNvGraphicFramePr>
            <a:graphicFrameLocks/>
          </p:cNvGraphicFramePr>
          <p:nvPr/>
        </p:nvGraphicFramePr>
        <p:xfrm>
          <a:off x="335636" y="990600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7" name="Group 343">
            <a:extLst>
              <a:ext uri="{FF2B5EF4-FFF2-40B4-BE49-F238E27FC236}">
                <a16:creationId xmlns:a16="http://schemas.microsoft.com/office/drawing/2014/main" id="{80E6EA24-9451-44A2-9B01-DF6578CC987A}"/>
              </a:ext>
            </a:extLst>
          </p:cNvPr>
          <p:cNvGraphicFramePr>
            <a:graphicFrameLocks/>
          </p:cNvGraphicFramePr>
          <p:nvPr/>
        </p:nvGraphicFramePr>
        <p:xfrm>
          <a:off x="2209800" y="1017900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/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is in </a:t>
                </a:r>
                <a14:m>
                  <m:oMath xmlns:m="http://schemas.openxmlformats.org/officeDocument/2006/math">
                    <m:r>
                      <a:rPr lang="en-US" i="1" baseline="30000" dirty="0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𝛼</m:t>
                    </m:r>
                  </m:oMath>
                </a14:m>
                <a:r>
                  <a:rPr lang="en-US" dirty="0">
                    <a:latin typeface="Arial" charset="0"/>
                    <a:cs typeface="Arial" charset="0"/>
                  </a:rPr>
                  <a:t> is in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cs typeface="Arial" charset="0"/>
                      </a:rPr>
                      <m:t>𝜇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𝑖𝑛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charset="0"/>
                      </a:rPr>
                      <m:t>/</m:t>
                    </m:r>
                    <m:r>
                      <a:rPr lang="en-US" i="1" baseline="30000" dirty="0" err="1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l-GR" dirty="0">
                  <a:latin typeface="Arial" charset="0"/>
                  <a:cs typeface="Arial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86FBF9-8C76-4112-B65B-A4070F7A4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805" y="914400"/>
                <a:ext cx="1909433" cy="923330"/>
              </a:xfrm>
              <a:prstGeom prst="rect">
                <a:avLst/>
              </a:prstGeom>
              <a:blipFill>
                <a:blip r:embed="rId4"/>
                <a:stretch>
                  <a:fillRect t="-3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60807A85-73AE-8F15-A1BE-59E5BE7E6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9707" y="1676400"/>
            <a:ext cx="5176998" cy="3886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04778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6FB3740-7F67-4F6F-A819-DD6ECCF32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Model meets assumption of random errors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6BE90E33-0636-48C8-BF1C-A25FFF582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895600"/>
          </a:xfrm>
        </p:spPr>
        <p:txBody>
          <a:bodyPr/>
          <a:lstStyle/>
          <a:p>
            <a:pPr marL="609600" indent="-609600" eaLnBrk="1" hangingPunct="1"/>
            <a:r>
              <a:rPr lang="en-US" altLang="en-US" dirty="0"/>
              <a:t>Residuals are negative as well as positive</a:t>
            </a:r>
          </a:p>
          <a:p>
            <a:pPr marL="609600" indent="-609600" eaLnBrk="1" hangingPunct="1"/>
            <a:r>
              <a:rPr lang="en-US" altLang="en-US" dirty="0"/>
              <a:t>Variation of residuals as a function of the independent variable is random</a:t>
            </a:r>
          </a:p>
          <a:p>
            <a:pPr marL="609600" indent="-609600" eaLnBrk="1" hangingPunct="1"/>
            <a:r>
              <a:rPr lang="en-US" altLang="en-US" dirty="0"/>
              <a:t>Residuals follow a normal distribution</a:t>
            </a:r>
          </a:p>
          <a:p>
            <a:pPr marL="609600" indent="-609600" eaLnBrk="1" hangingPunct="1"/>
            <a:r>
              <a:rPr lang="en-US" altLang="en-US" sz="3200" strike="dblStrike" dirty="0">
                <a:latin typeface="+mn-lt"/>
              </a:rPr>
              <a:t>There is no autocorrelation between the data points.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D667C428-A11A-45ED-A30A-2745AF1E4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Are residuals negative and positive?</a:t>
            </a:r>
          </a:p>
        </p:txBody>
      </p:sp>
      <p:pic>
        <p:nvPicPr>
          <p:cNvPr id="73731" name="Picture 5">
            <a:extLst>
              <a:ext uri="{FF2B5EF4-FFF2-40B4-BE49-F238E27FC236}">
                <a16:creationId xmlns:a16="http://schemas.microsoft.com/office/drawing/2014/main" id="{7A2A25EE-4D48-48DB-8D7C-30D1854C9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6764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48F4389-24A5-4549-891C-EB0B5B3CB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Is variation of residuals as a function of independent variable random?</a:t>
            </a:r>
          </a:p>
        </p:txBody>
      </p:sp>
      <p:pic>
        <p:nvPicPr>
          <p:cNvPr id="75779" name="Picture 5">
            <a:extLst>
              <a:ext uri="{FF2B5EF4-FFF2-40B4-BE49-F238E27FC236}">
                <a16:creationId xmlns:a16="http://schemas.microsoft.com/office/drawing/2014/main" id="{4075D88D-C910-4C44-9A47-5B1736E1C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9050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0519BD8-F742-46D5-B087-7731996E6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Do the residuals follow normal distribution?</a:t>
            </a:r>
          </a:p>
        </p:txBody>
      </p:sp>
      <p:pic>
        <p:nvPicPr>
          <p:cNvPr id="77827" name="Picture 4" descr="Figure5">
            <a:extLst>
              <a:ext uri="{FF2B5EF4-FFF2-40B4-BE49-F238E27FC236}">
                <a16:creationId xmlns:a16="http://schemas.microsoft.com/office/drawing/2014/main" id="{52E4A064-230A-49C2-AF0C-64AD9BE30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46482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E64CD83A-DEB9-453F-888D-944E4BFC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http://nm.mathforcollege.com</a:t>
            </a:r>
            <a:endParaRPr lang="en-US" altLang="en-US" b="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1A953827-2541-4B6E-AE79-D6B61E70D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b="1" dirty="0"/>
              <a:t> 06.XX</a:t>
            </a:r>
            <a:br>
              <a:rPr lang="en-US" altLang="en-US" sz="4400" b="1" dirty="0"/>
            </a:br>
            <a:r>
              <a:rPr lang="en-US" altLang="en-US" sz="4400" b="1" dirty="0"/>
              <a:t>Parting Thoughts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5197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0A20EE4C-11B8-4E2D-BEE7-F209C906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" y="115318"/>
            <a:ext cx="7499350" cy="1143000"/>
          </a:xfrm>
        </p:spPr>
        <p:txBody>
          <a:bodyPr/>
          <a:lstStyle/>
          <a:p>
            <a:r>
              <a:rPr lang="en-US" altLang="en-US" dirty="0"/>
              <a:t>Final Exam Grade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C7B7A5-C440-4F14-91DA-A98116DE6AB1}"/>
              </a:ext>
            </a:extLst>
          </p:cNvPr>
          <p:cNvGraphicFramePr>
            <a:graphicFrameLocks/>
          </p:cNvGraphicFramePr>
          <p:nvPr/>
        </p:nvGraphicFramePr>
        <p:xfrm>
          <a:off x="1371600" y="1258318"/>
          <a:ext cx="6400800" cy="361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58A0BD-9346-49BC-8D80-9EE5B2691CAD}"/>
              </a:ext>
            </a:extLst>
          </p:cNvPr>
          <p:cNvCxnSpPr>
            <a:cxnSpLocks/>
          </p:cNvCxnSpPr>
          <p:nvPr/>
        </p:nvCxnSpPr>
        <p:spPr>
          <a:xfrm>
            <a:off x="2209800" y="3048000"/>
            <a:ext cx="5334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511210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18B1-B46F-4BA0-9593-86E3E54A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Final Exam Grade </a:t>
            </a:r>
            <a:r>
              <a:rPr lang="en-US" dirty="0" err="1"/>
              <a:t>vs</a:t>
            </a:r>
            <a:r>
              <a:rPr lang="en-US" dirty="0"/>
              <a:t> Pre-</a:t>
            </a:r>
            <a:r>
              <a:rPr lang="en-US" dirty="0" err="1"/>
              <a:t>Req</a:t>
            </a:r>
            <a:r>
              <a:rPr lang="en-US" dirty="0"/>
              <a:t> GPA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EE99FFB-DF74-4D13-A96E-CED6AF43ED85}"/>
              </a:ext>
            </a:extLst>
          </p:cNvPr>
          <p:cNvGraphicFramePr>
            <a:graphicFrameLocks/>
          </p:cNvGraphicFramePr>
          <p:nvPr/>
        </p:nvGraphicFramePr>
        <p:xfrm>
          <a:off x="1447800" y="1219200"/>
          <a:ext cx="68580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3C60E9D9-3C91-4553-8F1F-044B7AF24CAE}"/>
              </a:ext>
            </a:extLst>
          </p:cNvPr>
          <p:cNvSpPr/>
          <p:nvPr/>
        </p:nvSpPr>
        <p:spPr bwMode="auto">
          <a:xfrm rot="1526396">
            <a:off x="6272330" y="2687805"/>
            <a:ext cx="457200" cy="21461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B05476-2976-4A9F-A31B-CA2708846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166294">
            <a:off x="3762416" y="2231930"/>
            <a:ext cx="475529" cy="2605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90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A206-95BA-4481-99D3-F7AD73E2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Same but different</a:t>
            </a:r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2F6745CE-ADDE-701E-4EAC-46593EF32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67913"/>
            <a:ext cx="3581400" cy="492288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C5D555-9E42-DBA2-D19D-63CE77256A1E}"/>
              </a:ext>
            </a:extLst>
          </p:cNvPr>
          <p:cNvSpPr txBox="1"/>
          <p:nvPr/>
        </p:nvSpPr>
        <p:spPr>
          <a:xfrm>
            <a:off x="990600" y="6583362"/>
            <a:ext cx="51972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Source: Cliff </a:t>
            </a:r>
            <a:r>
              <a:rPr lang="en-US" sz="1000" dirty="0" err="1"/>
              <a:t>Pickover</a:t>
            </a:r>
            <a:r>
              <a:rPr lang="en-US" sz="1000" dirty="0"/>
              <a:t>: https://twitter.com/pickover/status/1576630790309707776/photo/1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8D78B-7869-D2FB-208F-BB231BE11B50}"/>
              </a:ext>
            </a:extLst>
          </p:cNvPr>
          <p:cNvSpPr txBox="1"/>
          <p:nvPr/>
        </p:nvSpPr>
        <p:spPr>
          <a:xfrm>
            <a:off x="4495800" y="2438400"/>
            <a:ext cx="44386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following are the same for both lines.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 of 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Sample variance of 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 of 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Sample variance of 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Correlation between x and 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Linear regression line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Coefficient of determination of the linear regression</a:t>
            </a:r>
          </a:p>
        </p:txBody>
      </p:sp>
    </p:spTree>
    <p:extLst>
      <p:ext uri="{BB962C8B-B14F-4D97-AF65-F5344CB8AC3E}">
        <p14:creationId xmlns:p14="http://schemas.microsoft.com/office/powerpoint/2010/main" val="14880751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7B165-1098-14F8-CEAF-8888A585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Pizza price vs Pizza Diameter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55DF86-E40B-AA95-34C6-AA157D7CE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417638"/>
            <a:ext cx="6096000" cy="3667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BC2C69-A30A-CBD6-569A-F074CA7F81BA}"/>
              </a:ext>
            </a:extLst>
          </p:cNvPr>
          <p:cNvSpPr txBox="1"/>
          <p:nvPr/>
        </p:nvSpPr>
        <p:spPr>
          <a:xfrm>
            <a:off x="1219200" y="5791200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Sources: </a:t>
            </a:r>
            <a:r>
              <a:rPr lang="en-US" sz="1000" dirty="0">
                <a:hlinkClick r:id="rId3"/>
              </a:rPr>
              <a:t>https://www.npr.org/sections/money/2014/02/26/282132576/74-476-reasons-you-should-always-get-the-bigger-pizza</a:t>
            </a:r>
            <a:br>
              <a:rPr lang="en-US" sz="1000" dirty="0"/>
            </a:br>
            <a:r>
              <a:rPr lang="en-US" sz="1000" dirty="0">
                <a:hlinkClick r:id="rId4"/>
              </a:rPr>
              <a:t>https://www.themarysue.com/mpr-pizza-graph/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24541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E5AFF-5CC4-3A79-6EA1-4B5E2943F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12961"/>
            <a:ext cx="8991600" cy="823321"/>
          </a:xfrm>
        </p:spPr>
        <p:txBody>
          <a:bodyPr/>
          <a:lstStyle/>
          <a:p>
            <a:r>
              <a:rPr lang="en-US" dirty="0"/>
              <a:t>Effect of Outlier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5872A2-0439-163C-36AB-6AC18FD26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364" y="1650463"/>
            <a:ext cx="2686050" cy="17975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34DC8B-7D67-E70F-7995-4A5FC1D88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636393"/>
            <a:ext cx="2686050" cy="17975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7EBE59-AC5B-0E27-F16E-8AB3822B7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064" y="3429000"/>
            <a:ext cx="3631521" cy="21108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B5F1FE-B456-67C5-DA00-262E94BFB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815" y="3448050"/>
            <a:ext cx="3631522" cy="211082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A088A74-DFA4-CEDD-6AA2-A20BF30A6494}"/>
              </a:ext>
            </a:extLst>
          </p:cNvPr>
          <p:cNvSpPr/>
          <p:nvPr/>
        </p:nvSpPr>
        <p:spPr>
          <a:xfrm>
            <a:off x="7239000" y="2362200"/>
            <a:ext cx="304800" cy="3666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31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C924-1EC2-4CC3-ADFC-12B15DD8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Assigned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FCB914-2FF4-461D-BCC5-D779818F46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Given (2,4), (2,5), (3,5) and (3,6) as data points</a:t>
                </a:r>
              </a:p>
              <a:p>
                <a:pPr marL="0" indent="0">
                  <a:buNone/>
                </a:pPr>
                <a:r>
                  <a:rPr lang="en-US" dirty="0"/>
                  <a:t>1) Regress to a general straight line,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 </a:t>
                </a:r>
                <a:r>
                  <a:rPr lang="en-US" sz="1600" dirty="0"/>
                  <a:t>(Answer: y=1x+2.5)</a:t>
                </a:r>
              </a:p>
              <a:p>
                <a:pPr marL="0" indent="0">
                  <a:buNone/>
                </a:pPr>
                <a:r>
                  <a:rPr lang="en-US" dirty="0"/>
                  <a:t>2) Find the standard error of estimate </a:t>
                </a:r>
                <a:r>
                  <a:rPr lang="en-US" sz="1600" dirty="0"/>
                  <a:t>(Ans: 0.7071).</a:t>
                </a:r>
              </a:p>
              <a:p>
                <a:pPr marL="0" indent="0">
                  <a:buNone/>
                </a:pPr>
                <a:r>
                  <a:rPr lang="en-US" dirty="0"/>
                  <a:t>3) Find the scaled residuals </a:t>
                </a:r>
                <a:r>
                  <a:rPr lang="en-US" sz="1600" dirty="0"/>
                  <a:t>(Answer: -0.7071    0.7071   -0.7071    0.7071).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FCB914-2FF4-461D-BCC5-D779818F46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31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72965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C924-1EC2-4CC3-ADFC-12B15DD8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Assigned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CB914-2FF4-461D-BCC5-D779818F4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878205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 (2,4), (2,5), (3,5) and (3,6) as data points (extension of previous problem)</a:t>
            </a:r>
          </a:p>
          <a:p>
            <a:pPr marL="0" indent="0">
              <a:buNone/>
            </a:pPr>
            <a:r>
              <a:rPr lang="en-US" dirty="0"/>
              <a:t>1) Find the sum of the square of the differences with the mean </a:t>
            </a:r>
            <a:r>
              <a:rPr lang="en-US" sz="1600" dirty="0"/>
              <a:t>(Ans: 2).</a:t>
            </a:r>
          </a:p>
          <a:p>
            <a:pPr marL="0" indent="0">
              <a:buNone/>
            </a:pPr>
            <a:r>
              <a:rPr lang="en-US" dirty="0"/>
              <a:t>2) Find the sum of the square of the residuals. </a:t>
            </a:r>
            <a:r>
              <a:rPr lang="en-US" sz="1600" dirty="0"/>
              <a:t>(Ans: 1)</a:t>
            </a:r>
          </a:p>
          <a:p>
            <a:pPr marL="0" indent="0">
              <a:buNone/>
            </a:pPr>
            <a:r>
              <a:rPr lang="en-US" dirty="0"/>
              <a:t>3) Find the coefficient of determination </a:t>
            </a:r>
            <a:r>
              <a:rPr lang="en-US" sz="1600" dirty="0"/>
              <a:t>(Ans: 0.5).</a:t>
            </a:r>
          </a:p>
          <a:p>
            <a:pPr marL="0" indent="0">
              <a:buNone/>
            </a:pPr>
            <a:r>
              <a:rPr lang="en-US" dirty="0"/>
              <a:t>4) Find the correlation coefficient </a:t>
            </a:r>
            <a:r>
              <a:rPr lang="en-US" sz="1600" dirty="0"/>
              <a:t>(Ans: 0.7071).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030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B414C0B-65DC-46DE-BC49-9F49AFCDF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6600" y="2514600"/>
            <a:ext cx="1981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END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d7a121c-d373-451d-a605-4fcef1c77e90"/>
  <p:tag name="__PE_POLL_URL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6443</TotalTime>
  <Words>1650</Words>
  <Application>Microsoft Office PowerPoint</Application>
  <PresentationFormat>On-screen Show (4:3)</PresentationFormat>
  <Paragraphs>557</Paragraphs>
  <Slides>53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 2</vt:lpstr>
      <vt:lpstr>Solstice</vt:lpstr>
      <vt:lpstr>6.05 Adequacy of Linear Regression Models</vt:lpstr>
      <vt:lpstr>Data</vt:lpstr>
      <vt:lpstr>Therm exp coeff vs temperature</vt:lpstr>
      <vt:lpstr>Is this adequate?</vt:lpstr>
      <vt:lpstr>Quality of Fitted Data</vt:lpstr>
      <vt:lpstr>Linear Regression Models</vt:lpstr>
      <vt:lpstr>Four checks</vt:lpstr>
      <vt:lpstr>Therm exp coeff vs temperature (22 data points)</vt:lpstr>
      <vt:lpstr>Therm exp coeff vs temperature (6 data points)</vt:lpstr>
      <vt:lpstr>Four checks (with 6 data points)</vt:lpstr>
      <vt:lpstr>Check 1: Does the model look like it explains the data?</vt:lpstr>
      <vt:lpstr>Data and Model</vt:lpstr>
      <vt:lpstr>Check 2. Do 95%of the residuals fall within ±2 standard error of estimate?</vt:lpstr>
      <vt:lpstr>Data and Model</vt:lpstr>
      <vt:lpstr>Standard error of estimate</vt:lpstr>
      <vt:lpstr>Standard Error of Estimate</vt:lpstr>
      <vt:lpstr>Standard Error of Estimate</vt:lpstr>
      <vt:lpstr>Standard Error of Estimate</vt:lpstr>
      <vt:lpstr>Scaled Residuals</vt:lpstr>
      <vt:lpstr>Scaled Residuals</vt:lpstr>
      <vt:lpstr>3. Is the coefficient of determination acceptable?</vt:lpstr>
      <vt:lpstr>PowerPoint Presentation</vt:lpstr>
      <vt:lpstr>Sum of square of residuals between data and mean</vt:lpstr>
      <vt:lpstr>Sum of square of residuals between observed and predicted</vt:lpstr>
      <vt:lpstr>Coefficient of determination</vt:lpstr>
      <vt:lpstr>Calculation of St</vt:lpstr>
      <vt:lpstr>Calculation of Sr</vt:lpstr>
      <vt:lpstr>Coefficient of determination</vt:lpstr>
      <vt:lpstr>Limits of Coefficient of Determination</vt:lpstr>
      <vt:lpstr>Correlation coefficient</vt:lpstr>
      <vt:lpstr>What does a particular value of |r| mean?</vt:lpstr>
      <vt:lpstr>Four checks (with many data points)</vt:lpstr>
      <vt:lpstr>Check 1: Does the model look like it explains the data?</vt:lpstr>
      <vt:lpstr>Check 1:Plot Model and Data</vt:lpstr>
      <vt:lpstr>Check 2. Do 95%of the residuals fall within ±2 standard error of estimate?</vt:lpstr>
      <vt:lpstr>Check 2: Using Standard Error of Estimate</vt:lpstr>
      <vt:lpstr>3. Is the coefficient of determination acceptable?</vt:lpstr>
      <vt:lpstr>Check 3: Using Coefficient of Determination</vt:lpstr>
      <vt:lpstr>Check 4. Does the model meet the assumption of random errors?</vt:lpstr>
      <vt:lpstr>Therm exp coeff vs temperature</vt:lpstr>
      <vt:lpstr>Model meets assumption of random errors</vt:lpstr>
      <vt:lpstr>Are residuals negative and positive?</vt:lpstr>
      <vt:lpstr>Is variation of residuals as a function of independent variable random?</vt:lpstr>
      <vt:lpstr>Do the residuals follow normal distribution?</vt:lpstr>
      <vt:lpstr> 06.XX Parting Thoughts</vt:lpstr>
      <vt:lpstr>Final Exam Grade</vt:lpstr>
      <vt:lpstr>Final Exam Grade vs Pre-Req GPA</vt:lpstr>
      <vt:lpstr>Same but different</vt:lpstr>
      <vt:lpstr>Pizza price vs Pizza Diameter</vt:lpstr>
      <vt:lpstr>Effect of Outlier</vt:lpstr>
      <vt:lpstr>Problem Assigned</vt:lpstr>
      <vt:lpstr>Problem Assigned</vt:lpstr>
      <vt:lpstr>END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Regression</dc:title>
  <dc:creator>kaw</dc:creator>
  <cp:lastModifiedBy>Autar Kaw</cp:lastModifiedBy>
  <cp:revision>276</cp:revision>
  <cp:lastPrinted>2023-03-09T14:10:06Z</cp:lastPrinted>
  <dcterms:created xsi:type="dcterms:W3CDTF">2007-03-08T14:59:05Z</dcterms:created>
  <dcterms:modified xsi:type="dcterms:W3CDTF">2023-03-21T20:01:26Z</dcterms:modified>
</cp:coreProperties>
</file>