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7"/>
  </p:notesMasterIdLst>
  <p:sldIdLst>
    <p:sldId id="256" r:id="rId2"/>
    <p:sldId id="514" r:id="rId3"/>
    <p:sldId id="513" r:id="rId4"/>
    <p:sldId id="320" r:id="rId5"/>
    <p:sldId id="424" r:id="rId6"/>
    <p:sldId id="483" r:id="rId7"/>
    <p:sldId id="480" r:id="rId8"/>
    <p:sldId id="326" r:id="rId9"/>
    <p:sldId id="327" r:id="rId10"/>
    <p:sldId id="329" r:id="rId11"/>
    <p:sldId id="484" r:id="rId12"/>
    <p:sldId id="428" r:id="rId13"/>
    <p:sldId id="330" r:id="rId14"/>
    <p:sldId id="332" r:id="rId15"/>
    <p:sldId id="427" r:id="rId16"/>
    <p:sldId id="333" r:id="rId17"/>
    <p:sldId id="335" r:id="rId18"/>
    <p:sldId id="336" r:id="rId19"/>
    <p:sldId id="337" r:id="rId20"/>
    <p:sldId id="338" r:id="rId21"/>
    <p:sldId id="339" r:id="rId22"/>
    <p:sldId id="340" r:id="rId23"/>
    <p:sldId id="425" r:id="rId24"/>
    <p:sldId id="342" r:id="rId25"/>
    <p:sldId id="497" r:id="rId26"/>
    <p:sldId id="481" r:id="rId27"/>
    <p:sldId id="482" r:id="rId28"/>
    <p:sldId id="466" r:id="rId29"/>
    <p:sldId id="475" r:id="rId30"/>
    <p:sldId id="478" r:id="rId31"/>
    <p:sldId id="469" r:id="rId32"/>
    <p:sldId id="322" r:id="rId33"/>
    <p:sldId id="499" r:id="rId34"/>
    <p:sldId id="500" r:id="rId35"/>
    <p:sldId id="426" r:id="rId36"/>
    <p:sldId id="501" r:id="rId37"/>
    <p:sldId id="502" r:id="rId38"/>
    <p:sldId id="429" r:id="rId39"/>
    <p:sldId id="503" r:id="rId40"/>
    <p:sldId id="504" r:id="rId41"/>
    <p:sldId id="505" r:id="rId42"/>
    <p:sldId id="506" r:id="rId43"/>
    <p:sldId id="507" r:id="rId44"/>
    <p:sldId id="455" r:id="rId45"/>
    <p:sldId id="456" r:id="rId46"/>
    <p:sldId id="508" r:id="rId47"/>
    <p:sldId id="459" r:id="rId48"/>
    <p:sldId id="460" r:id="rId49"/>
    <p:sldId id="511" r:id="rId50"/>
    <p:sldId id="452" r:id="rId51"/>
    <p:sldId id="510" r:id="rId52"/>
    <p:sldId id="509" r:id="rId53"/>
    <p:sldId id="512" r:id="rId54"/>
    <p:sldId id="515" r:id="rId55"/>
    <p:sldId id="465" r:id="rId56"/>
  </p:sldIdLst>
  <p:sldSz cx="9144000" cy="6858000" type="screen4x3"/>
  <p:notesSz cx="9601200" cy="7315200"/>
  <p:custDataLst>
    <p:tags r:id="rId5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6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utar\Downloads\2023-03-19T0923_Grades-EML3041.002S23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Test score vs attendance </a:t>
            </a:r>
          </a:p>
        </c:rich>
      </c:tx>
      <c:layout>
        <c:manualLayout>
          <c:xMode val="edge"/>
          <c:yMode val="edge"/>
          <c:x val="0.27851265060004177"/>
          <c:y val="1.24629546414249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824382378211686E-2"/>
          <c:y val="0.12293536373866389"/>
          <c:w val="0.90758518413897815"/>
          <c:h val="0.8239116150889467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9615549010923576"/>
                  <c:y val="0.4913107660962736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aseline="0"/>
                      <a:t>y = 0.0873x + 64.045</a:t>
                    </a:r>
                    <a:br>
                      <a:rPr lang="en-US" sz="2400" baseline="0"/>
                    </a:br>
                    <a:r>
                      <a:rPr lang="en-US" sz="2400" baseline="0"/>
                      <a:t>R² = 0.014</a:t>
                    </a:r>
                    <a:endParaRPr lang="en-US" sz="240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'2023-03-19T0923_Grades-EML3041.'!$AB$4:$AB$54</c:f>
              <c:numCache>
                <c:formatCode>General</c:formatCode>
                <c:ptCount val="51"/>
                <c:pt idx="0">
                  <c:v>90</c:v>
                </c:pt>
                <c:pt idx="1">
                  <c:v>70</c:v>
                </c:pt>
                <c:pt idx="2">
                  <c:v>60</c:v>
                </c:pt>
                <c:pt idx="3">
                  <c:v>65</c:v>
                </c:pt>
                <c:pt idx="4">
                  <c:v>50</c:v>
                </c:pt>
                <c:pt idx="5">
                  <c:v>90</c:v>
                </c:pt>
                <c:pt idx="6">
                  <c:v>85</c:v>
                </c:pt>
                <c:pt idx="7">
                  <c:v>95</c:v>
                </c:pt>
                <c:pt idx="8">
                  <c:v>85</c:v>
                </c:pt>
                <c:pt idx="9">
                  <c:v>85</c:v>
                </c:pt>
                <c:pt idx="10">
                  <c:v>90</c:v>
                </c:pt>
                <c:pt idx="11">
                  <c:v>85</c:v>
                </c:pt>
                <c:pt idx="12">
                  <c:v>90</c:v>
                </c:pt>
                <c:pt idx="13">
                  <c:v>15</c:v>
                </c:pt>
                <c:pt idx="14">
                  <c:v>85</c:v>
                </c:pt>
                <c:pt idx="15">
                  <c:v>25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55.000000000000007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90</c:v>
                </c:pt>
                <c:pt idx="24">
                  <c:v>100</c:v>
                </c:pt>
                <c:pt idx="25">
                  <c:v>85</c:v>
                </c:pt>
                <c:pt idx="26">
                  <c:v>85</c:v>
                </c:pt>
                <c:pt idx="27">
                  <c:v>85</c:v>
                </c:pt>
                <c:pt idx="28">
                  <c:v>50</c:v>
                </c:pt>
                <c:pt idx="29">
                  <c:v>100</c:v>
                </c:pt>
                <c:pt idx="30">
                  <c:v>95</c:v>
                </c:pt>
                <c:pt idx="31">
                  <c:v>100</c:v>
                </c:pt>
                <c:pt idx="32">
                  <c:v>100</c:v>
                </c:pt>
                <c:pt idx="33">
                  <c:v>60</c:v>
                </c:pt>
                <c:pt idx="34">
                  <c:v>85</c:v>
                </c:pt>
                <c:pt idx="35">
                  <c:v>65</c:v>
                </c:pt>
                <c:pt idx="36">
                  <c:v>95</c:v>
                </c:pt>
                <c:pt idx="37">
                  <c:v>85</c:v>
                </c:pt>
                <c:pt idx="38">
                  <c:v>95</c:v>
                </c:pt>
                <c:pt idx="39">
                  <c:v>5</c:v>
                </c:pt>
                <c:pt idx="40">
                  <c:v>90</c:v>
                </c:pt>
                <c:pt idx="41">
                  <c:v>100</c:v>
                </c:pt>
                <c:pt idx="42">
                  <c:v>40</c:v>
                </c:pt>
                <c:pt idx="43">
                  <c:v>80</c:v>
                </c:pt>
                <c:pt idx="44">
                  <c:v>100</c:v>
                </c:pt>
                <c:pt idx="45">
                  <c:v>95</c:v>
                </c:pt>
                <c:pt idx="46">
                  <c:v>85</c:v>
                </c:pt>
                <c:pt idx="47">
                  <c:v>100</c:v>
                </c:pt>
                <c:pt idx="48">
                  <c:v>95</c:v>
                </c:pt>
                <c:pt idx="49">
                  <c:v>95</c:v>
                </c:pt>
                <c:pt idx="50">
                  <c:v>95</c:v>
                </c:pt>
              </c:numCache>
            </c:numRef>
          </c:xVal>
          <c:yVal>
            <c:numRef>
              <c:f>'2023-03-19T0923_Grades-EML3041.'!$AC$4:$AC$54</c:f>
              <c:numCache>
                <c:formatCode>General</c:formatCode>
                <c:ptCount val="51"/>
                <c:pt idx="0">
                  <c:v>66</c:v>
                </c:pt>
                <c:pt idx="1">
                  <c:v>71</c:v>
                </c:pt>
                <c:pt idx="2">
                  <c:v>91</c:v>
                </c:pt>
                <c:pt idx="3">
                  <c:v>93</c:v>
                </c:pt>
                <c:pt idx="4">
                  <c:v>84</c:v>
                </c:pt>
                <c:pt idx="5">
                  <c:v>89</c:v>
                </c:pt>
                <c:pt idx="6">
                  <c:v>47</c:v>
                </c:pt>
                <c:pt idx="7">
                  <c:v>96</c:v>
                </c:pt>
                <c:pt idx="8">
                  <c:v>79</c:v>
                </c:pt>
                <c:pt idx="9">
                  <c:v>79</c:v>
                </c:pt>
                <c:pt idx="10">
                  <c:v>78</c:v>
                </c:pt>
                <c:pt idx="11">
                  <c:v>69</c:v>
                </c:pt>
                <c:pt idx="12">
                  <c:v>87</c:v>
                </c:pt>
                <c:pt idx="13">
                  <c:v>96</c:v>
                </c:pt>
                <c:pt idx="14">
                  <c:v>60</c:v>
                </c:pt>
                <c:pt idx="15">
                  <c:v>61</c:v>
                </c:pt>
                <c:pt idx="16">
                  <c:v>87</c:v>
                </c:pt>
                <c:pt idx="17">
                  <c:v>59</c:v>
                </c:pt>
                <c:pt idx="18">
                  <c:v>94</c:v>
                </c:pt>
                <c:pt idx="19">
                  <c:v>60</c:v>
                </c:pt>
                <c:pt idx="20">
                  <c:v>98</c:v>
                </c:pt>
                <c:pt idx="21">
                  <c:v>84</c:v>
                </c:pt>
                <c:pt idx="22">
                  <c:v>68</c:v>
                </c:pt>
                <c:pt idx="23">
                  <c:v>77</c:v>
                </c:pt>
                <c:pt idx="24">
                  <c:v>71</c:v>
                </c:pt>
                <c:pt idx="25">
                  <c:v>77</c:v>
                </c:pt>
                <c:pt idx="26">
                  <c:v>61</c:v>
                </c:pt>
                <c:pt idx="27">
                  <c:v>98</c:v>
                </c:pt>
                <c:pt idx="28">
                  <c:v>45</c:v>
                </c:pt>
                <c:pt idx="29">
                  <c:v>56</c:v>
                </c:pt>
                <c:pt idx="30">
                  <c:v>65</c:v>
                </c:pt>
                <c:pt idx="31">
                  <c:v>87</c:v>
                </c:pt>
                <c:pt idx="32">
                  <c:v>69</c:v>
                </c:pt>
                <c:pt idx="33">
                  <c:v>61</c:v>
                </c:pt>
                <c:pt idx="34">
                  <c:v>69</c:v>
                </c:pt>
                <c:pt idx="35">
                  <c:v>64</c:v>
                </c:pt>
                <c:pt idx="36">
                  <c:v>88</c:v>
                </c:pt>
                <c:pt idx="37">
                  <c:v>69</c:v>
                </c:pt>
                <c:pt idx="38">
                  <c:v>47</c:v>
                </c:pt>
                <c:pt idx="39">
                  <c:v>56</c:v>
                </c:pt>
                <c:pt idx="40">
                  <c:v>82</c:v>
                </c:pt>
                <c:pt idx="41">
                  <c:v>85</c:v>
                </c:pt>
                <c:pt idx="42">
                  <c:v>85</c:v>
                </c:pt>
                <c:pt idx="43">
                  <c:v>54</c:v>
                </c:pt>
                <c:pt idx="44">
                  <c:v>71</c:v>
                </c:pt>
                <c:pt idx="45">
                  <c:v>69</c:v>
                </c:pt>
                <c:pt idx="46">
                  <c:v>71</c:v>
                </c:pt>
                <c:pt idx="47">
                  <c:v>80</c:v>
                </c:pt>
                <c:pt idx="48">
                  <c:v>63</c:v>
                </c:pt>
                <c:pt idx="49">
                  <c:v>47</c:v>
                </c:pt>
                <c:pt idx="50">
                  <c:v>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38E-49D4-97D9-81766514A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732895"/>
        <c:axId val="2123253455"/>
      </c:scatterChart>
      <c:valAx>
        <c:axId val="244732895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253455"/>
        <c:crosses val="autoZero"/>
        <c:crossBetween val="midCat"/>
      </c:valAx>
      <c:valAx>
        <c:axId val="2123253455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328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Final Exam Grades</a:t>
            </a:r>
          </a:p>
        </c:rich>
      </c:tx>
      <c:layout>
        <c:manualLayout>
          <c:xMode val="edge"/>
          <c:yMode val="edge"/>
          <c:x val="0.38082907576156094"/>
          <c:y val="3.4136613125574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35235126908092"/>
          <c:y val="0.17670717382650494"/>
          <c:w val="0.83808303407390961"/>
          <c:h val="0.6465876133197124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Sheet1!$C$1:$C$55</c:f>
              <c:numCache>
                <c:formatCode>General</c:formatCode>
                <c:ptCount val="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E-453F-97E6-2D9175B0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4328"/>
        <c:axId val="563599032"/>
      </c:scatterChart>
      <c:valAx>
        <c:axId val="5635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Student No</a:t>
                </a:r>
              </a:p>
            </c:rich>
          </c:tx>
          <c:layout>
            <c:manualLayout>
              <c:xMode val="edge"/>
              <c:yMode val="edge"/>
              <c:x val="0.4818653611676893"/>
              <c:y val="0.9036162297946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9032"/>
        <c:crosses val="autoZero"/>
        <c:crossBetween val="midCat"/>
      </c:valAx>
      <c:valAx>
        <c:axId val="563599032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Grade</a:t>
                </a:r>
              </a:p>
            </c:rich>
          </c:tx>
          <c:layout>
            <c:manualLayout>
              <c:xMode val="edge"/>
              <c:yMode val="edge"/>
              <c:x val="2.4611402855338908E-2"/>
              <c:y val="0.37951881651374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432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93708078156897"/>
          <c:y val="5.4321811468481689E-2"/>
          <c:w val="0.83570544119595491"/>
          <c:h val="0.6465876133197122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2144634304732527"/>
                  <c:y val="0.61608615586105786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y = 9.8669x + 41.75; 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R² = 0.2227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R=0.4719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Sheet1!$D$1:$D$55</c:f>
              <c:numCache>
                <c:formatCode>General</c:formatCode>
                <c:ptCount val="55"/>
                <c:pt idx="0">
                  <c:v>2</c:v>
                </c:pt>
                <c:pt idx="1">
                  <c:v>3.75</c:v>
                </c:pt>
                <c:pt idx="2">
                  <c:v>3.25</c:v>
                </c:pt>
                <c:pt idx="3">
                  <c:v>2.5</c:v>
                </c:pt>
                <c:pt idx="4">
                  <c:v>2.75</c:v>
                </c:pt>
                <c:pt idx="5">
                  <c:v>2</c:v>
                </c:pt>
                <c:pt idx="6">
                  <c:v>2.75</c:v>
                </c:pt>
                <c:pt idx="7">
                  <c:v>2</c:v>
                </c:pt>
                <c:pt idx="8">
                  <c:v>3.25</c:v>
                </c:pt>
                <c:pt idx="9">
                  <c:v>2.5</c:v>
                </c:pt>
                <c:pt idx="10">
                  <c:v>4</c:v>
                </c:pt>
                <c:pt idx="11">
                  <c:v>2.5</c:v>
                </c:pt>
                <c:pt idx="12">
                  <c:v>2.5</c:v>
                </c:pt>
                <c:pt idx="13">
                  <c:v>3</c:v>
                </c:pt>
                <c:pt idx="14">
                  <c:v>2.75</c:v>
                </c:pt>
                <c:pt idx="15">
                  <c:v>3.25</c:v>
                </c:pt>
                <c:pt idx="16">
                  <c:v>2.75</c:v>
                </c:pt>
                <c:pt idx="17">
                  <c:v>2.5</c:v>
                </c:pt>
                <c:pt idx="18">
                  <c:v>2.5</c:v>
                </c:pt>
                <c:pt idx="19">
                  <c:v>1.25</c:v>
                </c:pt>
                <c:pt idx="20">
                  <c:v>3</c:v>
                </c:pt>
                <c:pt idx="21">
                  <c:v>1.5</c:v>
                </c:pt>
                <c:pt idx="22">
                  <c:v>2.25</c:v>
                </c:pt>
                <c:pt idx="23">
                  <c:v>3.5</c:v>
                </c:pt>
                <c:pt idx="24">
                  <c:v>2</c:v>
                </c:pt>
                <c:pt idx="25">
                  <c:v>3.5</c:v>
                </c:pt>
                <c:pt idx="26">
                  <c:v>3.5</c:v>
                </c:pt>
                <c:pt idx="27">
                  <c:v>1.75</c:v>
                </c:pt>
                <c:pt idx="28">
                  <c:v>2.25</c:v>
                </c:pt>
                <c:pt idx="29">
                  <c:v>4</c:v>
                </c:pt>
                <c:pt idx="30">
                  <c:v>2.25</c:v>
                </c:pt>
                <c:pt idx="31">
                  <c:v>4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3.5</c:v>
                </c:pt>
                <c:pt idx="36">
                  <c:v>2.5</c:v>
                </c:pt>
                <c:pt idx="37">
                  <c:v>2.25</c:v>
                </c:pt>
                <c:pt idx="38">
                  <c:v>2.25</c:v>
                </c:pt>
                <c:pt idx="39">
                  <c:v>4</c:v>
                </c:pt>
                <c:pt idx="40">
                  <c:v>3.5</c:v>
                </c:pt>
                <c:pt idx="41">
                  <c:v>4</c:v>
                </c:pt>
                <c:pt idx="42">
                  <c:v>2.75</c:v>
                </c:pt>
                <c:pt idx="43">
                  <c:v>2.5</c:v>
                </c:pt>
                <c:pt idx="44">
                  <c:v>2.25</c:v>
                </c:pt>
                <c:pt idx="45">
                  <c:v>2.25</c:v>
                </c:pt>
                <c:pt idx="46">
                  <c:v>3</c:v>
                </c:pt>
                <c:pt idx="47">
                  <c:v>4</c:v>
                </c:pt>
                <c:pt idx="48">
                  <c:v>4</c:v>
                </c:pt>
                <c:pt idx="49">
                  <c:v>3</c:v>
                </c:pt>
                <c:pt idx="50">
                  <c:v>3</c:v>
                </c:pt>
                <c:pt idx="51">
                  <c:v>2.75</c:v>
                </c:pt>
                <c:pt idx="52">
                  <c:v>4</c:v>
                </c:pt>
                <c:pt idx="53">
                  <c:v>3</c:v>
                </c:pt>
                <c:pt idx="54">
                  <c:v>2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25-45CB-AB14-19AECABD7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6288"/>
        <c:axId val="563591584"/>
      </c:scatterChart>
      <c:valAx>
        <c:axId val="563596288"/>
        <c:scaling>
          <c:orientation val="minMax"/>
          <c:max val="5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Pre-Requisite GPA</a:t>
                </a:r>
              </a:p>
            </c:rich>
          </c:tx>
          <c:layout>
            <c:manualLayout>
              <c:xMode val="edge"/>
              <c:yMode val="edge"/>
              <c:x val="0.42175995710585606"/>
              <c:y val="0.7664733431130352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1584"/>
        <c:crosses val="autoZero"/>
        <c:crossBetween val="midCat"/>
      </c:valAx>
      <c:valAx>
        <c:axId val="563591584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Scores</a:t>
                </a:r>
              </a:p>
            </c:rich>
          </c:tx>
          <c:layout>
            <c:manualLayout>
              <c:xMode val="edge"/>
              <c:yMode val="edge"/>
              <c:x val="4.874210328321809E-2"/>
              <c:y val="0.1589891022222517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628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B223BB5-3DA6-4A9C-BDD5-1BACAF571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43D5A-C7F8-424F-B1D7-A552E611DA28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6A2306-6271-49AD-890B-D479226C9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BF630E5-0F82-4B65-BFBA-F90BA9E9B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64967B7-ABA0-4D15-9FB7-0C1A94258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E7CD4-A3F0-4449-B35F-93592505FA8A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AFFE3A0-EAA6-45E0-8A24-D32E7BA6EC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DBE9703-4484-45C9-B51B-9B44644DD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883150" y="398463"/>
            <a:ext cx="2832100" cy="2124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06465" y="2653695"/>
            <a:ext cx="9188648" cy="252185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https://www.polleverywhere.com/multiple_choice_polls/cHcAgyXAhIaoYa09bH6Ky?state=opened&amp;flow=Default&amp;onscreen=persist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E178C2-B55F-40C8-AD6D-F885DC6C95C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35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transforming the data to find the constants of the regression model $$y=ae^{bx}$$ to best fit $$(x_1,y_1),(x_2,y_2),................(x_n,y_n)$$, the sum of the square of the residuals that is minimized is
https://www.polleverywhere.com/multiple_choice_polls/WyT4ltd6kg29KTrQtJjC4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8774F-CFA6-4FB1-90AE-50E02A22D68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58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95B9062-C31D-447E-9F0B-CD11A63CA13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DAC3AC9-1E5E-489A-990A-2FF7883E416B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826D494-4DD5-4406-9324-064799B245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265D6CD-0A16-441F-8115-C808E2141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02B7B3C-481B-4E02-82D6-E2777DB5EFB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F1FB747-9117-4E37-A020-B557A6B73A8F}" type="slidenum">
              <a:rPr lang="en-US" altLang="en-US" sz="2500"/>
              <a:pPr algn="ctr" eaLnBrk="1" hangingPunct="1"/>
              <a:t>9</a:t>
            </a:fld>
            <a:endParaRPr lang="en-US" altLang="en-US" sz="25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966B9AC-A0DB-4FE4-A7ED-6AADE18981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5A9CA10-17EA-4C23-8BF6-682F99733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3429"/>
            <a:ext cx="7000875" cy="33092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8" rIns="91419" bIns="4570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6E1B2B8-5CA4-4C47-98A8-0B0CF587AE8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1053B46-8C35-4411-A7F0-4DBF130C8821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CEE49AE-5DA3-41FE-9AB7-076D454FEE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E7910D6-BF9C-40E7-A939-9C0CE9D9F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954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465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C97F8B-C01D-4896-82E3-99A61C2858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784F664-93F6-4B89-BEB4-DC3CD868BDB2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CC01256-EA33-49BB-9DF1-ECC097F07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70AEB15-FE9C-483C-A0E9-0547E1415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288463-DE66-456F-A459-41D35DA36AF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4CF4304-F21F-4660-9FD6-FA421FE71133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31F901F-10EB-4C74-9AB1-D24BDFD3C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BC7C1A7-4142-4424-9C63-F91569298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34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7A145C4-B8CB-4FB3-885A-100A8B4A599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A4886CC-5AE4-4B37-9BB8-D702C04E28FF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81F2AF6-C5B9-4122-9861-582428C78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EFC81A6B-EA0F-43CD-B2A7-9C648D639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F9473AA-52C6-452A-9A49-175FD054AA5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6338144-D8CF-4DA7-A8B1-B7B575F64AE7}" type="slidenum">
              <a:rPr lang="en-US" altLang="en-US" sz="2500"/>
              <a:pPr algn="ctr" eaLnBrk="1" hangingPunct="1"/>
              <a:t>17</a:t>
            </a:fld>
            <a:endParaRPr lang="en-US" altLang="en-US" sz="25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7703191-9C5C-4B2F-B8C6-54CAD15E9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39E0F6B-B282-4ECF-9110-58B86FE6C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5ABE789B-F2DD-42AE-8994-DF6A2A58DC6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C2213A9-328E-40A9-B76B-F812A918B524}" type="slidenum">
              <a:rPr lang="en-US" altLang="en-US" sz="2500"/>
              <a:pPr algn="ctr" eaLnBrk="1" hangingPunct="1"/>
              <a:t>18</a:t>
            </a:fld>
            <a:endParaRPr lang="en-US" altLang="en-US" sz="25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7C3EB90-707F-4508-B7FF-768C7F2BA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10753C4-940D-44E7-8B1E-896ECCE99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C4CC163A-2F79-44B9-BA3F-F69779012E0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5FC2471-4CC3-4245-AB01-A78157B185B4}" type="slidenum">
              <a:rPr lang="en-US" altLang="en-US" sz="2500"/>
              <a:pPr algn="ctr" eaLnBrk="1" hangingPunct="1"/>
              <a:t>19</a:t>
            </a:fld>
            <a:endParaRPr lang="en-US" altLang="en-US" sz="25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31B8D19-59B8-4181-A0DF-AA165B3398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95451B8-AE23-4ADF-9B9A-DF74F1BE0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2A9D93B-3100-4AA2-8642-AEB8712DD9C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53470654-816A-49CA-8C77-F4F88BC5D35A}" type="slidenum">
              <a:rPr lang="en-US" altLang="en-US" sz="2500"/>
              <a:pPr algn="ctr" eaLnBrk="1" hangingPunct="1"/>
              <a:t>20</a:t>
            </a:fld>
            <a:endParaRPr lang="en-US" altLang="en-US" sz="25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59F4A61-6379-4CF5-AEA8-AA01593004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FEBE58F-82B1-49FA-920E-D1BEC8160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68E4F90-D4F3-4A9B-BBA6-D53AA2EE8B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E61DF17-FCEE-4B41-A88D-9F5DB0337265}" type="slidenum">
              <a:rPr lang="en-US" altLang="en-US" sz="2500"/>
              <a:pPr algn="ctr" eaLnBrk="1" hangingPunct="1"/>
              <a:t>21</a:t>
            </a:fld>
            <a:endParaRPr lang="en-US" altLang="en-US" sz="25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A24B25ED-457B-4648-B35F-D9E73508B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781FC8E-6D3E-4C5A-AE84-5F5BD6C34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72CC84C1-F4F3-4477-B9E8-4845483B668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C17B924-CF28-4A45-8383-B1DBF109F116}" type="slidenum">
              <a:rPr lang="en-US" altLang="en-US" sz="2500"/>
              <a:pPr algn="ctr" eaLnBrk="1" hangingPunct="1"/>
              <a:t>22</a:t>
            </a:fld>
            <a:endParaRPr lang="en-US" altLang="en-US" sz="25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0EC7693F-FCD9-49DD-8713-198F5B338A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B621A35-9723-431F-9C9F-22BE066B0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9A34926-8E0C-4621-B962-77176EC9F64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>
            <a:lvl1pPr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164226F-1C38-4BAE-8944-F1EF33A63A5C}" type="slidenum">
              <a:rPr lang="en-US" altLang="en-US" sz="2500"/>
              <a:pPr algn="ctr" eaLnBrk="1" hangingPunct="1"/>
              <a:t>24</a:t>
            </a:fld>
            <a:endParaRPr lang="en-US" altLang="en-US" sz="25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76E0FAF-E162-46C7-A1D8-1A1E7CDB89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25EB5D6-C90F-4A81-8395-5E848E92A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6" tIns="48328" rIns="96656" bIns="48328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When transforming the data for stress-strain curve $$\\sigma = k_1 \\varepsilon e^{-k_2 \\varepsilon}$$ for concrete in compression, where $$\\sigma$$ is the stress and $$\\varepsilon$$ is the strain, the model is rewritten as
https://www.polleverywhere.com/multiple_choice_polls/5fePUyebYZGd9JEqw7acP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FE7E0-8B3A-4539-B38C-CFC0BE2BCEF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781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Without transforming the data to find the constants of the regression model $$y=ae^{bx}$$ to best fit $$(x_1,y_1),(x_2,y_2),................(x_n,y_n)$$, the sum of the square of the residuals that is minimized is
https://www.polleverywhere.com/multiple_choice_polls/ONkZoStGFTq97As5QDjF5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685458-E6DE-424B-9CA9-886293A0DD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9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11F392D-EDE7-48A3-87E7-5E44ABD486B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ABCAED5-9C21-43FC-80B6-8FAD1FF3F8B0}" type="slidenum">
              <a:rPr lang="en-US" altLang="en-US" sz="2500"/>
              <a:pPr algn="ctr" eaLnBrk="1" hangingPunct="1"/>
              <a:t>28</a:t>
            </a:fld>
            <a:endParaRPr lang="en-US" altLang="en-US" sz="25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C5170C70-4D62-4A8C-84FC-692275EE7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4CB40A04-F182-47FD-B8F8-E460F3136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413DEF7-8D42-46AD-8E0A-E1D639470C6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27BE47C-62AA-446E-8953-0BD1F1F77F1E}" type="slidenum">
              <a:rPr lang="en-US" altLang="en-US" sz="2500"/>
              <a:pPr algn="ctr" eaLnBrk="1" hangingPunct="1"/>
              <a:t>29</a:t>
            </a:fld>
            <a:endParaRPr lang="en-US" altLang="en-US" sz="25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A49619C-2335-4385-A243-F23429636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50A531A-94F5-4164-B608-6C827EAC1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0499295-B16F-48E5-AD01-DF6FA9BC7F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9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BC5C33F-E9A9-4748-9D9F-C185E3D97A0E}" type="slidenum">
              <a:rPr lang="en-US" altLang="en-US" sz="2500"/>
              <a:pPr algn="ctr" eaLnBrk="1" hangingPunct="1"/>
              <a:t>31</a:t>
            </a:fld>
            <a:endParaRPr lang="en-US" altLang="en-US" sz="25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AFC74E5-A28B-4AD0-A144-A53275D97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9292935-D3B5-4CA7-AB77-8E6E2A07B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9" y="3475039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78E14DF1-3744-4940-BA41-24A780566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4FE29-99BC-40BE-9281-89A5E523C285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09F792B-6351-40C2-BA69-D327A618D9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40BC5FD-21D9-4B07-9322-0D13E0D1D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06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3E57BF2-CFF6-4934-883A-D4BB76ABA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07D2EDC-1F0A-4BCF-AA80-9BC2573FBE0B}" type="slidenum">
              <a:rPr lang="en-US" altLang="en-US" sz="2500"/>
              <a:pPr algn="ctr" eaLnBrk="1" hangingPunct="1"/>
              <a:t>33</a:t>
            </a:fld>
            <a:endParaRPr lang="en-US" altLang="en-US" sz="25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85EA5B6-AFE5-4B98-87C1-168A6B7CC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0EFDE48-754E-4EAE-97BB-BCFCBEC26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34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765B280-47A1-41CD-9E5F-D7A37546081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2F23147-DE4B-41C0-9374-307EAF644866}" type="slidenum">
              <a:rPr lang="en-US" altLang="en-US" sz="2500"/>
              <a:pPr algn="ctr" eaLnBrk="1" hangingPunct="1"/>
              <a:t>35</a:t>
            </a:fld>
            <a:endParaRPr lang="en-US" altLang="en-US" sz="25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846657E-1D0B-4820-BFEB-40D1EB893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5E66F57-D6A9-47BC-B11F-58C4CDCB6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F66BA19-5A5A-4471-AC50-0868A7CBB7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DC13A-CEDA-4F3D-B36D-F2DD4E277501}" type="slidenum">
              <a:rPr lang="en-US" altLang="en-US" sz="2500"/>
              <a:pPr algn="ctr" eaLnBrk="1" hangingPunct="1"/>
              <a:t>36</a:t>
            </a:fld>
            <a:endParaRPr lang="en-US" altLang="en-US" sz="25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FB96A5B-06A2-4EA6-AAD5-0E7246C10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CE13E4-9A07-44FF-BEB6-0653D6EB0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2C147E-1312-407B-971C-4479A4FD83E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9A2E41-72AD-494F-8EBC-28101373C182}" type="slidenum">
              <a:rPr lang="en-US" altLang="en-US" sz="2500"/>
              <a:pPr algn="ctr" eaLnBrk="1" hangingPunct="1"/>
              <a:t>37</a:t>
            </a:fld>
            <a:endParaRPr lang="en-US" altLang="en-US" sz="25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88445C0-47E6-47CE-9611-86096FD79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8F4F1B4-8E9A-4A6C-987C-D66DA13CA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38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EDACCA9-D9CD-4C7C-9B58-1449CA6A900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ACDC28-2B83-4FE9-BF44-665B7CA47231}" type="slidenum">
              <a:rPr lang="en-US" altLang="en-US" sz="2500"/>
              <a:pPr algn="ctr" eaLnBrk="1" hangingPunct="1"/>
              <a:t>39</a:t>
            </a:fld>
            <a:endParaRPr lang="en-US" altLang="en-US" sz="25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18CBC2C-65D8-4432-83E8-688431DD4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B8B2B5D-88BF-4CB3-9A2A-3E119EC8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AD4840D-95EB-42AB-BA95-868AF200A83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C50CB2-4DD8-456D-B0C0-F842DE5BC14F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6BA241C-6F76-454C-872A-AF0699222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CF28BA5-B303-45F0-80EB-745EE876E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BF23A1F-3CF4-4C28-87F6-457DA020F6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8B2DA03-FBEF-4B05-81B2-A7664A4D16DB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2BD2B19-5F49-4901-B57F-018667BA3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8A1885B7-34E9-42E4-B3A9-198B840F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B528C902-1E31-42F3-8DFE-1F6D33F5F7E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20387E4-12F6-458D-B159-44A5845C5E6B}" type="slidenum">
              <a:rPr lang="en-US" altLang="en-US" sz="2500"/>
              <a:pPr algn="ctr" eaLnBrk="1" hangingPunct="1"/>
              <a:t>44</a:t>
            </a:fld>
            <a:endParaRPr lang="en-US" altLang="en-US" sz="25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AEF9C0F-4BC2-4EF9-873A-3E8C4DC3B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621C769A-2609-4340-870E-C5E1ED791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ACA124A-E6A8-4B15-ACBD-0E8850122B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0084935-DA2A-4BF8-8A76-14C790074C28}" type="slidenum">
              <a:rPr lang="en-US" altLang="en-US" sz="2500"/>
              <a:pPr algn="ctr" eaLnBrk="1" hangingPunct="1"/>
              <a:t>45</a:t>
            </a:fld>
            <a:endParaRPr lang="en-US" altLang="en-US" sz="25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E75D9D4-9F89-4A00-90CA-CB63CF1DA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A267CCF-2255-4FE2-B0F2-A2479B5B6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32A2AA5-2FE3-4A94-A48D-3B3ED8295D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2B5DDCE-593D-4131-80EE-DC5C4878C378}" type="slidenum">
              <a:rPr lang="en-US" altLang="en-US" sz="2500"/>
              <a:pPr algn="ctr" eaLnBrk="1" hangingPunct="1"/>
              <a:t>46</a:t>
            </a:fld>
            <a:endParaRPr lang="en-US" altLang="en-US" sz="25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ACA96EF-FDDE-4F33-BBDA-51AED2850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860661-4064-45B8-AEBA-89BC28737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1A88FB3-C622-4788-B31C-1A642AF5519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D7C95EF-B155-4DBD-8402-A8FF5CB68D61}" type="slidenum">
              <a:rPr lang="en-US" altLang="en-US" sz="2500"/>
              <a:pPr algn="ctr" eaLnBrk="1" hangingPunct="1"/>
              <a:t>47</a:t>
            </a:fld>
            <a:endParaRPr lang="en-US" altLang="en-US" sz="25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87D2497-2109-4801-A1E3-005F9ADE6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AE5FA0E-AF55-4DF5-AD52-0FA20489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6EA10DE-111B-4C35-89C4-8196C5D94F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81A04EC-6282-41C2-A500-928953C54352}" type="slidenum">
              <a:rPr lang="en-US" altLang="en-US" sz="2500"/>
              <a:pPr algn="ctr" eaLnBrk="1" hangingPunct="1"/>
              <a:t>48</a:t>
            </a:fld>
            <a:endParaRPr lang="en-US" altLang="en-US" sz="25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FB922A1-9D94-4305-8CBC-DF26DAE7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317BDC1-3771-4BC5-9C82-7E8AF8359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620D106-4317-4C16-990A-A5434F488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CD7EE-DAAB-4639-9FB5-19F6F261E317}" type="slidenum">
              <a:rPr lang="en-US" altLang="en-US" sz="1300" smtClean="0"/>
              <a:pPr>
                <a:spcBef>
                  <a:spcPct val="0"/>
                </a:spcBef>
              </a:pPr>
              <a:t>49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5251022-6536-4521-92B9-6F9924503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8A31F0C-C738-4281-9C7C-CC5C185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177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C9F7775-B75F-4333-B73F-42F2289DB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9E4CA5E0-7EFD-4EFB-BE01-B2A67B14A6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09BA96F6-422B-44A4-8DE9-D0664C02CF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EE616C-25F6-4D14-BD9D-025EBF918224}" type="slidenum">
              <a:rPr lang="en-US" altLang="en-US" sz="2500"/>
              <a:pPr algn="ctr" eaLnBrk="1" hangingPunct="1"/>
              <a:t>50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38816681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37ECC119-A31A-41C4-87CD-E881F40D9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8F64D56-D640-4B03-B60C-5D4584AC6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92E27B5-8107-42DA-9000-C3B99405AB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1CAA40B-AFE9-470F-A309-0D764CA1F29B}" type="slidenum">
              <a:rPr lang="en-US" altLang="en-US" sz="2500"/>
              <a:pPr algn="ctr" eaLnBrk="1" hangingPunct="1"/>
              <a:t>51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29408043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CC56220-BC4A-4AE6-8C5E-3A53A2A28F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5BEEC4-8811-425C-9C61-ABA606AE65E7}" type="slidenum">
              <a:rPr lang="en-US" altLang="en-US" sz="2500"/>
              <a:pPr algn="ctr" eaLnBrk="1" hangingPunct="1"/>
              <a:t>55</a:t>
            </a:fld>
            <a:endParaRPr lang="en-US" altLang="en-US" sz="25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5B69B5B-BC45-4419-80A2-FEBAB0BA7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36D635-5EF5-4AED-85EE-436EFC8D6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919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84F87B-3822-4BED-8309-87738398F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B4C00C4-37D4-408A-B758-CA0064D2CE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                                  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C4ED92-A76D-4ADC-AD62-2F2E6C0975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04AE0-1E69-40E5-A78A-5B13908BD8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82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  <p:sldLayoutId id="214748413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63.png"/><Relationship Id="rId5" Type="http://schemas.openxmlformats.org/officeDocument/2006/relationships/image" Target="../media/image54.png"/><Relationship Id="rId10" Type="http://schemas.openxmlformats.org/officeDocument/2006/relationships/image" Target="../media/image10.png"/><Relationship Id="rId4" Type="http://schemas.openxmlformats.org/officeDocument/2006/relationships/image" Target="../media/image410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0.png"/><Relationship Id="rId4" Type="http://schemas.openxmlformats.org/officeDocument/2006/relationships/image" Target="../media/image11.png"/><Relationship Id="rId9" Type="http://schemas.openxmlformats.org/officeDocument/2006/relationships/image" Target="../media/image1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01.png"/><Relationship Id="rId5" Type="http://schemas.openxmlformats.org/officeDocument/2006/relationships/image" Target="../media/image191.png"/><Relationship Id="rId4" Type="http://schemas.openxmlformats.org/officeDocument/2006/relationships/image" Target="../media/image1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0.png"/><Relationship Id="rId12" Type="http://schemas.openxmlformats.org/officeDocument/2006/relationships/image" Target="../media/image26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200.png"/><Relationship Id="rId11" Type="http://schemas.openxmlformats.org/officeDocument/2006/relationships/image" Target="../media/image250.png"/><Relationship Id="rId5" Type="http://schemas.openxmlformats.org/officeDocument/2006/relationships/image" Target="../media/image190.png"/><Relationship Id="rId10" Type="http://schemas.openxmlformats.org/officeDocument/2006/relationships/image" Target="../media/image240.png"/><Relationship Id="rId4" Type="http://schemas.openxmlformats.org/officeDocument/2006/relationships/image" Target="../media/image180.png"/><Relationship Id="rId9" Type="http://schemas.openxmlformats.org/officeDocument/2006/relationships/image" Target="../media/image2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91.png"/><Relationship Id="rId12" Type="http://schemas.openxmlformats.org/officeDocument/2006/relationships/image" Target="../media/image34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281.png"/><Relationship Id="rId11" Type="http://schemas.openxmlformats.org/officeDocument/2006/relationships/image" Target="../media/image330.png"/><Relationship Id="rId5" Type="http://schemas.openxmlformats.org/officeDocument/2006/relationships/image" Target="../media/image270.png"/><Relationship Id="rId10" Type="http://schemas.openxmlformats.org/officeDocument/2006/relationships/image" Target="../media/image320.png"/><Relationship Id="rId4" Type="http://schemas.openxmlformats.org/officeDocument/2006/relationships/image" Target="../media/image180.png"/><Relationship Id="rId9" Type="http://schemas.openxmlformats.org/officeDocument/2006/relationships/image" Target="../media/image3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260.png"/><Relationship Id="rId5" Type="http://schemas.openxmlformats.org/officeDocument/2006/relationships/image" Target="../media/image36.png"/><Relationship Id="rId4" Type="http://schemas.openxmlformats.org/officeDocument/2006/relationships/image" Target="../media/image3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0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5" Type="http://schemas.openxmlformats.org/officeDocument/2006/relationships/image" Target="../media/image40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4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image" Target="../media/image51.png"/><Relationship Id="rId5" Type="http://schemas.openxmlformats.org/officeDocument/2006/relationships/image" Target="../media/image8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10.emf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6.png"/><Relationship Id="rId5" Type="http://schemas.openxmlformats.org/officeDocument/2006/relationships/image" Target="../media/image590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75.png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5" Type="http://schemas.openxmlformats.org/officeDocument/2006/relationships/image" Target="../media/image401.png"/><Relationship Id="rId4" Type="http://schemas.openxmlformats.org/officeDocument/2006/relationships/image" Target="../media/image28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59.png"/><Relationship Id="rId5" Type="http://schemas.openxmlformats.org/officeDocument/2006/relationships/image" Target="../media/image600.png"/><Relationship Id="rId4" Type="http://schemas.openxmlformats.org/officeDocument/2006/relationships/image" Target="../media/image29.emf"/><Relationship Id="rId9" Type="http://schemas.openxmlformats.org/officeDocument/2006/relationships/image" Target="../media/image11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33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3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4.xml"/><Relationship Id="rId4" Type="http://schemas.openxmlformats.org/officeDocument/2006/relationships/chart" Target="../charts/char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5.xml"/><Relationship Id="rId5" Type="http://schemas.openxmlformats.org/officeDocument/2006/relationships/image" Target="../media/image35.png"/><Relationship Id="rId4" Type="http://schemas.openxmlformats.org/officeDocument/2006/relationships/chart" Target="../charts/char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r.org/sections/money/2014/02/26/282132576/74-476-reasons-you-should-always-get-the-bigger-pizza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marysue.com/mpr-pizza-graph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55C3CE-8A90-4D5F-94B5-E3DBD1F74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9366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/>
              <a:t>Regression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E78BD11A-6D08-47E0-854F-8DC1304E89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Reading While Skimming the Lines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F850-E099-0AE4-9A7C-C70CD6ED7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"/>
            <a:ext cx="7499350" cy="1143000"/>
          </a:xfrm>
        </p:spPr>
        <p:txBody>
          <a:bodyPr/>
          <a:lstStyle/>
          <a:p>
            <a:r>
              <a:rPr lang="en-US" dirty="0"/>
              <a:t>Test 1 score vs attendance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42A771-CFD9-06C7-B11E-DE6C0E1B63F0}"/>
              </a:ext>
            </a:extLst>
          </p:cNvPr>
          <p:cNvGrpSpPr/>
          <p:nvPr/>
        </p:nvGrpSpPr>
        <p:grpSpPr>
          <a:xfrm>
            <a:off x="861720" y="1054893"/>
            <a:ext cx="7977480" cy="5041107"/>
            <a:chOff x="0" y="0"/>
            <a:chExt cx="7886701" cy="5167314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1E4E312B-1C03-658B-E292-E72EA5E4EB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62370041"/>
                </p:ext>
              </p:extLst>
            </p:nvPr>
          </p:nvGraphicFramePr>
          <p:xfrm>
            <a:off x="0" y="0"/>
            <a:ext cx="7886701" cy="51673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9D8282-82F6-4868-3756-E0C0DD80DF7D}"/>
                </a:ext>
              </a:extLst>
            </p:cNvPr>
            <p:cNvSpPr/>
            <p:nvPr/>
          </p:nvSpPr>
          <p:spPr>
            <a:xfrm>
              <a:off x="6229351" y="309564"/>
              <a:ext cx="1371600" cy="127635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CD53F8-83ED-4B87-B15C-AFD2AA0E1053}"/>
                </a:ext>
              </a:extLst>
            </p:cNvPr>
            <p:cNvSpPr/>
            <p:nvPr/>
          </p:nvSpPr>
          <p:spPr>
            <a:xfrm>
              <a:off x="752477" y="328614"/>
              <a:ext cx="2771774" cy="13239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099890-861F-434B-9153-0C438036E092}"/>
                </a:ext>
              </a:extLst>
            </p:cNvPr>
            <p:cNvSpPr/>
            <p:nvPr/>
          </p:nvSpPr>
          <p:spPr>
            <a:xfrm>
              <a:off x="6210301" y="1624014"/>
              <a:ext cx="1371600" cy="124777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78810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F220-6B54-529B-C78C-DC07D87C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men posing for a picture&#10;&#10;Description automatically generated">
            <a:extLst>
              <a:ext uri="{FF2B5EF4-FFF2-40B4-BE49-F238E27FC236}">
                <a16:creationId xmlns:a16="http://schemas.microsoft.com/office/drawing/2014/main" id="{E2A77DE3-7E50-323F-F499-715E8A48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274638"/>
            <a:ext cx="7988300" cy="5303973"/>
          </a:xfrm>
        </p:spPr>
      </p:pic>
    </p:spTree>
    <p:extLst>
      <p:ext uri="{BB962C8B-B14F-4D97-AF65-F5344CB8AC3E}">
        <p14:creationId xmlns:p14="http://schemas.microsoft.com/office/powerpoint/2010/main" val="140939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>
            <a:extLst>
              <a:ext uri="{FF2B5EF4-FFF2-40B4-BE49-F238E27FC236}">
                <a16:creationId xmlns:a16="http://schemas.microsoft.com/office/drawing/2014/main" id="{3CFC690A-C734-4AEC-84C8-CA802CBF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C59DC5F-DBC6-4F66-ADD6-4C7E74D4D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6.04</a:t>
            </a:r>
            <a:br>
              <a:rPr lang="en-US" altLang="en-US" sz="4400" b="1"/>
            </a:br>
            <a:r>
              <a:rPr lang="en-US" altLang="en-US" sz="4400" b="1"/>
              <a:t>Nonlinear Regression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" y="2286000"/>
            <a:ext cx="8869680" cy="11430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Nonlinear Regression 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  <a:highlight>
                  <a:srgbClr val="FFFF00"/>
                </a:highlight>
              </a:rPr>
              <a:t>Without</a:t>
            </a: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 Transformation of Data (Untransformed Data)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590CB72-14CE-4FAE-9088-5D58F6B9C53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7D69713-C894-4E80-B8DC-622D1DA1FEF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71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F2A0344-3069-4F2F-B2BF-09527393165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1417638"/>
                <a:ext cx="8153400" cy="4040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Popular nonlinear regression models. G</a:t>
                </a:r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iven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data pairs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Exponential model: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Power model: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Saturation growth model:</a:t>
                </a:r>
                <a:r>
                  <a:rPr lang="en-US" sz="24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altLang="en-US" sz="2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Polynomial model: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+⋯⋯+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>
                  <a:spcBef>
                    <a:spcPct val="50000"/>
                  </a:spcBef>
                  <a:buClrTx/>
                  <a:buSzTx/>
                  <a:buFont typeface="Wingdings" panose="05000000000000000000" pitchFamily="2" charset="2"/>
                  <a:buAutoNum type="arabicPeriod"/>
                </a:pPr>
                <a:r>
                  <a:rPr lang="en-US" altLang="en-US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Logistic model: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798" name="Text Box 6">
                <a:extLst>
                  <a:ext uri="{FF2B5EF4-FFF2-40B4-BE49-F238E27FC236}">
                    <a16:creationId xmlns:a16="http://schemas.microsoft.com/office/drawing/2014/main" id="{D139BB33-A6F2-44FC-9031-44DE8270B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417638"/>
                <a:ext cx="8153400" cy="4040722"/>
              </a:xfrm>
              <a:prstGeom prst="rect">
                <a:avLst/>
              </a:prstGeom>
              <a:blipFill>
                <a:blip r:embed="rId4"/>
                <a:stretch>
                  <a:fillRect l="-1197" t="-1208" b="-4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FB96E1-0E69-4006-A5AA-B0247A6E6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3805" name="Slide Number Placeholder 5">
            <a:extLst>
              <a:ext uri="{FF2B5EF4-FFF2-40B4-BE49-F238E27FC236}">
                <a16:creationId xmlns:a16="http://schemas.microsoft.com/office/drawing/2014/main" id="{D90654EB-6E4F-49EE-8FC5-6527E030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F639A87-35DA-4F0B-984E-5DA3B97F1427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7DFACF9-4911-4255-9ED9-B85CDB2CC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Nonlinear Regression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0DB8C99-ED97-4ED3-B166-7BE9F6CE7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BCBD99F0-A5D9-4091-A933-48DCE6F29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A1E8868-6A7A-4170-8210-F6847304E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2FDC4C0F-E972-4FE2-B6B7-951BDA77A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2638"/>
            <a:ext cx="53943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675468F3-B265-4E47-8D45-A61327C7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7738"/>
            <a:ext cx="257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1018A96C-7016-47FB-A0C3-29BF7CB0D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00AEE8C3-1175-4ABA-B07F-3807F72C3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1B93B6CD-996D-49E2-AF4C-B7EBC24E9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6" name="Rectangle 16">
            <a:extLst>
              <a:ext uri="{FF2B5EF4-FFF2-40B4-BE49-F238E27FC236}">
                <a16:creationId xmlns:a16="http://schemas.microsoft.com/office/drawing/2014/main" id="{C604CE21-3722-44E0-8DBC-FB121828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D77E9D1-D25C-4504-9425-7829434A2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8" name="Rectangle 18">
            <a:extLst>
              <a:ext uri="{FF2B5EF4-FFF2-40B4-BE49-F238E27FC236}">
                <a16:creationId xmlns:a16="http://schemas.microsoft.com/office/drawing/2014/main" id="{D7ACA9E9-B9CA-475B-969F-D3503A72A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2F810E47-DD3C-4E7E-8124-529BFE8D9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5B62D421-6136-4400-B763-616F5F8C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16F59C19-702D-4C7C-9B62-EEC2ABD86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E3E82B3F-4D4A-4D78-BC32-0BB0176F8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126D231B-54DF-4C52-84EE-EB6F5E77A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8" name="Rectangle 28">
            <a:extLst>
              <a:ext uri="{FF2B5EF4-FFF2-40B4-BE49-F238E27FC236}">
                <a16:creationId xmlns:a16="http://schemas.microsoft.com/office/drawing/2014/main" id="{F50E522C-95E9-4AD6-96EA-6409CEA9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69" name="Rectangle 29">
            <a:extLst>
              <a:ext uri="{FF2B5EF4-FFF2-40B4-BE49-F238E27FC236}">
                <a16:creationId xmlns:a16="http://schemas.microsoft.com/office/drawing/2014/main" id="{93DCBEF5-820E-417A-BF92-35B4F1F36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0" name="Rectangle 30">
            <a:extLst>
              <a:ext uri="{FF2B5EF4-FFF2-40B4-BE49-F238E27FC236}">
                <a16:creationId xmlns:a16="http://schemas.microsoft.com/office/drawing/2014/main" id="{99821927-0A77-40D5-A965-D4DA7475B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1" name="Rectangle 31">
            <a:extLst>
              <a:ext uri="{FF2B5EF4-FFF2-40B4-BE49-F238E27FC236}">
                <a16:creationId xmlns:a16="http://schemas.microsoft.com/office/drawing/2014/main" id="{BD2EF424-B45D-4767-BEDA-0A9A0B38B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2" name="Rectangle 32">
            <a:extLst>
              <a:ext uri="{FF2B5EF4-FFF2-40B4-BE49-F238E27FC236}">
                <a16:creationId xmlns:a16="http://schemas.microsoft.com/office/drawing/2014/main" id="{40D03337-D385-4A2D-B9B0-36225976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936C1AEA-8EE3-4858-A117-8F314E44A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715000"/>
            <a:ext cx="617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Nonlinear regression model for discrete y vs. x data</a:t>
            </a:r>
            <a:endParaRPr lang="en-US" altLang="en-US" sz="1400" b="1"/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9227A476-A644-41C4-8E22-4FE96823D54F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048000"/>
            <a:ext cx="4052888" cy="2571750"/>
            <a:chOff x="1338" y="1901"/>
            <a:chExt cx="2553" cy="1620"/>
          </a:xfrm>
        </p:grpSpPr>
        <p:sp>
          <p:nvSpPr>
            <p:cNvPr id="35878" name="Line 36">
              <a:extLst>
                <a:ext uri="{FF2B5EF4-FFF2-40B4-BE49-F238E27FC236}">
                  <a16:creationId xmlns:a16="http://schemas.microsoft.com/office/drawing/2014/main" id="{A2A0B418-A494-4708-BE5D-349622D00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444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Line 37">
              <a:extLst>
                <a:ext uri="{FF2B5EF4-FFF2-40B4-BE49-F238E27FC236}">
                  <a16:creationId xmlns:a16="http://schemas.microsoft.com/office/drawing/2014/main" id="{C5F4D247-1B93-4764-8F18-0949A46438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901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0" name="Freeform 38">
              <a:extLst>
                <a:ext uri="{FF2B5EF4-FFF2-40B4-BE49-F238E27FC236}">
                  <a16:creationId xmlns:a16="http://schemas.microsoft.com/office/drawing/2014/main" id="{40A10D00-4B6E-477F-BA8F-745ADED46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210"/>
              <a:ext cx="2072" cy="1080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1" name="Oval 39">
              <a:extLst>
                <a:ext uri="{FF2B5EF4-FFF2-40B4-BE49-F238E27FC236}">
                  <a16:creationId xmlns:a16="http://schemas.microsoft.com/office/drawing/2014/main" id="{82C69AB3-B385-4CD8-8475-EE365902F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13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2" name="Oval 40">
              <a:extLst>
                <a:ext uri="{FF2B5EF4-FFF2-40B4-BE49-F238E27FC236}">
                  <a16:creationId xmlns:a16="http://schemas.microsoft.com/office/drawing/2014/main" id="{C9407891-A0A4-4110-96BF-81BAFD3B5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" y="2441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3" name="Oval 41">
              <a:extLst>
                <a:ext uri="{FF2B5EF4-FFF2-40B4-BE49-F238E27FC236}">
                  <a16:creationId xmlns:a16="http://schemas.microsoft.com/office/drawing/2014/main" id="{3823D41A-938F-46AA-90F4-322C6DE84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518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4" name="Oval 42">
              <a:extLst>
                <a:ext uri="{FF2B5EF4-FFF2-40B4-BE49-F238E27FC236}">
                  <a16:creationId xmlns:a16="http://schemas.microsoft.com/office/drawing/2014/main" id="{F63D333B-CEF2-4E67-B40E-00A95763D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" y="2210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5" name="Oval 43">
              <a:extLst>
                <a:ext uri="{FF2B5EF4-FFF2-40B4-BE49-F238E27FC236}">
                  <a16:creationId xmlns:a16="http://schemas.microsoft.com/office/drawing/2014/main" id="{66BEB674-A04E-4F35-8679-D853ED43E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8" y="2055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86" name="Line 44">
              <a:extLst>
                <a:ext uri="{FF2B5EF4-FFF2-40B4-BE49-F238E27FC236}">
                  <a16:creationId xmlns:a16="http://schemas.microsoft.com/office/drawing/2014/main" id="{F3E0051E-7D09-499B-A02E-DAA7818E9A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36" y="2364"/>
              <a:ext cx="296" cy="3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/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7" name="Object 45">
                  <a:extLst>
                    <a:ext uri="{FF2B5EF4-FFF2-40B4-BE49-F238E27FC236}">
                      <a16:creationId xmlns:a16="http://schemas.microsoft.com/office/drawing/2014/main" id="{820B1C73-39B1-4037-B8B6-F9BAC5C48B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5" y="2613"/>
                  <a:ext cx="606" cy="223"/>
                </a:xfrm>
                <a:prstGeom prst="rect">
                  <a:avLst/>
                </a:prstGeom>
                <a:blipFill>
                  <a:blip r:embed="rId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/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8" name="Object 46">
                  <a:extLst>
                    <a:ext uri="{FF2B5EF4-FFF2-40B4-BE49-F238E27FC236}">
                      <a16:creationId xmlns:a16="http://schemas.microsoft.com/office/drawing/2014/main" id="{BEBCA3A6-6C18-4F84-ACF3-9549209503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36" y="192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1186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/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89" name="Object 47">
                  <a:extLst>
                    <a:ext uri="{FF2B5EF4-FFF2-40B4-BE49-F238E27FC236}">
                      <a16:creationId xmlns:a16="http://schemas.microsoft.com/office/drawing/2014/main" id="{B8B6FEA0-68A3-4DA3-BD25-76CC31FEDF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56" y="3089"/>
                  <a:ext cx="442" cy="266"/>
                </a:xfrm>
                <a:prstGeom prst="rect">
                  <a:avLst/>
                </a:prstGeom>
                <a:blipFill>
                  <a:blip r:embed="rId6"/>
                  <a:stretch>
                    <a:fillRect r="-1130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/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0" name="Object 48">
                  <a:extLst>
                    <a:ext uri="{FF2B5EF4-FFF2-40B4-BE49-F238E27FC236}">
                      <a16:creationId xmlns:a16="http://schemas.microsoft.com/office/drawing/2014/main" id="{C63D0716-1C56-43C3-A629-5A6C074B3C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9" y="2350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639" r="-188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/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1" name="Object 49">
                  <a:extLst>
                    <a:ext uri="{FF2B5EF4-FFF2-40B4-BE49-F238E27FC236}">
                      <a16:creationId xmlns:a16="http://schemas.microsoft.com/office/drawing/2014/main" id="{CC71BE8E-EBCD-4B88-9ABA-1F04213EB7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22" y="2718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r="-1100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2" name="Oval 50">
              <a:extLst>
                <a:ext uri="{FF2B5EF4-FFF2-40B4-BE49-F238E27FC236}">
                  <a16:creationId xmlns:a16="http://schemas.microsoft.com/office/drawing/2014/main" id="{13ACE28E-4F7E-423E-BCF5-2175908C9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28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5893" name="Line 51">
              <a:extLst>
                <a:ext uri="{FF2B5EF4-FFF2-40B4-BE49-F238E27FC236}">
                  <a16:creationId xmlns:a16="http://schemas.microsoft.com/office/drawing/2014/main" id="{0FFC2547-F073-4790-AACE-D8F0851DE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507"/>
              <a:ext cx="0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/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5894" name="Object 52">
                  <a:extLst>
                    <a:ext uri="{FF2B5EF4-FFF2-40B4-BE49-F238E27FC236}">
                      <a16:creationId xmlns:a16="http://schemas.microsoft.com/office/drawing/2014/main" id="{527D362C-7730-4B98-9D4D-3C1EC0A57C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80" y="2928"/>
                  <a:ext cx="594" cy="2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895" name="Line 53">
              <a:extLst>
                <a:ext uri="{FF2B5EF4-FFF2-40B4-BE49-F238E27FC236}">
                  <a16:creationId xmlns:a16="http://schemas.microsoft.com/office/drawing/2014/main" id="{60661A1D-F307-4ADB-B5E0-17B97ED529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2665"/>
              <a:ext cx="34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6" name="Line 54">
              <a:extLst>
                <a:ext uri="{FF2B5EF4-FFF2-40B4-BE49-F238E27FC236}">
                  <a16:creationId xmlns:a16="http://schemas.microsoft.com/office/drawing/2014/main" id="{29E892A3-F344-4CBF-B73E-E160D737B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49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897" name="Line 55">
              <a:extLst>
                <a:ext uri="{FF2B5EF4-FFF2-40B4-BE49-F238E27FC236}">
                  <a16:creationId xmlns:a16="http://schemas.microsoft.com/office/drawing/2014/main" id="{0ED53A79-0D2C-4AC8-996B-53BF46351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2776E3DD-DFDE-46B5-BF33-1329C29B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5877" name="Slide Number Placeholder 5">
            <a:extLst>
              <a:ext uri="{FF2B5EF4-FFF2-40B4-BE49-F238E27FC236}">
                <a16:creationId xmlns:a16="http://schemas.microsoft.com/office/drawing/2014/main" id="{3B26199B-4F54-4464-872B-3168E024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FCE5763-C660-4164-90F5-F23EE56700D3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/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the data.  </a:t>
                </a: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CB0793-C821-4BD2-9729-56107813D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79" y="1501775"/>
                <a:ext cx="8686792" cy="954107"/>
              </a:xfrm>
              <a:prstGeom prst="rect">
                <a:avLst/>
              </a:prstGeom>
              <a:blipFill>
                <a:blip r:embed="rId10"/>
                <a:stretch>
                  <a:fillRect l="-1474" t="-6369" r="-1404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4CCF123-0ADD-4774-A04C-AF572ACF6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180" y="-12035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Exponential Model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40CF8794-715F-434C-A242-A213291F1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DCEC452F-88CB-4789-BF10-9A3A15483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257800"/>
            <a:ext cx="548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900"/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E12A4EDF-0AC5-49E3-A077-A2B33CBED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86400"/>
            <a:ext cx="541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Figure.</a:t>
            </a:r>
            <a:r>
              <a:rPr lang="en-US" altLang="en-US" sz="1400"/>
              <a:t> Exponential model of nonlinear regression for y vs. x data</a:t>
            </a:r>
            <a:endParaRPr lang="en-US" altLang="en-US" sz="1400" b="1"/>
          </a:p>
        </p:txBody>
      </p:sp>
      <p:sp>
        <p:nvSpPr>
          <p:cNvPr id="39948" name="Line 12">
            <a:extLst>
              <a:ext uri="{FF2B5EF4-FFF2-40B4-BE49-F238E27FC236}">
                <a16:creationId xmlns:a16="http://schemas.microsoft.com/office/drawing/2014/main" id="{E6ADFE12-ADE3-4DAE-85FD-0037D495C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6420" y="46470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39949" name="Group 14">
            <a:extLst>
              <a:ext uri="{FF2B5EF4-FFF2-40B4-BE49-F238E27FC236}">
                <a16:creationId xmlns:a16="http://schemas.microsoft.com/office/drawing/2014/main" id="{F1DEA0F7-1148-428E-BD0C-816896D30F7E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2547938"/>
            <a:ext cx="5943600" cy="3581400"/>
            <a:chOff x="847" y="1632"/>
            <a:chExt cx="3552" cy="2160"/>
          </a:xfrm>
        </p:grpSpPr>
        <p:sp>
          <p:nvSpPr>
            <p:cNvPr id="39953" name="AutoShape 15">
              <a:extLst>
                <a:ext uri="{FF2B5EF4-FFF2-40B4-BE49-F238E27FC236}">
                  <a16:creationId xmlns:a16="http://schemas.microsoft.com/office/drawing/2014/main" id="{D80E4241-C004-4F6B-BF3F-CA8F3BA77F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7" y="1632"/>
              <a:ext cx="3552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4" name="Line 16">
              <a:extLst>
                <a:ext uri="{FF2B5EF4-FFF2-40B4-BE49-F238E27FC236}">
                  <a16:creationId xmlns:a16="http://schemas.microsoft.com/office/drawing/2014/main" id="{0B3F3A0C-A657-4114-A1CB-893A75F13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252"/>
              <a:ext cx="25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17">
              <a:extLst>
                <a:ext uri="{FF2B5EF4-FFF2-40B4-BE49-F238E27FC236}">
                  <a16:creationId xmlns:a16="http://schemas.microsoft.com/office/drawing/2014/main" id="{0932809A-E84A-4393-871C-067F0DB54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2" y="1709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Freeform 18">
              <a:extLst>
                <a:ext uri="{FF2B5EF4-FFF2-40B4-BE49-F238E27FC236}">
                  <a16:creationId xmlns:a16="http://schemas.microsoft.com/office/drawing/2014/main" id="{B6A3947B-4499-47E2-A342-FD5781F2E67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491" y="2027"/>
              <a:ext cx="2287" cy="1168"/>
            </a:xfrm>
            <a:custGeom>
              <a:avLst/>
              <a:gdLst>
                <a:gd name="T0" fmla="*/ 0 w 5040"/>
                <a:gd name="T1" fmla="*/ 0 h 2520"/>
                <a:gd name="T2" fmla="*/ 0 w 5040"/>
                <a:gd name="T3" fmla="*/ 0 h 2520"/>
                <a:gd name="T4" fmla="*/ 0 w 5040"/>
                <a:gd name="T5" fmla="*/ 0 h 2520"/>
                <a:gd name="T6" fmla="*/ 0 w 5040"/>
                <a:gd name="T7" fmla="*/ 0 h 2520"/>
                <a:gd name="T8" fmla="*/ 0 w 5040"/>
                <a:gd name="T9" fmla="*/ 0 h 2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40"/>
                <a:gd name="T16" fmla="*/ 0 h 2520"/>
                <a:gd name="T17" fmla="*/ 5040 w 5040"/>
                <a:gd name="T18" fmla="*/ 2520 h 25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40" h="2520">
                  <a:moveTo>
                    <a:pt x="0" y="2520"/>
                  </a:moveTo>
                  <a:cubicBezTo>
                    <a:pt x="75" y="2205"/>
                    <a:pt x="150" y="1890"/>
                    <a:pt x="360" y="1620"/>
                  </a:cubicBezTo>
                  <a:cubicBezTo>
                    <a:pt x="570" y="1350"/>
                    <a:pt x="840" y="1110"/>
                    <a:pt x="1260" y="900"/>
                  </a:cubicBezTo>
                  <a:cubicBezTo>
                    <a:pt x="1680" y="690"/>
                    <a:pt x="2250" y="510"/>
                    <a:pt x="2880" y="360"/>
                  </a:cubicBezTo>
                  <a:cubicBezTo>
                    <a:pt x="3510" y="210"/>
                    <a:pt x="4680" y="60"/>
                    <a:pt x="504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Oval 19">
              <a:extLst>
                <a:ext uri="{FF2B5EF4-FFF2-40B4-BE49-F238E27FC236}">
                  <a16:creationId xmlns:a16="http://schemas.microsoft.com/office/drawing/2014/main" id="{9C71E319-622C-4E75-A67A-7CA37F04E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94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8" name="Oval 20">
              <a:extLst>
                <a:ext uri="{FF2B5EF4-FFF2-40B4-BE49-F238E27FC236}">
                  <a16:creationId xmlns:a16="http://schemas.microsoft.com/office/drawing/2014/main" id="{5A036FBE-E649-436D-8FCE-485E6035E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843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59" name="Oval 21">
              <a:extLst>
                <a:ext uri="{FF2B5EF4-FFF2-40B4-BE49-F238E27FC236}">
                  <a16:creationId xmlns:a16="http://schemas.microsoft.com/office/drawing/2014/main" id="{8A1261E6-B4A2-4911-BA3F-A7A040336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867"/>
              <a:ext cx="60" cy="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0" name="Oval 22">
              <a:extLst>
                <a:ext uri="{FF2B5EF4-FFF2-40B4-BE49-F238E27FC236}">
                  <a16:creationId xmlns:a16="http://schemas.microsoft.com/office/drawing/2014/main" id="{DEF9C3EB-E301-4F43-B807-80A9E5EC4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" y="3107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1" name="Oval 23">
              <a:extLst>
                <a:ext uri="{FF2B5EF4-FFF2-40B4-BE49-F238E27FC236}">
                  <a16:creationId xmlns:a16="http://schemas.microsoft.com/office/drawing/2014/main" id="{554B72A4-9E31-444D-A96A-14F73A0EE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3098"/>
              <a:ext cx="59" cy="6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2" name="Line 24">
              <a:extLst>
                <a:ext uri="{FF2B5EF4-FFF2-40B4-BE49-F238E27FC236}">
                  <a16:creationId xmlns:a16="http://schemas.microsoft.com/office/drawing/2014/main" id="{813A43E9-F012-4EB2-97CD-E3A4F6E80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5" y="2071"/>
              <a:ext cx="822" cy="4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/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𝑏𝑥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3" name="Object 25">
                  <a:extLst>
                    <a:ext uri="{FF2B5EF4-FFF2-40B4-BE49-F238E27FC236}">
                      <a16:creationId xmlns:a16="http://schemas.microsoft.com/office/drawing/2014/main" id="{003E8033-58DE-4578-AC4F-D67772C513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8" y="1951"/>
                  <a:ext cx="541" cy="2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/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4" name="Object 26">
                  <a:extLst>
                    <a:ext uri="{FF2B5EF4-FFF2-40B4-BE49-F238E27FC236}">
                      <a16:creationId xmlns:a16="http://schemas.microsoft.com/office/drawing/2014/main" id="{7EF1F40A-9053-4CD8-A6BD-818F885645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1" y="2949"/>
                  <a:ext cx="452" cy="256"/>
                </a:xfrm>
                <a:prstGeom prst="rect">
                  <a:avLst/>
                </a:prstGeom>
                <a:blipFill>
                  <a:blip r:embed="rId5"/>
                  <a:stretch>
                    <a:fillRect r="-645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/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5" name="Object 27">
                  <a:extLst>
                    <a:ext uri="{FF2B5EF4-FFF2-40B4-BE49-F238E27FC236}">
                      <a16:creationId xmlns:a16="http://schemas.microsoft.com/office/drawing/2014/main" id="{212B8C43-1B95-45FC-94F5-4D4540A8CC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10" y="1801"/>
                  <a:ext cx="443" cy="278"/>
                </a:xfrm>
                <a:prstGeom prst="rect">
                  <a:avLst/>
                </a:prstGeom>
                <a:blipFill>
                  <a:blip r:embed="rId6"/>
                  <a:stretch>
                    <a:fillRect l="-1653" r="-181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/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39966" name="Object 28">
                  <a:extLst>
                    <a:ext uri="{FF2B5EF4-FFF2-40B4-BE49-F238E27FC236}">
                      <a16:creationId xmlns:a16="http://schemas.microsoft.com/office/drawing/2014/main" id="{D7D6F955-C4CC-4845-A891-7A5583FA36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79" y="2836"/>
                  <a:ext cx="471" cy="257"/>
                </a:xfrm>
                <a:prstGeom prst="rect">
                  <a:avLst/>
                </a:prstGeom>
                <a:blipFill>
                  <a:blip r:embed="rId7"/>
                  <a:stretch>
                    <a:fillRect l="-1550" r="-1240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/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67" name="Object 29">
                  <a:extLst>
                    <a:ext uri="{FF2B5EF4-FFF2-40B4-BE49-F238E27FC236}">
                      <a16:creationId xmlns:a16="http://schemas.microsoft.com/office/drawing/2014/main" id="{BE5E37E1-3974-49D2-8E6A-3E92E9E74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31" y="2526"/>
                  <a:ext cx="420" cy="260"/>
                </a:xfrm>
                <a:prstGeom prst="rect">
                  <a:avLst/>
                </a:prstGeom>
                <a:blipFill>
                  <a:blip r:embed="rId8"/>
                  <a:stretch>
                    <a:fillRect l="-1724" r="-163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68" name="Oval 30">
              <a:extLst>
                <a:ext uri="{FF2B5EF4-FFF2-40B4-BE49-F238E27FC236}">
                  <a16:creationId xmlns:a16="http://schemas.microsoft.com/office/drawing/2014/main" id="{4A10DE59-2292-4A19-8CD6-49DCF4A12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" y="2623"/>
              <a:ext cx="60" cy="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55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Char char="•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9969" name="Line 31">
              <a:extLst>
                <a:ext uri="{FF2B5EF4-FFF2-40B4-BE49-F238E27FC236}">
                  <a16:creationId xmlns:a16="http://schemas.microsoft.com/office/drawing/2014/main" id="{91C91469-6E01-4D3D-B402-1B0809CE0F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4" y="2659"/>
              <a:ext cx="6" cy="2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/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970" name="Object 32">
                  <a:extLst>
                    <a:ext uri="{FF2B5EF4-FFF2-40B4-BE49-F238E27FC236}">
                      <a16:creationId xmlns:a16="http://schemas.microsoft.com/office/drawing/2014/main" id="{1E91B0E2-D579-4EE4-88AF-6621C6888C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3" y="2397"/>
                  <a:ext cx="1013" cy="53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971" name="Line 33">
              <a:extLst>
                <a:ext uri="{FF2B5EF4-FFF2-40B4-BE49-F238E27FC236}">
                  <a16:creationId xmlns:a16="http://schemas.microsoft.com/office/drawing/2014/main" id="{E5D5DE7E-2817-4415-BC33-530DA7449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5" y="2564"/>
              <a:ext cx="288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50" name="Line 34">
            <a:extLst>
              <a:ext uri="{FF2B5EF4-FFF2-40B4-BE49-F238E27FC236}">
                <a16:creationId xmlns:a16="http://schemas.microsoft.com/office/drawing/2014/main" id="{FAE91622-A188-443A-9023-4800C875C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4263" y="4254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BA0868BA-5C96-406F-BB96-E3B9217B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39952" name="Slide Number Placeholder 5">
            <a:extLst>
              <a:ext uri="{FF2B5EF4-FFF2-40B4-BE49-F238E27FC236}">
                <a16:creationId xmlns:a16="http://schemas.microsoft.com/office/drawing/2014/main" id="{6D3D8C28-9001-470C-BEF8-EEA68BA2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E92E9C92-5796-4BF2-8693-9393D1D188F6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/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. .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, best fit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to the data.  The variables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effectLst/>
                    <a:latin typeface="+mn-lt"/>
                    <a:ea typeface="Times New Roman" panose="02020603050405020304" pitchFamily="18" charset="0"/>
                  </a:rPr>
                  <a:t> are the constants of the exponential model. </a:t>
                </a:r>
                <a:endParaRPr 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0FC1C-D7FD-4FC9-892C-97E50B8D6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80" y="1007694"/>
                <a:ext cx="8077199" cy="1206869"/>
              </a:xfrm>
              <a:prstGeom prst="rect">
                <a:avLst/>
              </a:prstGeom>
              <a:blipFill>
                <a:blip r:embed="rId10"/>
                <a:stretch>
                  <a:fillRect l="-1132" t="-3535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18579" y="1493880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18579" y="1493880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3505200" y="2559872"/>
                <a:ext cx="2854624" cy="21847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2559872"/>
                <a:ext cx="2854624" cy="21847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CE485-7DE5-4479-AE3A-2C60DFFC9F83}"/>
                  </a:ext>
                </a:extLst>
              </p:cNvPr>
              <p:cNvSpPr txBox="1"/>
              <p:nvPr/>
            </p:nvSpPr>
            <p:spPr>
              <a:xfrm>
                <a:off x="76200" y="4876800"/>
                <a:ext cx="8991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Follow this by</a:t>
                </a:r>
              </a:p>
              <a:p>
                <a:r>
                  <a:rPr lang="en-US" dirty="0"/>
                  <a:t>1) second derivative test to show solution corresponds to local minimum </a:t>
                </a:r>
              </a:p>
              <a:p>
                <a:r>
                  <a:rPr lang="en-US" dirty="0"/>
                  <a:t>2) showing above gives only one acceptable real solution</a:t>
                </a:r>
              </a:p>
              <a:p>
                <a:r>
                  <a:rPr lang="en-US" dirty="0"/>
                  <a:t>3) Recognizing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is a differentiable function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CE485-7DE5-4479-AE3A-2C60DFFC9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876800"/>
                <a:ext cx="8991600" cy="1200329"/>
              </a:xfrm>
              <a:prstGeom prst="rect">
                <a:avLst/>
              </a:prstGeom>
              <a:blipFill>
                <a:blip r:embed="rId6"/>
                <a:stretch>
                  <a:fillRect l="-610"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8285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en-US" sz="1900" dirty="0"/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blipFill>
                <a:blip r:embed="rId5"/>
                <a:stretch>
                  <a:fillRect l="-721" t="-6061" b="-227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/>
              <p:nvPr/>
            </p:nvSpPr>
            <p:spPr bwMode="auto">
              <a:xfrm>
                <a:off x="421976" y="2539694"/>
                <a:ext cx="4800600" cy="1022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0" name="Object 9">
                <a:extLst>
                  <a:ext uri="{FF2B5EF4-FFF2-40B4-BE49-F238E27FC236}">
                    <a16:creationId xmlns:a16="http://schemas.microsoft.com/office/drawing/2014/main" id="{1CF6501B-2D41-4561-BA92-C201B36E4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976" y="2539694"/>
                <a:ext cx="4800600" cy="10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/>
              <p:nvPr/>
            </p:nvSpPr>
            <p:spPr bwMode="auto">
              <a:xfrm>
                <a:off x="1108494" y="4081156"/>
                <a:ext cx="2853906" cy="8458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D20DE97B-A268-497B-971B-532A4B0F3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8494" y="4081156"/>
                <a:ext cx="2853906" cy="8458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997984CD-1F59-4ADD-9836-77F16E5D18F3}"/>
                  </a:ext>
                </a:extLst>
              </p:cNvPr>
              <p:cNvSpPr txBox="1"/>
              <p:nvPr/>
            </p:nvSpPr>
            <p:spPr bwMode="auto">
              <a:xfrm>
                <a:off x="1066800" y="3345179"/>
                <a:ext cx="2514600" cy="8458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997984CD-1F59-4ADD-9836-77F16E5D1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345179"/>
                <a:ext cx="2514600" cy="8458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C4039A-326D-4725-BD62-407B9E729DC4}"/>
                  </a:ext>
                </a:extLst>
              </p:cNvPr>
              <p:cNvSpPr txBox="1"/>
              <p:nvPr/>
            </p:nvSpPr>
            <p:spPr>
              <a:xfrm>
                <a:off x="869830" y="3645116"/>
                <a:ext cx="3939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C4039A-326D-4725-BD62-407B9E729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30" y="3645116"/>
                <a:ext cx="39394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C1139F-0E7D-4038-91C8-4C7B0B413DE6}"/>
                  </a:ext>
                </a:extLst>
              </p:cNvPr>
              <p:cNvSpPr txBox="1"/>
              <p:nvPr/>
            </p:nvSpPr>
            <p:spPr>
              <a:xfrm>
                <a:off x="851858" y="4304584"/>
                <a:ext cx="3939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C1139F-0E7D-4038-91C8-4C7B0B413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58" y="4304584"/>
                <a:ext cx="3939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524485A-E39A-4951-8BFE-715AC512CB60}"/>
                  </a:ext>
                </a:extLst>
              </p:cNvPr>
              <p:cNvSpPr txBox="1"/>
              <p:nvPr/>
            </p:nvSpPr>
            <p:spPr bwMode="auto">
              <a:xfrm>
                <a:off x="466905" y="5614316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524485A-E39A-4951-8BFE-715AC512C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905" y="5614316"/>
                <a:ext cx="4343400" cy="11715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79D65E-E339-40C6-BEB3-39A68A7BBE81}"/>
                  </a:ext>
                </a:extLst>
              </p:cNvPr>
              <p:cNvSpPr txBox="1"/>
              <p:nvPr/>
            </p:nvSpPr>
            <p:spPr>
              <a:xfrm>
                <a:off x="466905" y="5032804"/>
                <a:ext cx="971190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79D65E-E339-40C6-BEB3-39A68A7BB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05" y="5032804"/>
                <a:ext cx="971190" cy="61901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CCE485-7DE5-4479-AE3A-2C60DFFC9F83}"/>
              </a:ext>
            </a:extLst>
          </p:cNvPr>
          <p:cNvSpPr txBox="1"/>
          <p:nvPr/>
        </p:nvSpPr>
        <p:spPr>
          <a:xfrm>
            <a:off x="4090179" y="5830771"/>
            <a:ext cx="143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Equation 1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0907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F2055ED-1E44-4D58-BE13-DA68CC67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1663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Finding Constants of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87" name="Object 4">
                <a:extLst>
                  <a:ext uri="{FF2B5EF4-FFF2-40B4-BE49-F238E27FC236}">
                    <a16:creationId xmlns:a16="http://schemas.microsoft.com/office/drawing/2014/main" id="{F59A1890-96FA-4497-B134-7D9D03A966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24928" y="1250949"/>
                <a:ext cx="2743200" cy="1042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900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en-US" sz="1900" dirty="0"/>
              </a:p>
            </p:txBody>
          </p:sp>
        </mc:Choice>
        <mc:Fallback xmlns="">
          <p:sp>
            <p:nvSpPr>
              <p:cNvPr id="41989" name="Text Box 7">
                <a:extLst>
                  <a:ext uri="{FF2B5EF4-FFF2-40B4-BE49-F238E27FC236}">
                    <a16:creationId xmlns:a16="http://schemas.microsoft.com/office/drawing/2014/main" id="{00CF2FD1-9F6E-4A93-9A5D-3D663A287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10" y="2197452"/>
                <a:ext cx="8458200" cy="400110"/>
              </a:xfrm>
              <a:prstGeom prst="rect">
                <a:avLst/>
              </a:prstGeom>
              <a:blipFill>
                <a:blip r:embed="rId5"/>
                <a:stretch>
                  <a:fillRect l="-721" t="-6061" b="-227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/>
              <p:nvPr/>
            </p:nvSpPr>
            <p:spPr bwMode="auto">
              <a:xfrm>
                <a:off x="457200" y="2682979"/>
                <a:ext cx="5181599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10">
                <a:extLst>
                  <a:ext uri="{FF2B5EF4-FFF2-40B4-BE49-F238E27FC236}">
                    <a16:creationId xmlns:a16="http://schemas.microsoft.com/office/drawing/2014/main" id="{CA1B9E47-3C06-4AF0-BF47-B5A49DDBD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682979"/>
                <a:ext cx="5181599" cy="8635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640A1D-6280-41B5-A562-70672061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1993" name="Slide Number Placeholder 5">
            <a:extLst>
              <a:ext uri="{FF2B5EF4-FFF2-40B4-BE49-F238E27FC236}">
                <a16:creationId xmlns:a16="http://schemas.microsoft.com/office/drawing/2014/main" id="{1A3F6288-7BA2-47AC-A49A-B29F1843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BBE5AD1-3288-49CB-826D-D4F44BD677A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/>
              <p:nvPr/>
            </p:nvSpPr>
            <p:spPr bwMode="auto">
              <a:xfrm>
                <a:off x="473014" y="5689662"/>
                <a:ext cx="5165785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6">
                <a:extLst>
                  <a:ext uri="{FF2B5EF4-FFF2-40B4-BE49-F238E27FC236}">
                    <a16:creationId xmlns:a16="http://schemas.microsoft.com/office/drawing/2014/main" id="{993D04BC-AA4D-4A4B-9009-2E03C546E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14" y="5689662"/>
                <a:ext cx="5165785" cy="8635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BF5F07-D1B9-42CE-8FC9-F33FD0BC9E4B}"/>
                  </a:ext>
                </a:extLst>
              </p:cNvPr>
              <p:cNvSpPr txBox="1"/>
              <p:nvPr/>
            </p:nvSpPr>
            <p:spPr>
              <a:xfrm>
                <a:off x="870908" y="4540391"/>
                <a:ext cx="317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BF5F07-D1B9-42CE-8FC9-F33FD0BC9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08" y="4540391"/>
                <a:ext cx="31774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4441DAF-536C-41D6-BD2A-B010F4C8C25A}"/>
                  </a:ext>
                </a:extLst>
              </p:cNvPr>
              <p:cNvSpPr txBox="1"/>
              <p:nvPr/>
            </p:nvSpPr>
            <p:spPr bwMode="auto">
              <a:xfrm>
                <a:off x="1096992" y="3475428"/>
                <a:ext cx="3523172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4441DAF-536C-41D6-BD2A-B010F4C8C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6992" y="3475428"/>
                <a:ext cx="3523172" cy="863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D2A5C1-C345-48C9-B53B-56686F1CC653}"/>
                  </a:ext>
                </a:extLst>
              </p:cNvPr>
              <p:cNvSpPr txBox="1"/>
              <p:nvPr/>
            </p:nvSpPr>
            <p:spPr>
              <a:xfrm>
                <a:off x="870908" y="3731244"/>
                <a:ext cx="317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D2A5C1-C345-48C9-B53B-56686F1CC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08" y="3731244"/>
                <a:ext cx="3177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D5492A-4B26-4E7B-B6AB-1B4121374439}"/>
                  </a:ext>
                </a:extLst>
              </p:cNvPr>
              <p:cNvSpPr txBox="1"/>
              <p:nvPr/>
            </p:nvSpPr>
            <p:spPr>
              <a:xfrm>
                <a:off x="544183" y="5066256"/>
                <a:ext cx="971190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D5492A-4B26-4E7B-B6AB-1B4121374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83" y="5066256"/>
                <a:ext cx="971190" cy="6190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9714E763-9EF5-4734-A858-E124DFF1D3EA}"/>
                  </a:ext>
                </a:extLst>
              </p:cNvPr>
              <p:cNvSpPr txBox="1"/>
              <p:nvPr/>
            </p:nvSpPr>
            <p:spPr bwMode="auto">
              <a:xfrm>
                <a:off x="1109573" y="4302083"/>
                <a:ext cx="3523172" cy="863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9714E763-9EF5-4734-A858-E124DFF1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9573" y="4302083"/>
                <a:ext cx="3523172" cy="8635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6C83FFD8-8B7A-4A4A-9BB1-CAB1F4AEC396}"/>
              </a:ext>
            </a:extLst>
          </p:cNvPr>
          <p:cNvSpPr txBox="1"/>
          <p:nvPr/>
        </p:nvSpPr>
        <p:spPr>
          <a:xfrm>
            <a:off x="4779571" y="59367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Equation 2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7" name="Rectangle 15">
            <a:extLst>
              <a:ext uri="{FF2B5EF4-FFF2-40B4-BE49-F238E27FC236}">
                <a16:creationId xmlns:a16="http://schemas.microsoft.com/office/drawing/2014/main" id="{4554F028-D4E9-4259-80DF-FC58BF0B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/>
              <p:nvPr/>
            </p:nvSpPr>
            <p:spPr bwMode="auto">
              <a:xfrm>
                <a:off x="1752600" y="4236245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9" name="Object 18">
                <a:extLst>
                  <a:ext uri="{FF2B5EF4-FFF2-40B4-BE49-F238E27FC236}">
                    <a16:creationId xmlns:a16="http://schemas.microsoft.com/office/drawing/2014/main" id="{4BA5A4E4-C739-4F80-A618-E026A9588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236245"/>
                <a:ext cx="1936736" cy="884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90" name="Text Box 19">
            <a:extLst>
              <a:ext uri="{FF2B5EF4-FFF2-40B4-BE49-F238E27FC236}">
                <a16:creationId xmlns:a16="http://schemas.microsoft.com/office/drawing/2014/main" id="{E611A1DE-7750-48BB-B322-1F3062633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8745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Equation 1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/>
              <p:nvPr/>
            </p:nvSpPr>
            <p:spPr bwMode="auto">
              <a:xfrm>
                <a:off x="1629140" y="2300851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89B7B32-50EC-4DB9-879F-18CA7F7A3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9140" y="2300851"/>
                <a:ext cx="4343400" cy="1171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/>
              <p:nvPr/>
            </p:nvSpPr>
            <p:spPr bwMode="auto">
              <a:xfrm>
                <a:off x="1876338" y="1162332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6D29A12D-36CA-4865-9F4E-E93BBF4FA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6338" y="1162332"/>
                <a:ext cx="4343400" cy="1171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60DE72C4-2AEE-4AD1-83C1-100C5B8E6382}"/>
                  </a:ext>
                </a:extLst>
              </p:cNvPr>
              <p:cNvSpPr txBox="1"/>
              <p:nvPr/>
            </p:nvSpPr>
            <p:spPr bwMode="auto">
              <a:xfrm>
                <a:off x="1695809" y="3268548"/>
                <a:ext cx="4343400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60DE72C4-2AEE-4AD1-83C1-100C5B8E6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809" y="3268548"/>
                <a:ext cx="4343400" cy="1171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02E0E26-D9B0-4A59-9245-7E7241871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2863"/>
            <a:ext cx="91440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dirty="0"/>
              <a:t>Finding Constants of Exponential Model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C8649DD2-571A-4096-BF35-52A3C62F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0A8DA3A1-1C26-484B-B301-AA461114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/>
              <p:nvPr/>
            </p:nvSpPr>
            <p:spPr bwMode="auto">
              <a:xfrm>
                <a:off x="2311878" y="5040059"/>
                <a:ext cx="4336571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5" name="Object 8">
                <a:extLst>
                  <a:ext uri="{FF2B5EF4-FFF2-40B4-BE49-F238E27FC236}">
                    <a16:creationId xmlns:a16="http://schemas.microsoft.com/office/drawing/2014/main" id="{43D5F2C9-892B-40CD-93DD-3B3E62B6D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1878" y="5040059"/>
                <a:ext cx="4336571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6" name="Rectangle 10">
            <a:extLst>
              <a:ext uri="{FF2B5EF4-FFF2-40B4-BE49-F238E27FC236}">
                <a16:creationId xmlns:a16="http://schemas.microsoft.com/office/drawing/2014/main" id="{AC07F414-F73B-4BE2-8AA6-15F4C09EF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88" name="Rectangle 17">
            <a:extLst>
              <a:ext uri="{FF2B5EF4-FFF2-40B4-BE49-F238E27FC236}">
                <a16:creationId xmlns:a16="http://schemas.microsoft.com/office/drawing/2014/main" id="{F724A3EF-A799-4AD6-BD18-F0A401AF6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2F653F9-661D-4B4A-8C27-E65E5D10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6092" name="Slide Number Placeholder 5">
            <a:extLst>
              <a:ext uri="{FF2B5EF4-FFF2-40B4-BE49-F238E27FC236}">
                <a16:creationId xmlns:a16="http://schemas.microsoft.com/office/drawing/2014/main" id="{D701635B-86FF-4F75-9249-61DDAA60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8188C893-923E-4C27-8070-3EE02F3BA80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/>
              <p:nvPr/>
            </p:nvSpPr>
            <p:spPr bwMode="auto">
              <a:xfrm>
                <a:off x="2581188" y="2955417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93" name="Object 6">
                <a:extLst>
                  <a:ext uri="{FF2B5EF4-FFF2-40B4-BE49-F238E27FC236}">
                    <a16:creationId xmlns:a16="http://schemas.microsoft.com/office/drawing/2014/main" id="{DCC81A8A-D43F-4FD8-8F9F-19F56FFD8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1188" y="2955417"/>
                <a:ext cx="3352800" cy="8684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/>
              <p:nvPr/>
            </p:nvSpPr>
            <p:spPr bwMode="auto">
              <a:xfrm>
                <a:off x="2362200" y="1962150"/>
                <a:ext cx="4191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9A3ACF36-209B-4069-861F-697728B41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962150"/>
                <a:ext cx="4191000" cy="1047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A1C0479F-8033-4B49-B11B-0EBF5932A356}"/>
                  </a:ext>
                </a:extLst>
              </p:cNvPr>
              <p:cNvSpPr txBox="1"/>
              <p:nvPr/>
            </p:nvSpPr>
            <p:spPr bwMode="auto">
              <a:xfrm>
                <a:off x="2548331" y="3850094"/>
                <a:ext cx="3352800" cy="868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A1C0479F-8033-4B49-B11B-0EBF5932A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8331" y="3850094"/>
                <a:ext cx="3352800" cy="8684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2A3DCEED-0EDB-4E34-A0CA-B5CC5C83A74A}"/>
                  </a:ext>
                </a:extLst>
              </p:cNvPr>
              <p:cNvSpPr txBox="1"/>
              <p:nvPr/>
            </p:nvSpPr>
            <p:spPr bwMode="auto">
              <a:xfrm>
                <a:off x="3124200" y="1161590"/>
                <a:ext cx="1936736" cy="884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8">
                <a:extLst>
                  <a:ext uri="{FF2B5EF4-FFF2-40B4-BE49-F238E27FC236}">
                    <a16:creationId xmlns:a16="http://schemas.microsoft.com/office/drawing/2014/main" id="{2A3DCEED-0EDB-4E34-A0CA-B5CC5C83A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1161590"/>
                <a:ext cx="1936736" cy="8841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Box 19">
            <a:extLst>
              <a:ext uri="{FF2B5EF4-FFF2-40B4-BE49-F238E27FC236}">
                <a16:creationId xmlns:a16="http://schemas.microsoft.com/office/drawing/2014/main" id="{ADA1CAB4-CB10-4C08-AF48-C7261945B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16332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/>
              <a:t>Equation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029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E896494-5D29-4425-AC19-E9FACD60B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9525"/>
            <a:ext cx="7793038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Example - Exponential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251" name="Group 3">
                <a:extLst>
                  <a:ext uri="{FF2B5EF4-FFF2-40B4-BE49-F238E27FC236}">
                    <a16:creationId xmlns:a16="http://schemas.microsoft.com/office/drawing/2014/main" id="{2B320700-69DB-4CBB-9CF4-436BC227C094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73341591"/>
                  </p:ext>
                </p:extLst>
              </p:nvPr>
            </p:nvGraphicFramePr>
            <p:xfrm>
              <a:off x="990600" y="1417594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251" name="Group 3">
                <a:extLst>
                  <a:ext uri="{FF2B5EF4-FFF2-40B4-BE49-F238E27FC236}">
                    <a16:creationId xmlns:a16="http://schemas.microsoft.com/office/drawing/2014/main" id="{2B320700-69DB-4CBB-9CF4-436BC227C094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73341591"/>
                  </p:ext>
                </p:extLst>
              </p:nvPr>
            </p:nvGraphicFramePr>
            <p:xfrm>
              <a:off x="990600" y="1417594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719" t="-7576" r="-649640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719" t="-109231" r="-64964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159" name="Rectangle 31">
            <a:extLst>
              <a:ext uri="{FF2B5EF4-FFF2-40B4-BE49-F238E27FC236}">
                <a16:creationId xmlns:a16="http://schemas.microsoft.com/office/drawing/2014/main" id="{EAA4FE1E-90E0-493D-904E-C6BB76B79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8161" name="Rectangle 34">
            <a:extLst>
              <a:ext uri="{FF2B5EF4-FFF2-40B4-BE49-F238E27FC236}">
                <a16:creationId xmlns:a16="http://schemas.microsoft.com/office/drawing/2014/main" id="{F9DFB130-B304-48BF-8B4C-45185D7B3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3F94A75-0337-4141-AEDB-CE2368C6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48163" name="Slide Number Placeholder 5">
            <a:extLst>
              <a:ext uri="{FF2B5EF4-FFF2-40B4-BE49-F238E27FC236}">
                <a16:creationId xmlns:a16="http://schemas.microsoft.com/office/drawing/2014/main" id="{B88E316D-F6F9-4C57-9386-6C716EAA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1866CE64-513E-447B-AA5F-EFE42F643C32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713A32-681D-4DC0-945E-B0B7B4ED1A15}"/>
                  </a:ext>
                </a:extLst>
              </p:cNvPr>
              <p:cNvSpPr txBox="1"/>
              <p:nvPr/>
            </p:nvSpPr>
            <p:spPr>
              <a:xfrm>
                <a:off x="533400" y="2435565"/>
                <a:ext cx="762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Use the regression model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 Estimate the regression constants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without transforming the data.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713A32-681D-4DC0-945E-B0B7B4ED1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435565"/>
                <a:ext cx="7620000" cy="646331"/>
              </a:xfrm>
              <a:prstGeom prst="rect">
                <a:avLst/>
              </a:prstGeom>
              <a:blipFill>
                <a:blip r:embed="rId5"/>
                <a:stretch>
                  <a:fillRect l="-720"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40E0C5B-A16C-4661-9655-B4A241D1E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</a:t>
            </a:r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4E3674B6-2FEB-49D0-A949-792757662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08649-7B0B-4EEB-986B-B71A26F5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2230" name="Slide Number Placeholder 5">
            <a:extLst>
              <a:ext uri="{FF2B5EF4-FFF2-40B4-BE49-F238E27FC236}">
                <a16:creationId xmlns:a16="http://schemas.microsoft.com/office/drawing/2014/main" id="{DE9CCBBF-F3E6-4FC3-9129-32761C7C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210193B8-C78E-40B9-8EEF-036FB9D788E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39FE7-4CF0-4879-A449-EA2370A28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911525"/>
            <a:ext cx="4571999" cy="3428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Group 3">
                <a:extLst>
                  <a:ext uri="{FF2B5EF4-FFF2-40B4-BE49-F238E27FC236}">
                    <a16:creationId xmlns:a16="http://schemas.microsoft.com/office/drawing/2014/main" id="{1D27AAEE-7649-4AB2-A232-F700D5B48C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309531068"/>
                  </p:ext>
                </p:extLst>
              </p:nvPr>
            </p:nvGraphicFramePr>
            <p:xfrm>
              <a:off x="1828800" y="48006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Group 3">
                <a:extLst>
                  <a:ext uri="{FF2B5EF4-FFF2-40B4-BE49-F238E27FC236}">
                    <a16:creationId xmlns:a16="http://schemas.microsoft.com/office/drawing/2014/main" id="{1D27AAEE-7649-4AB2-A232-F700D5B48C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309531068"/>
                  </p:ext>
                </p:extLst>
              </p:nvPr>
            </p:nvGraphicFramePr>
            <p:xfrm>
              <a:off x="1828800" y="48006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7576" r="-648921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109231" r="-64892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BAB6C85-ABAB-4345-ACAB-E7236753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Constants of the Model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CF0A2586-2AB5-4AEB-9BD4-F1A8BA58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6" name="Rectangle 5">
            <a:extLst>
              <a:ext uri="{FF2B5EF4-FFF2-40B4-BE49-F238E27FC236}">
                <a16:creationId xmlns:a16="http://schemas.microsoft.com/office/drawing/2014/main" id="{012490F5-AB16-4710-B481-4A5DCA732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7" name="Text Box 7">
                <a:extLst>
                  <a:ext uri="{FF2B5EF4-FFF2-40B4-BE49-F238E27FC236}">
                    <a16:creationId xmlns:a16="http://schemas.microsoft.com/office/drawing/2014/main" id="{4CC682D2-2AF7-403A-ACA0-9FE1017BE7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828800"/>
                <a:ext cx="91440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800" dirty="0"/>
                  <a:t>The value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dirty="0"/>
                  <a:t>is found by solving the nonlinear equation</a:t>
                </a:r>
              </a:p>
            </p:txBody>
          </p:sp>
        </mc:Choice>
        <mc:Fallback xmlns="">
          <p:sp>
            <p:nvSpPr>
              <p:cNvPr id="54277" name="Text Box 7">
                <a:extLst>
                  <a:ext uri="{FF2B5EF4-FFF2-40B4-BE49-F238E27FC236}">
                    <a16:creationId xmlns:a16="http://schemas.microsoft.com/office/drawing/2014/main" id="{4CC682D2-2AF7-403A-ACA0-9FE1017BE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828800"/>
                <a:ext cx="9144000" cy="523220"/>
              </a:xfrm>
              <a:prstGeom prst="rect">
                <a:avLst/>
              </a:prstGeom>
              <a:blipFill>
                <a:blip r:embed="rId4"/>
                <a:stretch>
                  <a:fillRect l="-1133" t="-12791" r="-1133" b="-302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78" name="Rectangle 8">
            <a:extLst>
              <a:ext uri="{FF2B5EF4-FFF2-40B4-BE49-F238E27FC236}">
                <a16:creationId xmlns:a16="http://schemas.microsoft.com/office/drawing/2014/main" id="{4ABC81D8-E498-4556-9D26-6F1E6A465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80" name="Rectangle 11">
            <a:extLst>
              <a:ext uri="{FF2B5EF4-FFF2-40B4-BE49-F238E27FC236}">
                <a16:creationId xmlns:a16="http://schemas.microsoft.com/office/drawing/2014/main" id="{9E07B752-9D26-4FCF-B486-1395E0A2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/>
              <p:nvPr/>
            </p:nvSpPr>
            <p:spPr bwMode="auto">
              <a:xfrm>
                <a:off x="2133600" y="4223108"/>
                <a:ext cx="4648200" cy="14776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281" name="Object 15">
                <a:extLst>
                  <a:ext uri="{FF2B5EF4-FFF2-40B4-BE49-F238E27FC236}">
                    <a16:creationId xmlns:a16="http://schemas.microsoft.com/office/drawing/2014/main" id="{076B8E86-6B42-4921-AB3A-9484BF48C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223108"/>
                <a:ext cx="4648200" cy="14776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2" name="Rectangle 17">
            <a:extLst>
              <a:ext uri="{FF2B5EF4-FFF2-40B4-BE49-F238E27FC236}">
                <a16:creationId xmlns:a16="http://schemas.microsoft.com/office/drawing/2014/main" id="{B2882FF7-04A5-4F5E-B947-164D70E79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985139" y="969264"/>
                <a:ext cx="2286000" cy="764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3" name="Object 19">
                <a:extLst>
                  <a:ext uri="{FF2B5EF4-FFF2-40B4-BE49-F238E27FC236}">
                    <a16:creationId xmlns:a16="http://schemas.microsoft.com/office/drawing/2014/main" id="{96204990-57E9-49A0-81C7-29D675B268B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985139" y="969264"/>
                <a:ext cx="2286000" cy="7640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03E0DF4-A2EA-451E-8D12-FE431F8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4285" name="Slide Number Placeholder 5">
            <a:extLst>
              <a:ext uri="{FF2B5EF4-FFF2-40B4-BE49-F238E27FC236}">
                <a16:creationId xmlns:a16="http://schemas.microsoft.com/office/drawing/2014/main" id="{4B278C82-1B29-431F-8F23-1D44B4D9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739E941E-207D-4B89-8372-A892E9CDDE20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6E663A-B4BB-427B-936A-755346C08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2482688"/>
            <a:ext cx="7793737" cy="149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E1F3F3-C5F3-48C2-B8A1-7D4D0A422E8E}"/>
                  </a:ext>
                </a:extLst>
              </p:cNvPr>
              <p:cNvSpPr txBox="1"/>
              <p:nvPr/>
            </p:nvSpPr>
            <p:spPr>
              <a:xfrm>
                <a:off x="191578" y="3001673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E1F3F3-C5F3-48C2-B8A1-7D4D0A422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78" y="3001673"/>
                <a:ext cx="1521843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802F0BA-D560-4E63-8605-7F95CFE09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975EAC-ABC1-4315-8094-F6596B39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6352" name="Slide Number Placeholder 5">
            <a:extLst>
              <a:ext uri="{FF2B5EF4-FFF2-40B4-BE49-F238E27FC236}">
                <a16:creationId xmlns:a16="http://schemas.microsoft.com/office/drawing/2014/main" id="{6D7B766D-ED00-4AB2-B34F-BABC5A8D5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9B4FC6E-C92B-476D-9E3B-E2FEC41E97DB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E97B55-80F9-4A2A-BE45-C2EB3B979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1" y="702480"/>
            <a:ext cx="5867400" cy="11289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E416D8-7707-45E0-8AE2-28FF6F51558B}"/>
                  </a:ext>
                </a:extLst>
              </p:cNvPr>
              <p:cNvSpPr txBox="1"/>
              <p:nvPr/>
            </p:nvSpPr>
            <p:spPr>
              <a:xfrm>
                <a:off x="230756" y="985707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E416D8-7707-45E0-8AE2-28FF6F515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56" y="985707"/>
                <a:ext cx="1521843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Group 3">
                <a:extLst>
                  <a:ext uri="{FF2B5EF4-FFF2-40B4-BE49-F238E27FC236}">
                    <a16:creationId xmlns:a16="http://schemas.microsoft.com/office/drawing/2014/main" id="{C8EAF5CA-A2B3-4DFD-A87F-3824C871A798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983018955"/>
                  </p:ext>
                </p:extLst>
              </p:nvPr>
            </p:nvGraphicFramePr>
            <p:xfrm>
              <a:off x="1066800" y="5616302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Group 3">
                <a:extLst>
                  <a:ext uri="{FF2B5EF4-FFF2-40B4-BE49-F238E27FC236}">
                    <a16:creationId xmlns:a16="http://schemas.microsoft.com/office/drawing/2014/main" id="{C8EAF5CA-A2B3-4DFD-A87F-3824C871A798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983018955"/>
                  </p:ext>
                </p:extLst>
              </p:nvPr>
            </p:nvGraphicFramePr>
            <p:xfrm>
              <a:off x="1066800" y="5616302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439" t="-7576" r="-64892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6"/>
                          <a:stretch>
                            <a:fillRect l="-1439" t="-109231" r="-64892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4C5BBD6-4F45-4E12-9421-17F6A186F8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78" t="2710" r="6657" b="2185"/>
          <a:stretch/>
        </p:blipFill>
        <p:spPr>
          <a:xfrm>
            <a:off x="914400" y="1803791"/>
            <a:ext cx="6629400" cy="353295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C499A89-D643-4F70-96C3-2B8DE1CA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60438"/>
          </a:xfrm>
        </p:spPr>
        <p:txBody>
          <a:bodyPr/>
          <a:lstStyle/>
          <a:p>
            <a:pPr eaLnBrk="1" hangingPunct="1"/>
            <a:r>
              <a:rPr lang="en-US" altLang="en-US" sz="4000"/>
              <a:t>Setting up the Equation in MATLAB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2EB58A9E-23C5-4554-8469-A595E8419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57" y="2450277"/>
            <a:ext cx="6477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altLang="en-US" sz="2000" dirty="0"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  <a:r>
              <a:rPr lang="en-US" sz="2000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=[0         10         20        30        45       90]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y=[1.0     0.76      0.58     0.45     0.31     0.12]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syms</a:t>
            </a:r>
            <a:r>
              <a:rPr lang="en-US" altLang="en-US" sz="2000" dirty="0"/>
              <a:t> b real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sum1=sum(y.*x.*exp(b*x));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sum2=sum(y.*exp(b*x));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sum3=sum(exp(2*b*x));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sum4=sum(x.*exp(2*b*x));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f=-sum1+sum2/sum3*sum4;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b_soln</a:t>
            </a:r>
            <a:r>
              <a:rPr lang="en-US" altLang="en-US" sz="2000" dirty="0"/>
              <a:t>=</a:t>
            </a:r>
            <a:r>
              <a:rPr lang="en-US" altLang="en-US" sz="2000" dirty="0" err="1"/>
              <a:t>vpasolve</a:t>
            </a:r>
            <a:r>
              <a:rPr lang="en-US" altLang="en-US" sz="2000" dirty="0"/>
              <a:t>(</a:t>
            </a:r>
            <a:r>
              <a:rPr lang="en-US" altLang="en-US" sz="2000" dirty="0" err="1"/>
              <a:t>f,b</a:t>
            </a:r>
            <a:r>
              <a:rPr lang="en-US" altLang="en-US" sz="2000" dirty="0"/>
              <a:t>);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971800" y="5468224"/>
                <a:ext cx="2667000" cy="601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dirty="0"/>
                  <a:t>0.02561</a:t>
                </a:r>
              </a:p>
            </p:txBody>
          </p:sp>
        </mc:Choice>
        <mc:Fallback xmlns="">
          <p:sp>
            <p:nvSpPr>
              <p:cNvPr id="58373" name="Object 5">
                <a:extLst>
                  <a:ext uri="{FF2B5EF4-FFF2-40B4-BE49-F238E27FC236}">
                    <a16:creationId xmlns:a16="http://schemas.microsoft.com/office/drawing/2014/main" id="{8C0BCBF0-190F-4E2F-ACA0-B02F41549DD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971800" y="5468224"/>
                <a:ext cx="2667000" cy="601663"/>
              </a:xfrm>
              <a:prstGeom prst="rect">
                <a:avLst/>
              </a:prstGeom>
              <a:blipFill>
                <a:blip r:embed="rId4"/>
                <a:stretch>
                  <a:fillRect t="-11111" b="-131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E6EE4-0E19-40CF-A2F1-3138C302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58375" name="Slide Number Placeholder 5">
            <a:extLst>
              <a:ext uri="{FF2B5EF4-FFF2-40B4-BE49-F238E27FC236}">
                <a16:creationId xmlns:a16="http://schemas.microsoft.com/office/drawing/2014/main" id="{BE9C7916-21E4-448A-851C-21DEFB7F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5C46669-A5C5-40AF-B0A8-6F8B53566F09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249C85-DD24-450D-910E-BAFFC465F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905304"/>
            <a:ext cx="7793737" cy="149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EDE9C-6277-4DDD-845C-E2A2029EEE97}"/>
                  </a:ext>
                </a:extLst>
              </p:cNvPr>
              <p:cNvSpPr txBox="1"/>
              <p:nvPr/>
            </p:nvSpPr>
            <p:spPr>
              <a:xfrm>
                <a:off x="304800" y="1404077"/>
                <a:ext cx="15218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EDE9C-6277-4DDD-845C-E2A2029EE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404077"/>
                <a:ext cx="1521843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F49A2C23-9407-4691-9A4E-2F52ED936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45463" cy="838200"/>
          </a:xfrm>
        </p:spPr>
        <p:txBody>
          <a:bodyPr/>
          <a:lstStyle/>
          <a:p>
            <a:pPr eaLnBrk="1" hangingPunct="1"/>
            <a:r>
              <a:rPr lang="en-US" altLang="en-US"/>
              <a:t>Calculating the Other Constant</a:t>
            </a:r>
            <a:endParaRPr lang="en-US" altLang="en-US" i="1"/>
          </a:p>
        </p:txBody>
      </p:sp>
      <p:sp>
        <p:nvSpPr>
          <p:cNvPr id="60419" name="Rectangle 4">
            <a:extLst>
              <a:ext uri="{FF2B5EF4-FFF2-40B4-BE49-F238E27FC236}">
                <a16:creationId xmlns:a16="http://schemas.microsoft.com/office/drawing/2014/main" id="{08900CB1-485F-49E6-ADA5-C3EEC7B8A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12D554AF-1DAE-47D8-B5C9-2658283A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/>
              <p:nvPr/>
            </p:nvSpPr>
            <p:spPr bwMode="auto">
              <a:xfrm>
                <a:off x="952500" y="914404"/>
                <a:ext cx="7154070" cy="48005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sz="3200" dirty="0"/>
                        <m:t>0.02561</m:t>
                      </m:r>
                    </m:oMath>
                  </m:oMathPara>
                </a14:m>
                <a:endParaRPr lang="en-US" sz="3200" dirty="0"/>
              </a:p>
              <a:p>
                <a:endParaRPr lang="en-US" alt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3200" dirty="0"/>
                        <m:t>The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value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of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a:rPr lang="en-US" altLang="en-US" sz="32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m:rPr>
                          <m:nor/>
                        </m:rPr>
                        <a:rPr lang="en-US" altLang="en-US" sz="3200" i="1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can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now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be</m:t>
                      </m:r>
                      <m:r>
                        <m:rPr>
                          <m:nor/>
                        </m:rPr>
                        <a:rPr lang="en-US" altLang="en-US" sz="3200" dirty="0"/>
                        <m:t> </m:t>
                      </m:r>
                      <m:r>
                        <m:rPr>
                          <m:nor/>
                        </m:rPr>
                        <a:rPr lang="en-US" altLang="en-US" sz="3200" dirty="0"/>
                        <m:t>calculated</m:t>
                      </m:r>
                    </m:oMath>
                  </m:oMathPara>
                </a14:m>
                <a:endParaRPr lang="en-US" alt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0.9885</m:t>
                      </m:r>
                    </m:oMath>
                  </m:oMathPara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altLang="en-US" sz="3200" dirty="0"/>
                  <a:t>The exponential regression model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  <m:r>
                        <a:rPr lang="en-US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885</m:t>
                      </m:r>
                      <m:r>
                        <a:rPr lang="en-US" sz="3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0.02561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0422" name="Object 8">
                <a:extLst>
                  <a:ext uri="{FF2B5EF4-FFF2-40B4-BE49-F238E27FC236}">
                    <a16:creationId xmlns:a16="http://schemas.microsoft.com/office/drawing/2014/main" id="{75947459-438C-432B-BA28-3DDBBF351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" y="914404"/>
                <a:ext cx="7154070" cy="4800596"/>
              </a:xfrm>
              <a:prstGeom prst="rect">
                <a:avLst/>
              </a:prstGeom>
              <a:blipFill>
                <a:blip r:embed="rId4"/>
                <a:stretch>
                  <a:fillRect l="-21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23" name="Rectangle 10">
            <a:extLst>
              <a:ext uri="{FF2B5EF4-FFF2-40B4-BE49-F238E27FC236}">
                <a16:creationId xmlns:a16="http://schemas.microsoft.com/office/drawing/2014/main" id="{CFB4787E-A4EC-4694-A833-5203EF216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4" name="Rectangle 11">
            <a:extLst>
              <a:ext uri="{FF2B5EF4-FFF2-40B4-BE49-F238E27FC236}">
                <a16:creationId xmlns:a16="http://schemas.microsoft.com/office/drawing/2014/main" id="{BF902C30-25F9-40AB-93EF-988658195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7" name="Rectangle 14">
            <a:extLst>
              <a:ext uri="{FF2B5EF4-FFF2-40B4-BE49-F238E27FC236}">
                <a16:creationId xmlns:a16="http://schemas.microsoft.com/office/drawing/2014/main" id="{09C893F3-C32F-414C-888F-D3D1A76EB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D2994-2C0D-4D34-B89F-73ED01E8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0430" name="Slide Number Placeholder 5">
            <a:extLst>
              <a:ext uri="{FF2B5EF4-FFF2-40B4-BE49-F238E27FC236}">
                <a16:creationId xmlns:a16="http://schemas.microsoft.com/office/drawing/2014/main" id="{54704334-8857-4341-9C97-34097FBA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DA6B02D3-B61F-4E85-A752-86D5538678C4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F626A45-9963-4B2E-A2F1-3748837AC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Plot of data and regression curve</a:t>
            </a:r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5A47F037-E91F-4D66-9CDD-9011498F3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200400" y="5538787"/>
                <a:ext cx="3124200" cy="631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9885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0.02561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68" name="Object 14">
                <a:extLst>
                  <a:ext uri="{FF2B5EF4-FFF2-40B4-BE49-F238E27FC236}">
                    <a16:creationId xmlns:a16="http://schemas.microsoft.com/office/drawing/2014/main" id="{23A057A3-34D8-47AA-978E-1ACF323C099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200400" y="5538787"/>
                <a:ext cx="3124200" cy="631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1000D1-DA5F-4B6B-91B7-4F33C688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2471" name="Slide Number Placeholder 5">
            <a:extLst>
              <a:ext uri="{FF2B5EF4-FFF2-40B4-BE49-F238E27FC236}">
                <a16:creationId xmlns:a16="http://schemas.microsoft.com/office/drawing/2014/main" id="{42728016-656E-4A1E-ACDF-50C8ACE5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B092EC4-66F7-46BD-956F-FAE7E5C5C70D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B4DC58-7987-4987-B0A2-25085FD65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428750"/>
            <a:ext cx="5334000" cy="4000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E6C5-F33B-49B0-9FD3-FA2C702A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56" y="55803"/>
            <a:ext cx="8781288" cy="629997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Transformed vs Untransformed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/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Unt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20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2000" i="0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data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model</m:t>
                      </m:r>
                      <m:r>
                        <a:rPr lang="en-US" sz="200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20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0.9885</m:t>
                      </m:r>
                      <m:r>
                        <a:rPr lang="en-US" sz="200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0.02561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Transform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2000" i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=0.9</m:t>
                      </m:r>
                      <m:r>
                        <a:rPr lang="en-US" sz="20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395</m:t>
                      </m:r>
                      <m:sSup>
                        <m:sSup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.02294</m:t>
                          </m:r>
                          <m:r>
                            <a:rPr lang="en-US" sz="20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567EF3-1B63-4A2D-87C3-E0902BEFE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651446"/>
                <a:ext cx="7848600" cy="1050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3CD6D391-68D4-4D82-B045-10461CCEAE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02457074"/>
                  </p:ext>
                </p:extLst>
              </p:nvPr>
            </p:nvGraphicFramePr>
            <p:xfrm>
              <a:off x="1102977" y="7620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3CD6D391-68D4-4D82-B045-10461CCEAE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02457074"/>
                  </p:ext>
                </p:extLst>
              </p:nvPr>
            </p:nvGraphicFramePr>
            <p:xfrm>
              <a:off x="1102977" y="762000"/>
              <a:ext cx="6324600" cy="793750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71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14" t="-7576" r="-64428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14" t="-109231" r="-644286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3A2A6D9-A5E3-4E4F-A7D8-1721C8952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603348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10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B4D11BB-974A-4AB9-AC24-2DCDD38D0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dirty="0"/>
              <a:t>Classwork/Homework: </a:t>
            </a:r>
            <a:r>
              <a:rPr lang="en-US" sz="3600" dirty="0"/>
              <a:t>Transformed vs Untransformed Data</a:t>
            </a:r>
            <a:endParaRPr lang="en-US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2133600"/>
                <a:ext cx="9144000" cy="609600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What if the model was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𝑏𝑥</m:t>
                        </m:r>
                      </m:sup>
                    </m:sSup>
                  </m:oMath>
                </a14:m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?  What is the solution with and without transformation?</a:t>
                </a:r>
              </a:p>
              <a:p>
                <a:pPr marL="0" indent="0" eaLnBrk="1" hangingPunct="1">
                  <a:buNone/>
                </a:pPr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6563" name="Rectangle 3">
                <a:extLst>
                  <a:ext uri="{FF2B5EF4-FFF2-40B4-BE49-F238E27FC236}">
                    <a16:creationId xmlns:a16="http://schemas.microsoft.com/office/drawing/2014/main" id="{99AA767F-48E3-47FA-B516-779D73BC7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2133600"/>
                <a:ext cx="9144000" cy="609600"/>
              </a:xfrm>
              <a:blipFill>
                <a:blip r:embed="rId4"/>
                <a:stretch>
                  <a:fillRect l="-1000" t="-8000" b="-5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910D82-CCDA-4439-BFFC-E833A5ED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http://nm.MathForCollege.com</a:t>
            </a:r>
          </a:p>
        </p:txBody>
      </p:sp>
      <p:sp>
        <p:nvSpPr>
          <p:cNvPr id="66565" name="Slide Number Placeholder 5">
            <a:extLst>
              <a:ext uri="{FF2B5EF4-FFF2-40B4-BE49-F238E27FC236}">
                <a16:creationId xmlns:a16="http://schemas.microsoft.com/office/drawing/2014/main" id="{025D7F64-4B06-44D1-8C13-C402105F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3BAF365B-4DA7-49C8-8416-5AD2C67F978F}" type="slidenum">
              <a:rPr lang="en-US" altLang="en-US" sz="1400">
                <a:solidFill>
                  <a:schemeClr val="bg2"/>
                </a:solidFill>
              </a:rPr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F13FF8A9-264D-4359-9A27-2017E297A44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20614683"/>
                  </p:ext>
                </p:extLst>
              </p:nvPr>
            </p:nvGraphicFramePr>
            <p:xfrm>
              <a:off x="1066800" y="1143000"/>
              <a:ext cx="6324600" cy="792871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marL="342900" marR="0" lvl="0" indent="-34290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ahoma" pitchFamily="34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Group 3">
                <a:extLst>
                  <a:ext uri="{FF2B5EF4-FFF2-40B4-BE49-F238E27FC236}">
                    <a16:creationId xmlns:a16="http://schemas.microsoft.com/office/drawing/2014/main" id="{F13FF8A9-264D-4359-9A27-2017E297A44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20614683"/>
                  </p:ext>
                </p:extLst>
              </p:nvPr>
            </p:nvGraphicFramePr>
            <p:xfrm>
              <a:off x="1066800" y="1143000"/>
              <a:ext cx="6324600" cy="792871"/>
            </p:xfrm>
            <a:graphic>
              <a:graphicData uri="http://schemas.openxmlformats.org/drawingml/2006/table">
                <a:tbl>
                  <a:tblPr/>
                  <a:tblGrid>
                    <a:gridCol w="8493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17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471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7313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63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3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7692" r="-648921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30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45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5"/>
                          <a:stretch>
                            <a:fillRect l="-1439" t="-106061" r="-648921" b="-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0.76</a:t>
                          </a: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0.45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marR="0" lvl="0" indent="-34290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  <a:tab pos="685800" algn="l"/>
                            </a:tabLst>
                          </a:pPr>
                          <a:r>
                            <a:rPr kumimoji="0" lang="en-US" sz="20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0.12</a:t>
                          </a:r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57" marB="45757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9B107C6-5D4F-4A23-98EE-83C4A4A79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2747512"/>
            <a:ext cx="4114800" cy="3089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E03AAF-BEF6-4710-AB3E-6DC27A7082CD}"/>
                  </a:ext>
                </a:extLst>
              </p:cNvPr>
              <p:cNvSpPr txBox="1"/>
              <p:nvPr/>
            </p:nvSpPr>
            <p:spPr>
              <a:xfrm>
                <a:off x="1905000" y="5647118"/>
                <a:ext cx="5029200" cy="927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Unt</m:t>
                      </m:r>
                      <m:r>
                        <m:rPr>
                          <m:nor/>
                        </m:rPr>
                        <a:rPr lang="en-US" sz="18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a:rPr lang="en-US" sz="1800" i="1" dirty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0.02605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8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just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ransform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ed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data</m:t>
                      </m:r>
                      <m:r>
                        <m:rPr>
                          <m:nor/>
                        </m:rPr>
                        <a:rPr lang="en-US" sz="18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model</m:t>
                      </m:r>
                      <m:r>
                        <m:rPr>
                          <m:nor/>
                        </m:rPr>
                        <a:rPr lang="en-US" sz="1800" b="0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𝑦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0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.02400</m:t>
                          </m:r>
                          <m:r>
                            <a:rPr lang="en-US" sz="1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E03AAF-BEF6-4710-AB3E-6DC27A708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5647118"/>
                <a:ext cx="5029200" cy="9279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16EBA-C1E7-4C47-86EF-CD44DF676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" y="76200"/>
            <a:ext cx="3751521" cy="6629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C6684-3849-41EE-A72B-0E917187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004" y="1447800"/>
            <a:ext cx="5002596" cy="284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69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0C8A377-C657-40D5-8D60-4C4FDAFA7D0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09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F547E15-49C9-47CB-92A8-2BEE9C27044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66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B90DD24-759E-4237-A8F1-AD14B3994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What polynomial model to choose if one needs to be chosen?</a:t>
            </a:r>
            <a:endParaRPr lang="en-US" sz="4000" b="1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8A165AF-D860-443D-AE8A-11DC19788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Which model to choose?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B6D867-05E2-48B5-B22C-00D8DA164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2125133"/>
            <a:ext cx="4464737" cy="335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0A60-5E6E-4CD7-86B7-4BF36B493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99733"/>
            <a:ext cx="4572000" cy="34333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/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−0.000012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+0.006196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/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=0.00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9387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+6.025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966DCA6E-CB08-43C7-BBC8-6AFE8230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4000" dirty="0"/>
              <a:t>Optimum Polynomial: Wrong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F8591-8C99-4EAA-B0D2-20ADDC784C40}"/>
              </a:ext>
            </a:extLst>
          </p:cNvPr>
          <p:cNvSpPr txBox="1"/>
          <p:nvPr/>
        </p:nvSpPr>
        <p:spPr>
          <a:xfrm>
            <a:off x="3405407" y="5230388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B32D-EA35-4FDC-AD31-F037A3E18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07" y="1600200"/>
            <a:ext cx="4011262" cy="30122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6590C6-AB32-4F0F-9537-9A427284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6" y="1643062"/>
            <a:ext cx="3954184" cy="2969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67F468A-670A-4AEA-9541-45347C61F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130000"/>
                  </a:schemeClr>
                </a:solidFill>
              </a:rPr>
              <a:t>Optimum Polynomial: Correct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3B7A1-467A-4CB1-8496-262C1D9BC99B}"/>
              </a:ext>
            </a:extLst>
          </p:cNvPr>
          <p:cNvSpPr txBox="1"/>
          <p:nvPr/>
        </p:nvSpPr>
        <p:spPr>
          <a:xfrm>
            <a:off x="3276600" y="5038635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05FDF-8B12-404C-9020-2E363D011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9200"/>
            <a:ext cx="3950988" cy="296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9AE50-A6A3-498F-9F5D-B265DCD27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219200"/>
            <a:ext cx="3855909" cy="2895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C8A1A329-9EA3-4810-9618-9F0807E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D57C73E-2EA7-4B66-83E0-D7DA957FB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6.05</a:t>
            </a:r>
            <a:br>
              <a:rPr lang="en-US" altLang="en-US" sz="4400" b="1"/>
            </a:br>
            <a:r>
              <a:rPr lang="en-US" altLang="en-US" sz="4400" b="1"/>
              <a:t>Adequacy of Linear Regression Models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304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D5F148-534B-46EB-8FC0-A3B90CB3E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07837F7A-FE39-4EC1-AE0E-BA50C7B9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3895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/>
        </p:nvGraphicFramePr>
        <p:xfrm>
          <a:off x="990600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/>
        </p:nvGraphicFramePr>
        <p:xfrm>
          <a:off x="3733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/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𝛼</m:t>
                    </m:r>
                  </m:oMath>
                </a14:m>
                <a:r>
                  <a:rPr lang="en-US" dirty="0">
                    <a:latin typeface="Arial" charset="0"/>
                    <a:cs typeface="Arial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 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l-GR" dirty="0">
                  <a:latin typeface="Arial" charset="0"/>
                  <a:cs typeface="Arial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blipFill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A4E455F-5664-4FE4-BE24-F85898250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Is this adequate?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25FD9D-A091-466D-A844-AAD4EE108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ahoma" panose="020B0604030504040204" pitchFamily="34" charset="0"/>
              </a:rPr>
              <a:t>Straight Line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A91F1-0CF0-4B20-BC97-C5B9C52F2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066800"/>
            <a:ext cx="4572000" cy="34333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E0A2705-DC6E-4E53-B672-6B9EF4696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Quality of Fitted Data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7106E3-EA0F-406A-A4AB-DC5F3190F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7499350" cy="4800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Does the model describe the data adequately?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How well does the model predict the response variable predictably?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61440D3-1E1B-4AD5-AE8D-C789FEA10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Linear Regression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33BE0-BC30-442D-9603-0B1E73E84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17638"/>
            <a:ext cx="7467600" cy="13255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Limit our discussion to adequacy of straight-line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3797FCA-E600-4C6F-81DF-7A1D0F488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Check 1:Plot Model and Data</a:t>
            </a:r>
          </a:p>
        </p:txBody>
      </p:sp>
      <p:graphicFrame>
        <p:nvGraphicFramePr>
          <p:cNvPr id="120150" name="Group 342">
            <a:extLst>
              <a:ext uri="{FF2B5EF4-FFF2-40B4-BE49-F238E27FC236}">
                <a16:creationId xmlns:a16="http://schemas.microsoft.com/office/drawing/2014/main" id="{240EB7EC-27A4-4DC8-AD9C-ADA2178B489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98438" y="796925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120151" name="Group 343">
            <a:extLst>
              <a:ext uri="{FF2B5EF4-FFF2-40B4-BE49-F238E27FC236}">
                <a16:creationId xmlns:a16="http://schemas.microsoft.com/office/drawing/2014/main" id="{897E6C20-A0F9-49F1-ADDC-060DABAB3FB1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981200" y="798513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pic>
        <p:nvPicPr>
          <p:cNvPr id="63572" name="Picture 3">
            <a:extLst>
              <a:ext uri="{FF2B5EF4-FFF2-40B4-BE49-F238E27FC236}">
                <a16:creationId xmlns:a16="http://schemas.microsoft.com/office/drawing/2014/main" id="{EF9DC31C-2AB0-454C-A4A4-41C374C68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84297"/>
            <a:ext cx="5675313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/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blipFill>
                <a:blip r:embed="rId5"/>
                <a:stretch>
                  <a:fillRect b="-1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28E005B-5AD3-4ECB-A86F-ABCF6EE2C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2: Using Standard Error of Estimate</a:t>
            </a:r>
          </a:p>
        </p:txBody>
      </p:sp>
      <p:sp>
        <p:nvSpPr>
          <p:cNvPr id="65539" name="Rectangle 6">
            <a:extLst>
              <a:ext uri="{FF2B5EF4-FFF2-40B4-BE49-F238E27FC236}">
                <a16:creationId xmlns:a16="http://schemas.microsoft.com/office/drawing/2014/main" id="{BD6F55EC-3AD8-40C2-9B8B-11FF09A6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65540" name="Picture 1">
            <a:extLst>
              <a:ext uri="{FF2B5EF4-FFF2-40B4-BE49-F238E27FC236}">
                <a16:creationId xmlns:a16="http://schemas.microsoft.com/office/drawing/2014/main" id="{EA6484A7-4BF3-453E-BAE2-BA805625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55816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/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0.1700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blipFill>
                <a:blip r:embed="rId5"/>
                <a:stretch>
                  <a:fillRect l="-4040" t="-27273" r="-875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/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blipFill>
                <a:blip r:embed="rId6"/>
                <a:stretch>
                  <a:fillRect b="-1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/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=(6.0248−2∗0.1700)+0.0093868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blipFill>
                <a:blip r:embed="rId7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/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=(6.0248+2∗0.1700)+0.0093868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blipFill>
                <a:blip r:embed="rId8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/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Given (2,4), (2,5), (3,5) and (3,6) as data points</a:t>
                </a:r>
              </a:p>
              <a:p>
                <a:pPr marL="0" indent="0">
                  <a:buNone/>
                </a:pPr>
                <a:r>
                  <a:rPr lang="en-US" dirty="0"/>
                  <a:t>1) Regress to a general straight line,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 </a:t>
                </a:r>
                <a:r>
                  <a:rPr lang="en-US" sz="1600" dirty="0"/>
                  <a:t>(Answer: y=1x+2.5)</a:t>
                </a:r>
              </a:p>
              <a:p>
                <a:pPr marL="0" indent="0">
                  <a:buNone/>
                </a:pPr>
                <a:r>
                  <a:rPr lang="en-US" dirty="0"/>
                  <a:t>2) Find the standard error of estimate </a:t>
                </a:r>
                <a:r>
                  <a:rPr lang="en-US" sz="1600" dirty="0"/>
                  <a:t>(Ans: 0.7071).</a:t>
                </a:r>
              </a:p>
              <a:p>
                <a:pPr marL="0" indent="0">
                  <a:buNone/>
                </a:pPr>
                <a:r>
                  <a:rPr lang="en-US" dirty="0"/>
                  <a:t>3) Find the scaled residuals </a:t>
                </a:r>
                <a:r>
                  <a:rPr lang="en-US" sz="1600" dirty="0"/>
                  <a:t>(Answer: -0.7071    0.7071   -0.7071    0.7071).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31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2965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0DA38DDD-3E81-4715-83DB-D201333EE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3: Using Coefficient of Determination</a:t>
            </a:r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C1F7BAAF-B9EC-468B-BC07-9CA9D10C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ED7098AD-0DE0-4449-B1EE-8BD0032C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E5AC3-1BC1-43E6-B593-5374A75AA74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224234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6096F-2950-48B7-9B2C-E71D3FCB885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11343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845FD-56BD-438F-A085-78B00DDD7C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6600" y="3115390"/>
            <a:ext cx="3303969" cy="1902829"/>
          </a:xfrm>
          <a:prstGeom prst="rect">
            <a:avLst/>
          </a:prstGeom>
          <a:blipFill>
            <a:blip r:embed="rId6"/>
            <a:stretch>
              <a:fillRect t="-2244" b="-1378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CB914-2FF4-461D-BCC5-D779818F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78205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(2,4), (2,5), (3,5) and (3,6) as data points (extension of previous problem)</a:t>
            </a:r>
          </a:p>
          <a:p>
            <a:pPr marL="0" indent="0">
              <a:buNone/>
            </a:pPr>
            <a:r>
              <a:rPr lang="en-US" dirty="0"/>
              <a:t>1) Find the sum of the square of the differences with the mean </a:t>
            </a:r>
            <a:r>
              <a:rPr lang="en-US" sz="1600" dirty="0"/>
              <a:t>(Ans: 2).</a:t>
            </a:r>
          </a:p>
          <a:p>
            <a:pPr marL="0" indent="0">
              <a:buNone/>
            </a:pPr>
            <a:r>
              <a:rPr lang="en-US" dirty="0"/>
              <a:t>2) Find the sum of the square of the residuals. </a:t>
            </a:r>
            <a:r>
              <a:rPr lang="en-US" sz="1600" dirty="0"/>
              <a:t>(Ans: 1)</a:t>
            </a:r>
          </a:p>
          <a:p>
            <a:pPr marL="0" indent="0">
              <a:buNone/>
            </a:pPr>
            <a:r>
              <a:rPr lang="en-US" dirty="0"/>
              <a:t>3) Find the coefficient of determination </a:t>
            </a:r>
            <a:r>
              <a:rPr lang="en-US" sz="1600" dirty="0"/>
              <a:t>(Ans: 0.5).</a:t>
            </a:r>
          </a:p>
          <a:p>
            <a:pPr marL="0" indent="0">
              <a:buNone/>
            </a:pPr>
            <a:r>
              <a:rPr lang="en-US" dirty="0"/>
              <a:t>4) Find the correlation coefficient </a:t>
            </a:r>
            <a:r>
              <a:rPr lang="en-US" sz="1600" dirty="0"/>
              <a:t>(Ans: 0.7071).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03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CBE6E4B-8627-4662-A31D-AA5D14EC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819" y="3048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4. Does the </a:t>
            </a: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6FB3740-7F67-4F6F-A819-DD6ECCF32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meets assumption of random errors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BE90E33-0636-48C8-BF1C-A25FFF58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/>
          <a:lstStyle/>
          <a:p>
            <a:pPr marL="609600" indent="-609600" eaLnBrk="1" hangingPunct="1"/>
            <a:r>
              <a:rPr lang="en-US" altLang="en-US" dirty="0"/>
              <a:t>Residuals are negative as well as positive</a:t>
            </a:r>
          </a:p>
          <a:p>
            <a:pPr marL="609600" indent="-609600" eaLnBrk="1" hangingPunct="1"/>
            <a:r>
              <a:rPr lang="en-US" altLang="en-US" dirty="0"/>
              <a:t>Variation of residuals as a function of the independent variable is random</a:t>
            </a:r>
          </a:p>
          <a:p>
            <a:pPr marL="609600" indent="-609600" eaLnBrk="1" hangingPunct="1"/>
            <a:r>
              <a:rPr lang="en-US" altLang="en-US" dirty="0"/>
              <a:t>Residuals follow a normal distribution</a:t>
            </a:r>
          </a:p>
          <a:p>
            <a:pPr marL="609600" indent="-609600" eaLnBrk="1" hangingPunct="1"/>
            <a:r>
              <a:rPr lang="en-US" altLang="en-US" sz="3200" strike="dblStrike" dirty="0">
                <a:latin typeface="+mn-lt"/>
              </a:rPr>
              <a:t>There is no autocorrelation between the data points.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667C428-A11A-45ED-A30A-2745AF1E4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Are residuals negative and positive?</a:t>
            </a:r>
          </a:p>
        </p:txBody>
      </p:sp>
      <p:pic>
        <p:nvPicPr>
          <p:cNvPr id="73731" name="Picture 5">
            <a:extLst>
              <a:ext uri="{FF2B5EF4-FFF2-40B4-BE49-F238E27FC236}">
                <a16:creationId xmlns:a16="http://schemas.microsoft.com/office/drawing/2014/main" id="{7A2A25EE-4D48-48DB-8D7C-30D1854C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6764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48F4389-24A5-4549-891C-EB0B5B3CB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Is variation of residuals as a function of independent variable random?</a:t>
            </a:r>
          </a:p>
        </p:txBody>
      </p:sp>
      <p:pic>
        <p:nvPicPr>
          <p:cNvPr id="75779" name="Picture 5">
            <a:extLst>
              <a:ext uri="{FF2B5EF4-FFF2-40B4-BE49-F238E27FC236}">
                <a16:creationId xmlns:a16="http://schemas.microsoft.com/office/drawing/2014/main" id="{4075D88D-C910-4C44-9A47-5B1736E1C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9050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0519BD8-F742-46D5-B087-7731996E6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Do the residuals follow normal distribution?</a:t>
            </a:r>
          </a:p>
        </p:txBody>
      </p:sp>
      <p:pic>
        <p:nvPicPr>
          <p:cNvPr id="77827" name="Picture 4" descr="Figure5">
            <a:extLst>
              <a:ext uri="{FF2B5EF4-FFF2-40B4-BE49-F238E27FC236}">
                <a16:creationId xmlns:a16="http://schemas.microsoft.com/office/drawing/2014/main" id="{52E4A064-230A-49C2-AF0C-64AD9BE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6482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E64CD83A-DEB9-453F-888D-944E4BFC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A953827-2541-4B6E-AE79-D6B61E70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 dirty="0"/>
              <a:t> 06.XX</a:t>
            </a:r>
            <a:br>
              <a:rPr lang="en-US" altLang="en-US" sz="4400" b="1" dirty="0"/>
            </a:br>
            <a:r>
              <a:rPr lang="en-US" altLang="en-US" sz="4400" b="1" dirty="0"/>
              <a:t>Parting Thoughts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5197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0A20EE4C-11B8-4E2D-BEE7-F209C90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115318"/>
            <a:ext cx="7499350" cy="1143000"/>
          </a:xfrm>
        </p:spPr>
        <p:txBody>
          <a:bodyPr/>
          <a:lstStyle/>
          <a:p>
            <a:r>
              <a:rPr lang="en-US" altLang="en-US" dirty="0"/>
              <a:t>Final Exam Grade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7B7A5-C440-4F14-91DA-A98116DE6AB1}"/>
              </a:ext>
            </a:extLst>
          </p:cNvPr>
          <p:cNvGraphicFramePr>
            <a:graphicFrameLocks/>
          </p:cNvGraphicFramePr>
          <p:nvPr/>
        </p:nvGraphicFramePr>
        <p:xfrm>
          <a:off x="1371600" y="1258318"/>
          <a:ext cx="6400800" cy="361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58A0BD-9346-49BC-8D80-9EE5B2691CAD}"/>
              </a:ext>
            </a:extLst>
          </p:cNvPr>
          <p:cNvCxnSpPr>
            <a:cxnSpLocks/>
          </p:cNvCxnSpPr>
          <p:nvPr/>
        </p:nvCxnSpPr>
        <p:spPr>
          <a:xfrm>
            <a:off x="2209800" y="3048000"/>
            <a:ext cx="533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1121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18B1-B46F-4BA0-9593-86E3E54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Final Exam Grade </a:t>
            </a:r>
            <a:r>
              <a:rPr lang="en-US" dirty="0" err="1"/>
              <a:t>vs</a:t>
            </a:r>
            <a:r>
              <a:rPr lang="en-US" dirty="0"/>
              <a:t> Pre-</a:t>
            </a:r>
            <a:r>
              <a:rPr lang="en-US" dirty="0" err="1"/>
              <a:t>Req</a:t>
            </a:r>
            <a:r>
              <a:rPr lang="en-US" dirty="0"/>
              <a:t> GPA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E99FFB-DF74-4D13-A96E-CED6AF43ED85}"/>
              </a:ext>
            </a:extLst>
          </p:cNvPr>
          <p:cNvGraphicFramePr>
            <a:graphicFrameLocks/>
          </p:cNvGraphicFramePr>
          <p:nvPr/>
        </p:nvGraphicFramePr>
        <p:xfrm>
          <a:off x="1447800" y="1219200"/>
          <a:ext cx="6858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3C60E9D9-3C91-4553-8F1F-044B7AF24CAE}"/>
              </a:ext>
            </a:extLst>
          </p:cNvPr>
          <p:cNvSpPr/>
          <p:nvPr/>
        </p:nvSpPr>
        <p:spPr bwMode="auto">
          <a:xfrm rot="1526396">
            <a:off x="6272330" y="2687805"/>
            <a:ext cx="457200" cy="21461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05476-2976-4A9F-A31B-CA270884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166294">
            <a:off x="3762416" y="2231930"/>
            <a:ext cx="475529" cy="26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9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A206-95BA-4481-99D3-F7AD73E2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but different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2F6745CE-ADDE-701E-4EAC-46593EF32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67913"/>
            <a:ext cx="3581400" cy="492288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C5D555-9E42-DBA2-D19D-63CE77256A1E}"/>
              </a:ext>
            </a:extLst>
          </p:cNvPr>
          <p:cNvSpPr txBox="1"/>
          <p:nvPr/>
        </p:nvSpPr>
        <p:spPr>
          <a:xfrm>
            <a:off x="990600" y="6583362"/>
            <a:ext cx="5197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Source: Cliff </a:t>
            </a:r>
            <a:r>
              <a:rPr lang="en-US" sz="1000" dirty="0" err="1"/>
              <a:t>Pickover</a:t>
            </a:r>
            <a:r>
              <a:rPr lang="en-US" sz="1000" dirty="0"/>
              <a:t>: https://twitter.com/pickover/status/1576630790309707776/photo/1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8D78B-7869-D2FB-208F-BB231BE11B50}"/>
              </a:ext>
            </a:extLst>
          </p:cNvPr>
          <p:cNvSpPr txBox="1"/>
          <p:nvPr/>
        </p:nvSpPr>
        <p:spPr>
          <a:xfrm>
            <a:off x="4495800" y="2438400"/>
            <a:ext cx="44386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following are same for both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Correlation between x and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Linear regression line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Coefficient of determination of the 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14880751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B165-1098-14F8-CEAF-8888A58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Pizza price vs Pizza Diameter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5DF86-E40B-AA95-34C6-AA157D7CE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17638"/>
            <a:ext cx="6096000" cy="3667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BC2C69-A30A-CBD6-569A-F074CA7F81BA}"/>
              </a:ext>
            </a:extLst>
          </p:cNvPr>
          <p:cNvSpPr txBox="1"/>
          <p:nvPr/>
        </p:nvSpPr>
        <p:spPr>
          <a:xfrm>
            <a:off x="1219200" y="57912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Sources: </a:t>
            </a:r>
            <a:r>
              <a:rPr lang="en-US" sz="1000" dirty="0">
                <a:hlinkClick r:id="rId3"/>
              </a:rPr>
              <a:t>https://www.npr.org/sections/money/2014/02/26/282132576/74-476-reasons-you-should-always-get-the-bigger-pizza</a:t>
            </a:r>
            <a:br>
              <a:rPr lang="en-US" sz="1000" dirty="0"/>
            </a:br>
            <a:r>
              <a:rPr lang="en-US" sz="1000" dirty="0">
                <a:hlinkClick r:id="rId4"/>
              </a:rPr>
              <a:t>https://www.themarysue.com/mpr-pizza-graph/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454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5AFF-5CC4-3A79-6EA1-4B5E2943F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2961"/>
            <a:ext cx="8991600" cy="823321"/>
          </a:xfrm>
        </p:spPr>
        <p:txBody>
          <a:bodyPr/>
          <a:lstStyle/>
          <a:p>
            <a:r>
              <a:rPr lang="en-US" dirty="0"/>
              <a:t>Effect of Outlier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5872A2-0439-163C-36AB-6AC18FD26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364" y="1650463"/>
            <a:ext cx="2686050" cy="1797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34DC8B-7D67-E70F-7995-4A5FC1D88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636393"/>
            <a:ext cx="2686050" cy="17975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7EBE59-AC5B-0E27-F16E-8AB3822B7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064" y="3429000"/>
            <a:ext cx="3631521" cy="21108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B5F1FE-B456-67C5-DA00-262E94BFB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15" y="3448050"/>
            <a:ext cx="3631522" cy="211082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A088A74-DFA4-CEDD-6AA2-A20BF30A6494}"/>
              </a:ext>
            </a:extLst>
          </p:cNvPr>
          <p:cNvSpPr/>
          <p:nvPr/>
        </p:nvSpPr>
        <p:spPr>
          <a:xfrm>
            <a:off x="7239000" y="2362200"/>
            <a:ext cx="304800" cy="3666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31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B414C0B-65DC-46DE-BC49-9F49AFCD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2514600"/>
            <a:ext cx="1981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bd4667a-2159-4055-9ffd-9b73543caaa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16f0360-a5b9-4859-acba-9fd336fac63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2d2bd60-2b3c-486a-a725-13fc2314d97b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dccddb1-e68c-401e-a67e-6ba58105b29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6261</TotalTime>
  <Words>2076</Words>
  <Application>Microsoft Office PowerPoint</Application>
  <PresentationFormat>On-screen Show (4:3)</PresentationFormat>
  <Paragraphs>452</Paragraphs>
  <Slides>55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Regression</vt:lpstr>
      <vt:lpstr>Test 1 score vs attendance</vt:lpstr>
      <vt:lpstr>PowerPoint Presentation</vt:lpstr>
      <vt:lpstr>6.04 Nonlinear Regression</vt:lpstr>
      <vt:lpstr>Nonlinear Regression Without Transformation of Data (Untransformed Data)</vt:lpstr>
      <vt:lpstr>PowerPoint Presentation</vt:lpstr>
      <vt:lpstr>PowerPoint Presentation</vt:lpstr>
      <vt:lpstr>Nonlinear Regression</vt:lpstr>
      <vt:lpstr>Nonlinear Regression</vt:lpstr>
      <vt:lpstr>Exponential Model</vt:lpstr>
      <vt:lpstr>Finding Constants of Exponential Model</vt:lpstr>
      <vt:lpstr>Finding Constants of Exponential Model</vt:lpstr>
      <vt:lpstr>Finding Constants of Exponential Model</vt:lpstr>
      <vt:lpstr>Finding Constants of Exponential Model</vt:lpstr>
      <vt:lpstr>Finding Constants of Exponential Model</vt:lpstr>
      <vt:lpstr>Example - Exponential Model</vt:lpstr>
      <vt:lpstr>Plot of data</vt:lpstr>
      <vt:lpstr>Constants of the Model</vt:lpstr>
      <vt:lpstr>Setting up the Equation in MATLAB</vt:lpstr>
      <vt:lpstr>Setting up the Equation in MATLAB</vt:lpstr>
      <vt:lpstr>Calculating the Other Constant</vt:lpstr>
      <vt:lpstr>Plot of data and regression curve</vt:lpstr>
      <vt:lpstr>Transformed vs Untransformed Data</vt:lpstr>
      <vt:lpstr>Classwork/Homework: Transformed vs Untransformed Data</vt:lpstr>
      <vt:lpstr>PowerPoint Presentation</vt:lpstr>
      <vt:lpstr>PowerPoint Presentation</vt:lpstr>
      <vt:lpstr>PowerPoint Presentation</vt:lpstr>
      <vt:lpstr>What polynomial model to choose if one needs to be chosen?</vt:lpstr>
      <vt:lpstr>Which model to choose?</vt:lpstr>
      <vt:lpstr>Optimum Polynomial: Wrong Criterion</vt:lpstr>
      <vt:lpstr>Optimum Polynomial: Correct Criterion</vt:lpstr>
      <vt:lpstr>6.05 Adequacy of Linear Regression Models</vt:lpstr>
      <vt:lpstr>Data</vt:lpstr>
      <vt:lpstr>Therm exp coeff vs temperature</vt:lpstr>
      <vt:lpstr>Is this adequate?</vt:lpstr>
      <vt:lpstr>Quality of Fitted Data</vt:lpstr>
      <vt:lpstr>Linear Regression Models</vt:lpstr>
      <vt:lpstr>Four checks</vt:lpstr>
      <vt:lpstr>Check 1:Plot Model and Data</vt:lpstr>
      <vt:lpstr>Check 2: Using Standard Error of Estimate</vt:lpstr>
      <vt:lpstr>Problem Assigned</vt:lpstr>
      <vt:lpstr>Check 3: Using Coefficient of Determination</vt:lpstr>
      <vt:lpstr>Problem Assigned</vt:lpstr>
      <vt:lpstr>Check 4. Does the model meet assumption of random errors?</vt:lpstr>
      <vt:lpstr>Model meets assumption of random errors</vt:lpstr>
      <vt:lpstr>Are residuals negative and positive?</vt:lpstr>
      <vt:lpstr>Is variation of residuals as a function of independent variable random?</vt:lpstr>
      <vt:lpstr>Do the residuals follow normal distribution?</vt:lpstr>
      <vt:lpstr> 06.XX Parting Thoughts</vt:lpstr>
      <vt:lpstr>Final Exam Grade</vt:lpstr>
      <vt:lpstr>Final Exam Grade vs Pre-Req GPA</vt:lpstr>
      <vt:lpstr>Same but different</vt:lpstr>
      <vt:lpstr>Pizza price vs Pizza Diameter</vt:lpstr>
      <vt:lpstr>Effect of Outlier</vt:lpstr>
      <vt:lpstr>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269</cp:revision>
  <cp:lastPrinted>2023-03-09T14:10:06Z</cp:lastPrinted>
  <dcterms:created xsi:type="dcterms:W3CDTF">2007-03-08T14:59:05Z</dcterms:created>
  <dcterms:modified xsi:type="dcterms:W3CDTF">2023-03-20T19:45:46Z</dcterms:modified>
</cp:coreProperties>
</file>